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comments/comment3.xml" ContentType="application/vnd.openxmlformats-officedocument.presentationml.comments+xml"/>
  <Override PartName="/ppt/comments/comment4.xml" ContentType="application/vnd.openxmlformats-officedocument.presentationml.comment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6.xml" ContentType="application/vnd.openxmlformats-officedocument.presentationml.notes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1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43"/>
  </p:notesMasterIdLst>
  <p:sldIdLst>
    <p:sldId id="256" r:id="rId3"/>
    <p:sldId id="257" r:id="rId4"/>
    <p:sldId id="258" r:id="rId5"/>
    <p:sldId id="259" r:id="rId6"/>
    <p:sldId id="284" r:id="rId7"/>
    <p:sldId id="282" r:id="rId8"/>
    <p:sldId id="283" r:id="rId9"/>
    <p:sldId id="270" r:id="rId10"/>
    <p:sldId id="276" r:id="rId11"/>
    <p:sldId id="296" r:id="rId12"/>
    <p:sldId id="261" r:id="rId13"/>
    <p:sldId id="262" r:id="rId14"/>
    <p:sldId id="277" r:id="rId15"/>
    <p:sldId id="263" r:id="rId16"/>
    <p:sldId id="264" r:id="rId17"/>
    <p:sldId id="278" r:id="rId18"/>
    <p:sldId id="279" r:id="rId19"/>
    <p:sldId id="297" r:id="rId20"/>
    <p:sldId id="298" r:id="rId21"/>
    <p:sldId id="265" r:id="rId22"/>
    <p:sldId id="266" r:id="rId23"/>
    <p:sldId id="285" r:id="rId24"/>
    <p:sldId id="286" r:id="rId25"/>
    <p:sldId id="267" r:id="rId26"/>
    <p:sldId id="287" r:id="rId27"/>
    <p:sldId id="295" r:id="rId28"/>
    <p:sldId id="268" r:id="rId29"/>
    <p:sldId id="290" r:id="rId30"/>
    <p:sldId id="288" r:id="rId31"/>
    <p:sldId id="294" r:id="rId32"/>
    <p:sldId id="299" r:id="rId33"/>
    <p:sldId id="289" r:id="rId34"/>
    <p:sldId id="291" r:id="rId35"/>
    <p:sldId id="292" r:id="rId36"/>
    <p:sldId id="274" r:id="rId37"/>
    <p:sldId id="272" r:id="rId38"/>
    <p:sldId id="273" r:id="rId39"/>
    <p:sldId id="293" r:id="rId40"/>
    <p:sldId id="269" r:id="rId41"/>
    <p:sldId id="271" r:id="rId42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44" d="100"/>
          <a:sy n="144" d="100"/>
        </p:scale>
        <p:origin x="65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0.xlsx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1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 w="25400">
          <a:noFill/>
        </a:ln>
        <a:effectLst/>
        <a:sp3d/>
      </c:spPr>
    </c:sideWall>
    <c:backWall>
      <c:thickness val="0"/>
      <c:spPr>
        <a:noFill/>
        <a:ln w="25400"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2022-2023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noFill/>
            </a:ln>
            <a:effectLst/>
            <a:sp3d/>
          </c:spPr>
          <c:invertIfNegative val="0"/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F5-42F9-A963-7DBBDEEB2C4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2023-2024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AF5-42F9-A963-7DBBDEEB2C4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2024-2025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noFill/>
            </a:ln>
            <a:effectLst/>
            <a:sp3d/>
          </c:spPr>
          <c:invertIfNegative val="0"/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AF5-42F9-A963-7DBBDEEB2C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16281480"/>
        <c:axId val="516286400"/>
        <c:axId val="0"/>
      </c:bar3DChart>
      <c:catAx>
        <c:axId val="516281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16286400"/>
        <c:crosses val="autoZero"/>
        <c:auto val="1"/>
        <c:lblAlgn val="ctr"/>
        <c:lblOffset val="100"/>
        <c:noMultiLvlLbl val="0"/>
      </c:catAx>
      <c:valAx>
        <c:axId val="516286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16281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 w="25400">
          <a:noFill/>
        </a:ln>
        <a:effectLst/>
        <a:sp3d/>
      </c:spPr>
    </c:sideWall>
    <c:backWall>
      <c:thickness val="0"/>
      <c:spPr>
        <a:noFill/>
        <a:ln w="25400"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2022-2023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noFill/>
            </a:ln>
            <a:effectLst/>
            <a:sp3d/>
          </c:spPr>
          <c:invertIfNegative val="0"/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389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01-4D92-97F8-BD5E945CF1E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2023-2024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501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101-4D92-97F8-BD5E945CF1E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2024-2025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noFill/>
            </a:ln>
            <a:effectLst/>
            <a:sp3d/>
          </c:spPr>
          <c:invertIfNegative val="0"/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Лист1!$D$2</c:f>
              <c:numCache>
                <c:formatCode>General</c:formatCode>
                <c:ptCount val="1"/>
                <c:pt idx="0">
                  <c:v>345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101-4D92-97F8-BD5E945CF1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16281480"/>
        <c:axId val="516286400"/>
        <c:axId val="0"/>
      </c:bar3DChart>
      <c:catAx>
        <c:axId val="516281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16286400"/>
        <c:crosses val="autoZero"/>
        <c:auto val="1"/>
        <c:lblAlgn val="ctr"/>
        <c:lblOffset val="100"/>
        <c:noMultiLvlLbl val="0"/>
      </c:catAx>
      <c:valAx>
        <c:axId val="516286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16281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 w="25400">
          <a:noFill/>
        </a:ln>
        <a:effectLst/>
        <a:sp3d/>
      </c:spPr>
    </c:sideWall>
    <c:backWall>
      <c:thickness val="0"/>
      <c:spPr>
        <a:noFill/>
        <a:ln w="25400"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2022-2023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noFill/>
            </a:ln>
            <a:effectLst/>
            <a:sp3d/>
          </c:spPr>
          <c:invertIfNegative val="0"/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95-4160-8CC7-D00D310C846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2023-2024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995-4160-8CC7-D00D310C846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2024-2025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noFill/>
            </a:ln>
            <a:effectLst/>
            <a:sp3d/>
          </c:spPr>
          <c:invertIfNegative val="0"/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Лист1!$D$2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995-4160-8CC7-D00D310C84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16281480"/>
        <c:axId val="516286400"/>
        <c:axId val="0"/>
      </c:bar3DChart>
      <c:catAx>
        <c:axId val="516281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16286400"/>
        <c:crosses val="autoZero"/>
        <c:auto val="1"/>
        <c:lblAlgn val="ctr"/>
        <c:lblOffset val="100"/>
        <c:noMultiLvlLbl val="0"/>
      </c:catAx>
      <c:valAx>
        <c:axId val="516286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16281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 w="25400">
          <a:noFill/>
        </a:ln>
        <a:effectLst/>
        <a:sp3d/>
      </c:spPr>
    </c:sideWall>
    <c:backWall>
      <c:thickness val="0"/>
      <c:spPr>
        <a:noFill/>
        <a:ln w="25400"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2022-2023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noFill/>
            </a:ln>
            <a:effectLst/>
            <a:sp3d/>
          </c:spPr>
          <c:invertIfNegative val="0"/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B6-4059-8289-0A0C755AFF4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2023-2024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5B-44D3-82E0-A934C4D97D5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2024-2025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noFill/>
            </a:ln>
            <a:effectLst/>
            <a:sp3d/>
          </c:spPr>
          <c:invertIfNegative val="0"/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Лист1!$D$2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35B-44D3-82E0-A934C4D97D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16281480"/>
        <c:axId val="516286400"/>
        <c:axId val="0"/>
      </c:bar3DChart>
      <c:catAx>
        <c:axId val="516281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16286400"/>
        <c:crosses val="autoZero"/>
        <c:auto val="1"/>
        <c:lblAlgn val="ctr"/>
        <c:lblOffset val="100"/>
        <c:noMultiLvlLbl val="0"/>
      </c:catAx>
      <c:valAx>
        <c:axId val="516286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16281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 w="25400">
          <a:noFill/>
        </a:ln>
        <a:effectLst/>
        <a:sp3d/>
      </c:spPr>
    </c:sideWall>
    <c:backWall>
      <c:thickness val="0"/>
      <c:spPr>
        <a:noFill/>
        <a:ln w="25400"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2022-2023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noFill/>
            </a:ln>
            <a:effectLst/>
            <a:sp3d/>
          </c:spPr>
          <c:invertIfNegative val="0"/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36-4812-84D8-DF641B55BA4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2023-2024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E36-4812-84D8-DF641B55BA4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2024-2025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noFill/>
            </a:ln>
            <a:effectLst/>
            <a:sp3d/>
          </c:spPr>
          <c:invertIfNegative val="0"/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Лист1!$D$2</c:f>
              <c:numCache>
                <c:formatCode>General</c:formatCode>
                <c:ptCount val="1"/>
                <c:pt idx="0">
                  <c:v>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E36-4812-84D8-DF641B55BA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16281480"/>
        <c:axId val="516286400"/>
        <c:axId val="0"/>
      </c:bar3DChart>
      <c:catAx>
        <c:axId val="516281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16286400"/>
        <c:crosses val="autoZero"/>
        <c:auto val="1"/>
        <c:lblAlgn val="ctr"/>
        <c:lblOffset val="100"/>
        <c:noMultiLvlLbl val="0"/>
      </c:catAx>
      <c:valAx>
        <c:axId val="516286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16281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 w="25400">
          <a:noFill/>
        </a:ln>
        <a:effectLst/>
        <a:sp3d/>
      </c:spPr>
    </c:sideWall>
    <c:backWall>
      <c:thickness val="0"/>
      <c:spPr>
        <a:noFill/>
        <a:ln w="25400"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2022-2023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noFill/>
            </a:ln>
            <a:effectLst/>
            <a:sp3d/>
          </c:spPr>
          <c:invertIfNegative val="0"/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135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3F-43DD-A387-A4F2795510D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2023-2024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165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A3F-43DD-A387-A4F2795510DD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2024-2025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noFill/>
            </a:ln>
            <a:effectLst/>
            <a:sp3d/>
          </c:spPr>
          <c:invertIfNegative val="0"/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Лист1!$D$2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A3F-43DD-A387-A4F2795510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16281480"/>
        <c:axId val="516286400"/>
        <c:axId val="0"/>
      </c:bar3DChart>
      <c:catAx>
        <c:axId val="516281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16286400"/>
        <c:crosses val="autoZero"/>
        <c:auto val="1"/>
        <c:lblAlgn val="ctr"/>
        <c:lblOffset val="100"/>
        <c:noMultiLvlLbl val="0"/>
      </c:catAx>
      <c:valAx>
        <c:axId val="516286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16281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 w="25400">
          <a:noFill/>
        </a:ln>
        <a:effectLst/>
        <a:sp3d/>
      </c:spPr>
    </c:sideWall>
    <c:backWall>
      <c:thickness val="0"/>
      <c:spPr>
        <a:noFill/>
        <a:ln w="25400"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2022-2023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noFill/>
            </a:ln>
            <a:effectLst/>
            <a:sp3d/>
          </c:spPr>
          <c:invertIfNegative val="0"/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BE-4B88-9493-18F69DF93B7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2023-2024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CBE-4B88-9493-18F69DF93B7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2024-2025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noFill/>
            </a:ln>
            <a:effectLst/>
            <a:sp3d/>
          </c:spPr>
          <c:invertIfNegative val="0"/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Лист1!$D$2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CBE-4B88-9493-18F69DF93B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16281480"/>
        <c:axId val="516286400"/>
        <c:axId val="0"/>
      </c:bar3DChart>
      <c:catAx>
        <c:axId val="516281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16286400"/>
        <c:crosses val="autoZero"/>
        <c:auto val="1"/>
        <c:lblAlgn val="ctr"/>
        <c:lblOffset val="100"/>
        <c:noMultiLvlLbl val="0"/>
      </c:catAx>
      <c:valAx>
        <c:axId val="516286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16281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 w="25400">
          <a:noFill/>
        </a:ln>
        <a:effectLst/>
        <a:sp3d/>
      </c:spPr>
    </c:sideWall>
    <c:backWall>
      <c:thickness val="0"/>
      <c:spPr>
        <a:noFill/>
        <a:ln w="25400"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2022-2023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noFill/>
            </a:ln>
            <a:effectLst/>
            <a:sp3d/>
          </c:spPr>
          <c:invertIfNegative val="0"/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539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78-47D5-8E21-FF57482F327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2023-2024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1345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78-47D5-8E21-FF57482F327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2024-2025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noFill/>
            </a:ln>
            <a:effectLst/>
            <a:sp3d/>
          </c:spPr>
          <c:invertIfNegative val="0"/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Лист1!$D$2</c:f>
              <c:numCache>
                <c:formatCode>General</c:formatCode>
                <c:ptCount val="1"/>
                <c:pt idx="0">
                  <c:v>881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078-47D5-8E21-FF57482F32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16281480"/>
        <c:axId val="516286400"/>
        <c:axId val="0"/>
      </c:bar3DChart>
      <c:catAx>
        <c:axId val="516281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16286400"/>
        <c:crosses val="autoZero"/>
        <c:auto val="1"/>
        <c:lblAlgn val="ctr"/>
        <c:lblOffset val="100"/>
        <c:noMultiLvlLbl val="0"/>
      </c:catAx>
      <c:valAx>
        <c:axId val="516286400"/>
        <c:scaling>
          <c:orientation val="minMax"/>
          <c:max val="14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16281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9.1024154589371978E-2"/>
          <c:y val="0"/>
          <c:w val="0.73437669818497997"/>
          <c:h val="0.88896197868701499"/>
        </c:manualLayout>
      </c:layout>
      <c:doughnutChart>
        <c:varyColors val="1"/>
        <c:ser>
          <c:idx val="0"/>
          <c:order val="0"/>
          <c:tx>
            <c:strRef>
              <c:f>label 0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4F81BD"/>
            </a:solidFill>
            <a:ln w="0">
              <a:noFill/>
            </a:ln>
          </c:spPr>
          <c:explosion val="8"/>
          <c:dPt>
            <c:idx val="0"/>
            <c:bubble3D val="0"/>
            <c:spPr>
              <a:solidFill>
                <a:srgbClr val="4672A7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1-C307-45CD-8CAD-1DB3E670D802}"/>
              </c:ext>
            </c:extLst>
          </c:dPt>
          <c:dPt>
            <c:idx val="1"/>
            <c:bubble3D val="0"/>
            <c:spPr>
              <a:solidFill>
                <a:srgbClr val="93A9CE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3-C307-45CD-8CAD-1DB3E670D80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197" b="1" strike="noStrike" spc="-1">
                    <a:solidFill>
                      <a:srgbClr val="FFFFFF"/>
                    </a:solidFill>
                    <a:latin typeface="Constantia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1"/>
            <c:separator>
</c:separator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val>
            <c:numRef>
              <c:f>0</c:f>
              <c:numCache>
                <c:formatCode>General</c:formatCode>
                <c:ptCount val="2"/>
                <c:pt idx="0">
                  <c:v>49</c:v>
                </c:pt>
                <c:pt idx="1">
                  <c:v>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307-45CD-8CAD-1DB3E670D8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 w="0">
          <a:noFill/>
        </a:ln>
      </c:spPr>
    </c:plotArea>
    <c:legend>
      <c:legendPos val="b"/>
      <c:layout>
        <c:manualLayout>
          <c:xMode val="edge"/>
          <c:yMode val="edge"/>
          <c:x val="0.24012798098761401"/>
          <c:y val="0.87717300416912702"/>
          <c:w val="0.48907110836450202"/>
          <c:h val="9.4979212836000707E-2"/>
        </c:manualLayout>
      </c:layout>
      <c:overlay val="0"/>
      <c:spPr>
        <a:solidFill>
          <a:srgbClr val="FFFFFF">
            <a:alpha val="78000"/>
          </a:srgbClr>
        </a:solidFill>
        <a:ln w="0">
          <a:noFill/>
        </a:ln>
      </c:spPr>
      <c:txPr>
        <a:bodyPr/>
        <a:lstStyle/>
        <a:p>
          <a:pPr rtl="0">
            <a:defRPr sz="1197" b="0" strike="noStrike" spc="-1">
              <a:solidFill>
                <a:srgbClr val="595959"/>
              </a:solidFill>
              <a:latin typeface="Calibri"/>
            </a:defRPr>
          </a:pPr>
          <a:endParaRPr lang="ru-RU"/>
        </a:p>
      </c:txPr>
    </c:legend>
    <c:plotVisOnly val="1"/>
    <c:dispBlanksAs val="gap"/>
    <c:showDLblsOverMax val="1"/>
  </c:chart>
  <c:spPr>
    <a:pattFill prst="ltDnDiag">
      <a:fgClr>
        <a:srgbClr val="F2F2F2"/>
      </a:fgClr>
      <a:bgClr>
        <a:srgbClr val="FFFFFF"/>
      </a:bgClr>
    </a:pattFill>
    <a:ln w="9360">
      <a:solidFill>
        <a:srgbClr val="D9D9D9"/>
      </a:solidFill>
      <a:round/>
    </a:ln>
  </c:spPr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 w="25400">
          <a:noFill/>
        </a:ln>
        <a:effectLst/>
        <a:sp3d/>
      </c:spPr>
    </c:sideWall>
    <c:backWall>
      <c:thickness val="0"/>
      <c:spPr>
        <a:noFill/>
        <a:ln w="25400"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2022-2023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noFill/>
            </a:ln>
            <a:effectLst/>
            <a:sp3d/>
          </c:spPr>
          <c:invertIfNegative val="0"/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23-488C-8E0F-50D226B4BB5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2023-2024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023-488C-8E0F-50D226B4BB5F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2024-2025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noFill/>
            </a:ln>
            <a:effectLst/>
            <a:sp3d/>
          </c:spPr>
          <c:invertIfNegative val="0"/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Лист1!$D$2</c:f>
              <c:numCache>
                <c:formatCode>General</c:formatCode>
                <c:ptCount val="1"/>
                <c:pt idx="0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023-488C-8E0F-50D226B4BB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16281480"/>
        <c:axId val="516286400"/>
        <c:axId val="0"/>
      </c:bar3DChart>
      <c:catAx>
        <c:axId val="516281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16286400"/>
        <c:crosses val="autoZero"/>
        <c:auto val="1"/>
        <c:lblAlgn val="ctr"/>
        <c:lblOffset val="100"/>
        <c:noMultiLvlLbl val="0"/>
      </c:catAx>
      <c:valAx>
        <c:axId val="516286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16281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 w="25400">
          <a:noFill/>
        </a:ln>
        <a:effectLst/>
        <a:sp3d/>
      </c:spPr>
    </c:sideWall>
    <c:backWall>
      <c:thickness val="0"/>
      <c:spPr>
        <a:noFill/>
        <a:ln w="25400"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2022-2023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noFill/>
            </a:ln>
            <a:effectLst/>
            <a:sp3d/>
          </c:spPr>
          <c:invertIfNegative val="0"/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7F-4E9E-BC53-7272C4E8F2A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2023-2024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121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17F-4E9E-BC53-7272C4E8F2A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2024-2025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noFill/>
            </a:ln>
            <a:effectLst/>
            <a:sp3d/>
          </c:spPr>
          <c:invertIfNegative val="0"/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Лист1!$D$2</c:f>
              <c:numCache>
                <c:formatCode>General</c:formatCode>
                <c:ptCount val="1"/>
                <c:pt idx="0">
                  <c:v>115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17F-4E9E-BC53-7272C4E8F2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16281480"/>
        <c:axId val="516286400"/>
        <c:axId val="0"/>
      </c:bar3DChart>
      <c:catAx>
        <c:axId val="516281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16286400"/>
        <c:crosses val="autoZero"/>
        <c:auto val="1"/>
        <c:lblAlgn val="ctr"/>
        <c:lblOffset val="100"/>
        <c:noMultiLvlLbl val="0"/>
      </c:catAx>
      <c:valAx>
        <c:axId val="516286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16281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c:style val="2"/>
  <c:chart>
    <c:title>
      <c:tx>
        <c:rich>
          <a:bodyPr rot="0"/>
          <a:lstStyle/>
          <a:p>
            <a:pPr>
              <a:defRPr lang="ru-RU" sz="1862" b="0" strike="noStrike" spc="-1">
                <a:solidFill>
                  <a:srgbClr val="595959"/>
                </a:solidFill>
                <a:latin typeface="Constantia" panose="02030602050306030303" pitchFamily="18" charset="0"/>
              </a:defRPr>
            </a:pPr>
            <a:r>
              <a:rPr lang="ru-RU" sz="1862" b="0" strike="noStrike" spc="-1" dirty="0">
                <a:solidFill>
                  <a:srgbClr val="595959"/>
                </a:solidFill>
                <a:latin typeface="Constantia" panose="02030602050306030303" pitchFamily="18" charset="0"/>
              </a:rPr>
              <a:t>Уровень</a:t>
            </a:r>
            <a:r>
              <a:rPr lang="ru-RU" sz="1862" b="0" strike="noStrike" spc="-1" baseline="0" dirty="0">
                <a:solidFill>
                  <a:srgbClr val="595959"/>
                </a:solidFill>
                <a:latin typeface="Constantia" panose="02030602050306030303" pitchFamily="18" charset="0"/>
              </a:rPr>
              <a:t> м</a:t>
            </a:r>
            <a:r>
              <a:rPr lang="ru-RU" sz="1862" b="0" strike="noStrike" spc="-1" dirty="0">
                <a:solidFill>
                  <a:srgbClr val="595959"/>
                </a:solidFill>
                <a:latin typeface="Constantia" panose="02030602050306030303" pitchFamily="18" charset="0"/>
              </a:rPr>
              <a:t>ероприятий</a:t>
            </a:r>
          </a:p>
        </c:rich>
      </c:tx>
      <c:overlay val="0"/>
      <c:spPr>
        <a:noFill/>
        <a:ln w="0">
          <a:noFill/>
        </a:ln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Мероприятия</c:v>
                </c:pt>
              </c:strCache>
            </c:strRef>
          </c:tx>
          <c:spPr>
            <a:solidFill>
              <a:srgbClr val="4F81BD"/>
            </a:solidFill>
            <a:ln w="0">
              <a:noFill/>
            </a:ln>
          </c:spPr>
          <c:dPt>
            <c:idx val="0"/>
            <c:bubble3D val="0"/>
            <c:spPr>
              <a:solidFill>
                <a:srgbClr val="4F81BD"/>
              </a:solidFill>
              <a:ln w="19080">
                <a:solidFill>
                  <a:srgbClr val="FFFFFF"/>
                </a:solidFill>
                <a:round/>
              </a:ln>
            </c:spPr>
            <c:extLst>
              <c:ext xmlns:c16="http://schemas.microsoft.com/office/drawing/2014/chart" uri="{C3380CC4-5D6E-409C-BE32-E72D297353CC}">
                <c16:uniqueId val="{00000001-2F3E-4C01-AEB1-085D0729D8AD}"/>
              </c:ext>
            </c:extLst>
          </c:dPt>
          <c:dPt>
            <c:idx val="1"/>
            <c:bubble3D val="0"/>
            <c:spPr>
              <a:solidFill>
                <a:srgbClr val="C0504D"/>
              </a:solidFill>
              <a:ln w="19080">
                <a:solidFill>
                  <a:srgbClr val="FFFFFF"/>
                </a:solidFill>
                <a:round/>
              </a:ln>
            </c:spPr>
            <c:extLst>
              <c:ext xmlns:c16="http://schemas.microsoft.com/office/drawing/2014/chart" uri="{C3380CC4-5D6E-409C-BE32-E72D297353CC}">
                <c16:uniqueId val="{00000003-2F3E-4C01-AEB1-085D0729D8AD}"/>
              </c:ext>
            </c:extLst>
          </c:dPt>
          <c:dPt>
            <c:idx val="2"/>
            <c:bubble3D val="0"/>
            <c:spPr>
              <a:solidFill>
                <a:srgbClr val="9BBB59"/>
              </a:solidFill>
              <a:ln w="19080">
                <a:solidFill>
                  <a:srgbClr val="FFFFFF"/>
                </a:solidFill>
                <a:round/>
              </a:ln>
            </c:spPr>
            <c:extLst>
              <c:ext xmlns:c16="http://schemas.microsoft.com/office/drawing/2014/chart" uri="{C3380CC4-5D6E-409C-BE32-E72D297353CC}">
                <c16:uniqueId val="{00000005-2F3E-4C01-AEB1-085D0729D8AD}"/>
              </c:ext>
            </c:extLst>
          </c:dPt>
          <c:dPt>
            <c:idx val="3"/>
            <c:bubble3D val="0"/>
            <c:spPr>
              <a:solidFill>
                <a:srgbClr val="8064A2"/>
              </a:solidFill>
              <a:ln w="19080">
                <a:solidFill>
                  <a:srgbClr val="FFFFFF"/>
                </a:solidFill>
                <a:round/>
              </a:ln>
            </c:spPr>
            <c:extLst>
              <c:ext xmlns:c16="http://schemas.microsoft.com/office/drawing/2014/chart" uri="{C3380CC4-5D6E-409C-BE32-E72D297353CC}">
                <c16:uniqueId val="{00000007-2F3E-4C01-AEB1-085D0729D8AD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197" b="0" strike="noStrike" spc="-1">
                    <a:solidFill>
                      <a:srgbClr val="404040"/>
                    </a:solidFill>
                    <a:latin typeface="Calibri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1"/>
            <c:separator>; 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Всероссийский</c:v>
                </c:pt>
                <c:pt idx="1">
                  <c:v>Региональный</c:v>
                </c:pt>
                <c:pt idx="2">
                  <c:v>Муниципальный</c:v>
                </c:pt>
                <c:pt idx="3">
                  <c:v>Институциональный 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0.15</c:v>
                </c:pt>
                <c:pt idx="1">
                  <c:v>0.27</c:v>
                </c:pt>
                <c:pt idx="2">
                  <c:v>0.28999999999999998</c:v>
                </c:pt>
                <c:pt idx="3">
                  <c:v>0.31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F3E-4C01-AEB1-085D0729D8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0">
          <a:noFill/>
        </a:ln>
      </c:spPr>
    </c:plotArea>
    <c:legend>
      <c:legendPos val="b"/>
      <c:layout>
        <c:manualLayout>
          <c:xMode val="edge"/>
          <c:yMode val="edge"/>
          <c:x val="0.11760449415598"/>
          <c:y val="0.83865429162085303"/>
          <c:w val="0.75226670269460005"/>
          <c:h val="0.14993723844360901"/>
        </c:manualLayout>
      </c:layout>
      <c:overlay val="0"/>
      <c:spPr>
        <a:noFill/>
        <a:ln w="0">
          <a:noFill/>
        </a:ln>
      </c:spPr>
      <c:txPr>
        <a:bodyPr/>
        <a:lstStyle/>
        <a:p>
          <a:pPr>
            <a:defRPr sz="1197" b="0" strike="noStrike" spc="-1">
              <a:solidFill>
                <a:srgbClr val="595959"/>
              </a:solidFill>
              <a:latin typeface="Constantia" panose="02030602050306030303" pitchFamily="18" charset="0"/>
            </a:defRPr>
          </a:pPr>
          <a:endParaRPr lang="ru-RU"/>
        </a:p>
      </c:txPr>
    </c:legend>
    <c:plotVisOnly val="1"/>
    <c:dispBlanksAs val="gap"/>
    <c:showDLblsOverMax val="1"/>
  </c:chart>
  <c:spPr>
    <a:noFill/>
    <a:ln w="9360">
      <a:noFill/>
    </a:ln>
  </c:sp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 w="25400">
          <a:noFill/>
        </a:ln>
        <a:effectLst/>
        <a:sp3d/>
      </c:spPr>
    </c:sideWall>
    <c:backWall>
      <c:thickness val="0"/>
      <c:spPr>
        <a:noFill/>
        <a:ln w="25400"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2022-2023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noFill/>
            </a:ln>
            <a:effectLst/>
            <a:sp3d/>
          </c:spPr>
          <c:invertIfNegative val="0"/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BE-49C2-BDE7-24D2AE004A0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2023-2024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BBE-49C2-BDE7-24D2AE004A0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2024-2025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noFill/>
            </a:ln>
            <a:effectLst/>
            <a:sp3d/>
          </c:spPr>
          <c:invertIfNegative val="0"/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Лист1!$D$2</c:f>
              <c:numCache>
                <c:formatCode>General</c:formatCode>
                <c:ptCount val="1"/>
                <c:pt idx="0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BBE-49C2-BDE7-24D2AE004A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16281480"/>
        <c:axId val="516286400"/>
        <c:axId val="0"/>
      </c:bar3DChart>
      <c:catAx>
        <c:axId val="516281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16286400"/>
        <c:crosses val="autoZero"/>
        <c:auto val="1"/>
        <c:lblAlgn val="ctr"/>
        <c:lblOffset val="100"/>
        <c:noMultiLvlLbl val="0"/>
      </c:catAx>
      <c:valAx>
        <c:axId val="516286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16281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4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5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6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7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8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9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0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4-05-21T08:53:24.307" idx="1">
    <p:pos x="0" y="0"/>
    <p:text/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4-05-21T08:53:24.307" idx="1">
    <p:pos x="0" y="0"/>
    <p:text/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4-05-21T08:53:24.307" idx="1">
    <p:pos x="0" y="0"/>
    <p:text/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4-05-21T08:53:24.307" idx="1">
    <p:pos x="0" y="0"/>
    <p:text/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Для перемещения страницы щёлкните мышью</a:t>
            </a: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ru-RU" sz="2000" b="0" strike="noStrike" spc="-1"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8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ru-RU" sz="1400" b="0" strike="noStrike" spc="-1">
                <a:latin typeface="Times New Roman"/>
              </a:rPr>
              <a:t>&lt;верхний колонтитул&gt;</a:t>
            </a:r>
          </a:p>
        </p:txBody>
      </p:sp>
      <p:sp>
        <p:nvSpPr>
          <p:cNvPr id="85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/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86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87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algn="r"/>
            <a:fld id="{4C9E2C57-10F9-4996-BAC3-8CE9B83D7E23}" type="slidenum">
              <a:rPr lang="ru-RU" sz="1400" b="0" strike="noStrike" spc="-1">
                <a:latin typeface="Times New Roman"/>
              </a:rPr>
              <a:t>‹#›</a:t>
            </a:fld>
            <a:endParaRPr lang="ru-RU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712260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6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16000" indent="-216000">
              <a:lnSpc>
                <a:spcPct val="100000"/>
              </a:lnSpc>
            </a:pPr>
            <a:r>
              <a:rPr lang="ru-RU" sz="2000" b="0" strike="noStrike" spc="-1">
                <a:latin typeface="Arial"/>
              </a:rPr>
              <a:t>Цель</a:t>
            </a:r>
          </a:p>
          <a:p>
            <a:pPr marL="216000" indent="-216000">
              <a:lnSpc>
                <a:spcPct val="100000"/>
              </a:lnSpc>
            </a:pPr>
            <a:endParaRPr lang="ru-RU" sz="20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</a:pPr>
            <a:endParaRPr lang="ru-RU" sz="2000" b="0" strike="noStrike" spc="-1">
              <a:latin typeface="Arial"/>
            </a:endParaRPr>
          </a:p>
        </p:txBody>
      </p:sp>
      <p:sp>
        <p:nvSpPr>
          <p:cNvPr id="161" name="PlaceHolder 3"/>
          <p:cNvSpPr>
            <a:spLocks noGrp="1"/>
          </p:cNvSpPr>
          <p:nvPr>
            <p:ph type="sldNum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B3F6FDAC-6B1D-4539-B135-1BF359515D9B}" type="slidenum">
              <a:rPr lang="ru-RU" sz="1200" b="0" strike="noStrike" spc="-1">
                <a:latin typeface="Times New Roman"/>
              </a:rPr>
              <a:t>2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endParaRPr lang="ru-RU" sz="2000" b="0" strike="noStrike" spc="-1"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sldNum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94FDC187-39D6-424D-9DD2-52875D5AA6B7}" type="slidenum">
              <a:rPr lang="ru-RU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3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7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endParaRPr lang="ru-RU" sz="2000" b="0" strike="noStrike" spc="-1">
              <a:latin typeface="Arial"/>
            </a:endParaRPr>
          </a:p>
        </p:txBody>
      </p:sp>
      <p:sp>
        <p:nvSpPr>
          <p:cNvPr id="179" name="PlaceHolder 3"/>
          <p:cNvSpPr>
            <a:spLocks noGrp="1"/>
          </p:cNvSpPr>
          <p:nvPr>
            <p:ph type="sldNum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E904C3C7-8FD3-4170-83FE-8CBEF6DF3787}" type="slidenum">
              <a:rPr lang="ru-RU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8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7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endParaRPr lang="ru-RU" sz="2000" b="0" strike="noStrike" spc="-1">
              <a:latin typeface="Arial"/>
            </a:endParaRPr>
          </a:p>
        </p:txBody>
      </p:sp>
      <p:sp>
        <p:nvSpPr>
          <p:cNvPr id="179" name="PlaceHolder 3"/>
          <p:cNvSpPr>
            <a:spLocks noGrp="1"/>
          </p:cNvSpPr>
          <p:nvPr>
            <p:ph type="sldNum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E904C3C7-8FD3-4170-83FE-8CBEF6DF3787}" type="slidenum">
              <a:rPr lang="ru-RU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9</a:t>
            </a:fld>
            <a:endParaRPr lang="ru-RU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902655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6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endParaRPr lang="ru-RU" sz="2000" b="0" strike="noStrike" spc="-1">
              <a:latin typeface="Arial"/>
            </a:endParaRPr>
          </a:p>
        </p:txBody>
      </p:sp>
      <p:sp>
        <p:nvSpPr>
          <p:cNvPr id="167" name="PlaceHolder 3"/>
          <p:cNvSpPr>
            <a:spLocks noGrp="1"/>
          </p:cNvSpPr>
          <p:nvPr>
            <p:ph type="sldNum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E4C56692-4782-49F6-AA0D-DF532E8EC198}" type="slidenum">
              <a:rPr lang="ru-RU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10</a:t>
            </a:fld>
            <a:endParaRPr lang="ru-RU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912842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6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endParaRPr lang="ru-RU" sz="2000" b="0" strike="noStrike" spc="-1">
              <a:latin typeface="Arial"/>
            </a:endParaRPr>
          </a:p>
        </p:txBody>
      </p:sp>
      <p:sp>
        <p:nvSpPr>
          <p:cNvPr id="170" name="PlaceHolder 3"/>
          <p:cNvSpPr>
            <a:spLocks noGrp="1"/>
          </p:cNvSpPr>
          <p:nvPr>
            <p:ph type="sldNum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2EAD70CA-F892-4411-BD9E-3FCE3A1BC1C3}" type="slidenum">
              <a:rPr lang="ru-RU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20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endParaRPr lang="ru-RU" sz="20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sldNum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90BD3648-71D2-49BD-9CA8-C6992F487EBA}" type="slidenum">
              <a:rPr lang="ru-RU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27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endParaRPr lang="ru-RU" sz="20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sldNum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90BD3648-71D2-49BD-9CA8-C6992F487EBA}" type="slidenum">
              <a:rPr lang="ru-RU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28</a:t>
            </a:fld>
            <a:endParaRPr lang="ru-RU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161746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endParaRPr lang="ru-RU" sz="20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sldNum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90BD3648-71D2-49BD-9CA8-C6992F487EBA}" type="slidenum">
              <a:rPr lang="ru-RU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29</a:t>
            </a:fld>
            <a:endParaRPr lang="ru-RU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121499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endParaRPr lang="ru-RU" sz="20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sldNum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90BD3648-71D2-49BD-9CA8-C6992F487EBA}" type="slidenum">
              <a:rPr lang="ru-RU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30</a:t>
            </a:fld>
            <a:endParaRPr lang="ru-RU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130275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endParaRPr lang="ru-RU" sz="20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sldNum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90BD3648-71D2-49BD-9CA8-C6992F487EBA}" type="slidenum">
              <a:rPr lang="ru-RU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32</a:t>
            </a:fld>
            <a:endParaRPr lang="ru-RU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140497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endParaRPr lang="ru-RU" sz="20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sldNum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90BD3648-71D2-49BD-9CA8-C6992F487EBA}" type="slidenum">
              <a:rPr lang="ru-RU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33</a:t>
            </a:fld>
            <a:endParaRPr lang="ru-RU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042870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endParaRPr lang="ru-RU" sz="2000" b="0" strike="noStrike" spc="-1"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sldNum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90BD3648-71D2-49BD-9CA8-C6992F487EBA}" type="slidenum">
              <a:rPr lang="ru-RU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34</a:t>
            </a:fld>
            <a:endParaRPr lang="ru-RU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569315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7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endParaRPr lang="ru-RU" sz="2000" b="0" strike="noStrike" spc="-1">
              <a:latin typeface="Arial"/>
            </a:endParaRPr>
          </a:p>
        </p:txBody>
      </p:sp>
      <p:sp>
        <p:nvSpPr>
          <p:cNvPr id="176" name="PlaceHolder 3"/>
          <p:cNvSpPr>
            <a:spLocks noGrp="1"/>
          </p:cNvSpPr>
          <p:nvPr>
            <p:ph type="sldNum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45BBDD-3B9F-4A81-8D0E-6C098CFEA194}" type="slidenum">
              <a:rPr kumimoji="0" lang="ru-RU" sz="1200" b="0" i="0" u="none" strike="noStrike" kern="1200" cap="none" spc="-1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ru-RU" sz="1200" b="0" i="0" u="none" strike="noStrike" kern="1200" cap="none" spc="-1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024570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7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endParaRPr lang="ru-RU" sz="2000" b="0" strike="noStrike" spc="-1">
              <a:latin typeface="Arial"/>
            </a:endParaRPr>
          </a:p>
        </p:txBody>
      </p:sp>
      <p:sp>
        <p:nvSpPr>
          <p:cNvPr id="176" name="PlaceHolder 3"/>
          <p:cNvSpPr>
            <a:spLocks noGrp="1"/>
          </p:cNvSpPr>
          <p:nvPr>
            <p:ph type="sldNum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45BBDD-3B9F-4A81-8D0E-6C098CFEA194}" type="slidenum">
              <a:rPr kumimoji="0" lang="ru-RU" sz="1200" b="0" i="0" u="none" strike="noStrike" kern="1200" cap="none" spc="-1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ru-RU" sz="1200" b="0" i="0" u="none" strike="noStrike" kern="1200" cap="none" spc="-1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87288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7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endParaRPr lang="ru-RU" sz="2000" b="0" strike="noStrike" spc="-1">
              <a:latin typeface="Arial"/>
            </a:endParaRPr>
          </a:p>
        </p:txBody>
      </p:sp>
      <p:sp>
        <p:nvSpPr>
          <p:cNvPr id="176" name="PlaceHolder 3"/>
          <p:cNvSpPr>
            <a:spLocks noGrp="1"/>
          </p:cNvSpPr>
          <p:nvPr>
            <p:ph type="sldNum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45BBDD-3B9F-4A81-8D0E-6C098CFEA194}" type="slidenum">
              <a:rPr kumimoji="0" lang="ru-RU" sz="1200" b="0" i="0" u="none" strike="noStrike" kern="1200" cap="none" spc="-1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ru-RU" sz="1200" b="0" i="0" u="none" strike="noStrike" kern="1200" cap="none" spc="-1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301478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7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endParaRPr lang="ru-RU" sz="2000" b="0" strike="noStrike" spc="-1">
              <a:latin typeface="Arial"/>
            </a:endParaRPr>
          </a:p>
        </p:txBody>
      </p:sp>
      <p:sp>
        <p:nvSpPr>
          <p:cNvPr id="176" name="PlaceHolder 3"/>
          <p:cNvSpPr>
            <a:spLocks noGrp="1"/>
          </p:cNvSpPr>
          <p:nvPr>
            <p:ph type="sldNum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45BBDD-3B9F-4A81-8D0E-6C098CFEA194}" type="slidenum">
              <a:rPr kumimoji="0" lang="ru-RU" sz="1200" b="0" i="0" u="none" strike="noStrike" kern="1200" cap="none" spc="-1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ru-RU" sz="1200" b="0" i="0" u="none" strike="noStrike" kern="1200" cap="none" spc="-1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241067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7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endParaRPr lang="ru-RU" sz="2000" b="0" strike="noStrike" spc="-1" dirty="0">
              <a:latin typeface="Arial"/>
            </a:endParaRPr>
          </a:p>
        </p:txBody>
      </p:sp>
      <p:sp>
        <p:nvSpPr>
          <p:cNvPr id="176" name="PlaceHolder 3"/>
          <p:cNvSpPr>
            <a:spLocks noGrp="1"/>
          </p:cNvSpPr>
          <p:nvPr>
            <p:ph type="sldNum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0345BBDD-3B9F-4A81-8D0E-6C098CFEA194}" type="slidenum">
              <a:rPr lang="ru-RU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39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000"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000"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000"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000"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000"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000"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000"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000"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000"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000"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000"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000"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45720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6CBAB13A-1114-476C-819B-67F6C5B6986A}" type="datetime">
              <a:rPr lang="ru-RU" sz="1200" b="0" strike="noStrike" spc="-1">
                <a:solidFill>
                  <a:srgbClr val="8B8B8B"/>
                </a:solidFill>
                <a:latin typeface="Calibri"/>
              </a:rPr>
              <a:t>01.07.2025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124080" y="4767120"/>
            <a:ext cx="289512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655308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E73607E2-0E69-4700-8718-A91B648E2E30}" type="slidenum">
              <a:rPr lang="ru-RU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dt"/>
          </p:nvPr>
        </p:nvSpPr>
        <p:spPr>
          <a:xfrm>
            <a:off x="45720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61995B43-AD9C-4D91-8884-7FC7FCA57979}" type="datetime">
              <a:rPr lang="ru-RU" sz="1200" b="0" strike="noStrike" spc="-1">
                <a:solidFill>
                  <a:srgbClr val="8B8B8B"/>
                </a:solidFill>
                <a:latin typeface="Calibri"/>
              </a:rPr>
              <a:t>01.07.2025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ftr"/>
          </p:nvPr>
        </p:nvSpPr>
        <p:spPr>
          <a:xfrm>
            <a:off x="3124080" y="4767120"/>
            <a:ext cx="289512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sldNum"/>
          </p:nvPr>
        </p:nvSpPr>
        <p:spPr>
          <a:xfrm>
            <a:off x="655308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AE42D8CD-39A9-44A2-B3A1-435D283F769B}" type="slidenum">
              <a:rPr lang="ru-RU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Для правки текста заглавия щёлкните мышью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4" Type="http://schemas.openxmlformats.org/officeDocument/2006/relationships/comments" Target="../comments/commen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Relationship Id="rId4" Type="http://schemas.openxmlformats.org/officeDocument/2006/relationships/comments" Target="../comments/commen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Relationship Id="rId4" Type="http://schemas.openxmlformats.org/officeDocument/2006/relationships/comments" Target="../comments/commen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www.&#1084;&#1072;&#1075;&#1087;&#1082;.&#1088;&#1092;/3dmodel/reklama/" TargetMode="Externa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9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1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Picture 2" descr="C:\Users\User\Desktop\2023\МПК\Оформление\Логотипы\Брендбук МПК\Новый логотип\Логотип МПК новый.png"/>
          <p:cNvPicPr/>
          <p:nvPr/>
        </p:nvPicPr>
        <p:blipFill>
          <a:blip r:embed="rId2"/>
          <a:stretch/>
        </p:blipFill>
        <p:spPr>
          <a:xfrm>
            <a:off x="107504" y="123478"/>
            <a:ext cx="1368016" cy="1213988"/>
          </a:xfrm>
          <a:prstGeom prst="rect">
            <a:avLst/>
          </a:prstGeom>
          <a:ln w="0">
            <a:noFill/>
          </a:ln>
        </p:spPr>
      </p:pic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251520" y="1635646"/>
            <a:ext cx="4608000" cy="1102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17375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Отчёт </a:t>
            </a:r>
            <a:r>
              <a:rPr lang="ru-RU" sz="2400" b="1" spc="-1" dirty="0">
                <a:solidFill>
                  <a:srgbClr val="17375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 работе мастерской</a:t>
            </a:r>
            <a:br>
              <a:rPr lang="ru-RU" sz="2400" b="1" spc="-1" dirty="0">
                <a:solidFill>
                  <a:srgbClr val="17375E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400" b="1" spc="-1" dirty="0">
                <a:solidFill>
                  <a:srgbClr val="17375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400" b="1" strike="noStrike" spc="-1" dirty="0">
                <a:solidFill>
                  <a:srgbClr val="17375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 2024-2025 учебный год</a:t>
            </a:r>
            <a:endParaRPr lang="ru-RU" sz="2400" b="0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0" name="Рисунок 1"/>
          <p:cNvPicPr/>
          <p:nvPr/>
        </p:nvPicPr>
        <p:blipFill>
          <a:blip r:embed="rId3"/>
          <a:stretch/>
        </p:blipFill>
        <p:spPr>
          <a:xfrm>
            <a:off x="4500000" y="627480"/>
            <a:ext cx="4643640" cy="3744360"/>
          </a:xfrm>
          <a:prstGeom prst="rect">
            <a:avLst/>
          </a:prstGeom>
          <a:ln w="0">
            <a:noFill/>
          </a:ln>
        </p:spPr>
      </p:pic>
      <p:sp>
        <p:nvSpPr>
          <p:cNvPr id="91" name="TextBox 4"/>
          <p:cNvSpPr/>
          <p:nvPr/>
        </p:nvSpPr>
        <p:spPr>
          <a:xfrm>
            <a:off x="4733640" y="4443958"/>
            <a:ext cx="4176000" cy="70643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lang="ru-RU" sz="2000" b="1" strike="noStrike" spc="-1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Заведующий мастерской:</a:t>
            </a:r>
          </a:p>
          <a:p>
            <a:pPr algn="r">
              <a:lnSpc>
                <a:spcPct val="100000"/>
              </a:lnSpc>
            </a:pPr>
            <a:r>
              <a:rPr lang="ru-RU" sz="2000" spc="-1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Мирошник Е. М.</a:t>
            </a:r>
            <a:r>
              <a:rPr lang="ru-RU" sz="2000" strike="noStrike" spc="-1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Заголовок 3"/>
          <p:cNvSpPr/>
          <p:nvPr/>
        </p:nvSpPr>
        <p:spPr>
          <a:xfrm>
            <a:off x="899592" y="305039"/>
            <a:ext cx="6120680" cy="863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17375E"/>
                </a:solidFill>
                <a:latin typeface="Constantia"/>
              </a:rPr>
              <a:t>Цель и задачи работы мастерской:</a:t>
            </a:r>
            <a:endParaRPr lang="ru-RU" sz="2400" b="0" strike="noStrike" spc="-1" dirty="0">
              <a:latin typeface="Arial"/>
            </a:endParaRPr>
          </a:p>
        </p:txBody>
      </p:sp>
      <p:sp>
        <p:nvSpPr>
          <p:cNvPr id="93" name="Прямоугольник: скругленные углы 2"/>
          <p:cNvSpPr/>
          <p:nvPr/>
        </p:nvSpPr>
        <p:spPr>
          <a:xfrm>
            <a:off x="539552" y="878760"/>
            <a:ext cx="8496944" cy="110232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BFD4FE"/>
              </a:gs>
              <a:gs pos="100000">
                <a:srgbClr val="E5EFFF"/>
              </a:gs>
            </a:gsLst>
            <a:lin ang="16200000"/>
          </a:gradFill>
          <a:ln w="28575">
            <a:solidFill>
              <a:srgbClr val="4BACC6"/>
            </a:solidFill>
            <a:round/>
          </a:ln>
          <a:effectLst>
            <a:outerShdw blurRad="39960" dist="2016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ЦЕЛЬ: подготовка обучающихся в соответствии с образовательными стандартами и передовыми производственными технологиями, востребованными на рынке труда, с учетом требований работодателей</a:t>
            </a:r>
            <a:endParaRPr lang="ru-RU" sz="16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4" name="Прямая соединительная линия 4"/>
          <p:cNvSpPr/>
          <p:nvPr/>
        </p:nvSpPr>
        <p:spPr>
          <a:xfrm>
            <a:off x="1115280" y="1995480"/>
            <a:ext cx="34560" cy="2808360"/>
          </a:xfrm>
          <a:prstGeom prst="line">
            <a:avLst/>
          </a:prstGeom>
          <a:ln>
            <a:solidFill>
              <a:srgbClr val="4BACC6"/>
            </a:solidFill>
            <a:round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/>
        </p:style>
      </p:sp>
      <p:sp>
        <p:nvSpPr>
          <p:cNvPr id="95" name="TextBox 5"/>
          <p:cNvSpPr/>
          <p:nvPr/>
        </p:nvSpPr>
        <p:spPr>
          <a:xfrm rot="5400000">
            <a:off x="395640" y="1995840"/>
            <a:ext cx="615240" cy="223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rot="16200000" vert="vert270"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chemeClr val="accent1">
                    <a:lumMod val="50000"/>
                  </a:schemeClr>
                </a:solidFill>
                <a:latin typeface="Constantia"/>
              </a:rPr>
              <a:t>ЗАДАЧИ</a:t>
            </a:r>
            <a:endParaRPr lang="ru-RU" sz="2000" b="0" strike="noStrike" spc="-1" dirty="0">
              <a:solidFill>
                <a:schemeClr val="accent1">
                  <a:lumMod val="50000"/>
                </a:schemeClr>
              </a:solidFill>
              <a:latin typeface="Arial"/>
            </a:endParaRPr>
          </a:p>
        </p:txBody>
      </p:sp>
      <p:sp>
        <p:nvSpPr>
          <p:cNvPr id="96" name="TextBox 6"/>
          <p:cNvSpPr/>
          <p:nvPr/>
        </p:nvSpPr>
        <p:spPr>
          <a:xfrm>
            <a:off x="1149536" y="2019240"/>
            <a:ext cx="7166880" cy="286086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285840" indent="-28584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lang="ru-RU" sz="1600" b="0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Развитие практических навыков, необходимых для успешной работы в сфере Графический дизайн  в рамках основной образовательной программы, профессионального обучения, дополнительным профессиональным программам</a:t>
            </a:r>
            <a:r>
              <a:rPr lang="en-US" sz="1600" b="0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b="0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ru-RU" sz="16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840" indent="-28584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lang="ru-RU" sz="1600" b="0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Применение современных образовательных технологий: </a:t>
            </a:r>
            <a:r>
              <a:rPr lang="ru-RU" sz="1600" dirty="0"/>
              <a:t>для обучения в сфере графического дизайна</a:t>
            </a:r>
            <a:r>
              <a:rPr lang="ru-RU" sz="1600" b="0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ru-RU" sz="16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840" indent="-28584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lang="ru-RU" sz="1600" b="0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Воспитание – личное развитие обучающихся и и</a:t>
            </a:r>
            <a:r>
              <a:rPr lang="ru-RU" sz="16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 социализация, проявляющиеся в развитии х позитивных отношений к общественным ценностям, приобретении опыта поведения и применения сформированных общих компетенций квалифицированных рабочих, специалистов среднего звена на практике</a:t>
            </a:r>
            <a:r>
              <a:rPr lang="ru-RU" sz="1600" b="0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16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Заголовок 3"/>
          <p:cNvSpPr/>
          <p:nvPr/>
        </p:nvSpPr>
        <p:spPr>
          <a:xfrm>
            <a:off x="827584" y="195486"/>
            <a:ext cx="5976608" cy="110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17375E"/>
                </a:solidFill>
                <a:latin typeface="Constantia"/>
              </a:rPr>
              <a:t>Реализация </a:t>
            </a:r>
          </a:p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17375E"/>
                </a:solidFill>
                <a:latin typeface="Constantia"/>
              </a:rPr>
              <a:t>основных образовательных программ </a:t>
            </a:r>
            <a:endParaRPr lang="ru-RU" sz="2400" b="0" strike="noStrike" spc="-1" dirty="0">
              <a:latin typeface="Arial"/>
            </a:endParaRPr>
          </a:p>
        </p:txBody>
      </p:sp>
      <p:sp>
        <p:nvSpPr>
          <p:cNvPr id="101" name="Прямоугольник 6"/>
          <p:cNvSpPr/>
          <p:nvPr/>
        </p:nvSpPr>
        <p:spPr>
          <a:xfrm>
            <a:off x="95760" y="4155840"/>
            <a:ext cx="2966400" cy="5833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spc="-1" dirty="0">
                <a:solidFill>
                  <a:srgbClr val="000000"/>
                </a:solidFill>
                <a:latin typeface="Constantia"/>
              </a:rPr>
              <a:t>К</a:t>
            </a:r>
            <a:r>
              <a:rPr lang="ru-RU" sz="1600" b="0" strike="noStrike" spc="-1" dirty="0">
                <a:solidFill>
                  <a:srgbClr val="000000"/>
                </a:solidFill>
                <a:latin typeface="Constantia"/>
              </a:rPr>
              <a:t>оличество образовательных программ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102" name="Прямоугольник 7"/>
          <p:cNvSpPr/>
          <p:nvPr/>
        </p:nvSpPr>
        <p:spPr>
          <a:xfrm>
            <a:off x="3034440" y="4176000"/>
            <a:ext cx="2966400" cy="82954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spc="-1" dirty="0">
                <a:solidFill>
                  <a:srgbClr val="000000"/>
                </a:solidFill>
                <a:latin typeface="Constantia"/>
              </a:rPr>
              <a:t>К</a:t>
            </a:r>
            <a:r>
              <a:rPr lang="ru-RU" sz="1600" b="0" strike="noStrike" spc="-1" dirty="0">
                <a:solidFill>
                  <a:srgbClr val="000000"/>
                </a:solidFill>
                <a:latin typeface="Constantia"/>
              </a:rPr>
              <a:t>оличество групп, занимающихся на базе мастерской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103" name="Прямоугольник 8"/>
          <p:cNvSpPr/>
          <p:nvPr/>
        </p:nvSpPr>
        <p:spPr>
          <a:xfrm>
            <a:off x="5792400" y="4146840"/>
            <a:ext cx="2966400" cy="3371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spc="-1" dirty="0">
                <a:solidFill>
                  <a:srgbClr val="000000"/>
                </a:solidFill>
                <a:latin typeface="Constantia"/>
              </a:rPr>
              <a:t>К</a:t>
            </a:r>
            <a:r>
              <a:rPr lang="ru-RU" sz="1600" b="0" strike="noStrike" spc="-1" dirty="0">
                <a:solidFill>
                  <a:srgbClr val="000000"/>
                </a:solidFill>
                <a:latin typeface="Constantia"/>
              </a:rPr>
              <a:t>оличество обучающихся</a:t>
            </a:r>
            <a:endParaRPr lang="ru-RU" sz="1600" b="0" strike="noStrike" spc="-1" dirty="0">
              <a:latin typeface="Arial"/>
            </a:endParaRPr>
          </a:p>
        </p:txBody>
      </p:sp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34A6DE91-E357-99F3-665D-4CE3AEA9C38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18363377"/>
              </p:ext>
            </p:extLst>
          </p:nvPr>
        </p:nvGraphicFramePr>
        <p:xfrm>
          <a:off x="323528" y="994860"/>
          <a:ext cx="2957888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1ACE6650-76F5-F872-70D3-65B8BB2002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80878268"/>
              </p:ext>
            </p:extLst>
          </p:nvPr>
        </p:nvGraphicFramePr>
        <p:xfrm>
          <a:off x="6125480" y="1037258"/>
          <a:ext cx="2957888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2F8EE96D-C032-7D7B-87BB-87D72CF967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06748374"/>
              </p:ext>
            </p:extLst>
          </p:nvPr>
        </p:nvGraphicFramePr>
        <p:xfrm>
          <a:off x="3167592" y="1024020"/>
          <a:ext cx="2957888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Заголовок 3"/>
          <p:cNvSpPr/>
          <p:nvPr/>
        </p:nvSpPr>
        <p:spPr>
          <a:xfrm>
            <a:off x="683568" y="195486"/>
            <a:ext cx="5195160" cy="110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trike="noStrike" spc="-1" dirty="0">
                <a:solidFill>
                  <a:srgbClr val="17375E"/>
                </a:solidFill>
                <a:latin typeface="Constantia"/>
              </a:rPr>
              <a:t>Учебная деятельность</a:t>
            </a:r>
            <a:endParaRPr lang="ru-RU" sz="2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ru-RU" sz="2800" b="0" strike="noStrike" spc="-1" dirty="0">
              <a:latin typeface="Arial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580112" y="4331035"/>
            <a:ext cx="2664296" cy="7609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latin typeface="Candara" panose="020E0502030303020204" pitchFamily="34" charset="0"/>
              </a:rPr>
              <a:t>Изготовление праздничной  </a:t>
            </a:r>
          </a:p>
          <a:p>
            <a:pPr algn="ctr"/>
            <a:r>
              <a:rPr lang="ru-RU" sz="1000" dirty="0" smtClean="0">
                <a:latin typeface="Candara" panose="020E0502030303020204" pitchFamily="34" charset="0"/>
              </a:rPr>
              <a:t>упаковки ко </a:t>
            </a:r>
            <a:r>
              <a:rPr lang="ru-RU" sz="1000" dirty="0">
                <a:latin typeface="Candara" panose="020E0502030303020204" pitchFamily="34" charset="0"/>
              </a:rPr>
              <a:t>дню 23 </a:t>
            </a:r>
            <a:r>
              <a:rPr lang="ru-RU" sz="1000" dirty="0" smtClean="0">
                <a:latin typeface="Candara" panose="020E0502030303020204" pitchFamily="34" charset="0"/>
              </a:rPr>
              <a:t>февраля на СВО</a:t>
            </a:r>
            <a:endParaRPr lang="ru-RU" sz="1000" dirty="0">
              <a:latin typeface="Candara" panose="020E0502030303020204" pitchFamily="34" charset="0"/>
            </a:endParaRPr>
          </a:p>
          <a:p>
            <a:pPr algn="ctr"/>
            <a:endParaRPr lang="ru-RU" sz="1000" dirty="0">
              <a:latin typeface="Candara" panose="020E0502030303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993" y="1131590"/>
            <a:ext cx="4365104" cy="327382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00"/>
          <a:stretch/>
        </p:blipFill>
        <p:spPr>
          <a:xfrm>
            <a:off x="5796136" y="893183"/>
            <a:ext cx="2107151" cy="343785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Заголовок 3"/>
          <p:cNvSpPr/>
          <p:nvPr/>
        </p:nvSpPr>
        <p:spPr>
          <a:xfrm>
            <a:off x="683568" y="195486"/>
            <a:ext cx="5195160" cy="110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trike="noStrike" spc="-1" dirty="0">
                <a:solidFill>
                  <a:srgbClr val="17375E"/>
                </a:solidFill>
                <a:latin typeface="Constantia"/>
              </a:rPr>
              <a:t>Учебная деятельность</a:t>
            </a:r>
            <a:endParaRPr lang="ru-RU" sz="2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ru-RU" sz="2800" b="0" strike="noStrike" spc="-1" dirty="0">
              <a:latin typeface="Arial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63888" y="4587974"/>
            <a:ext cx="3816424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latin typeface="Candara" panose="020E0502030303020204" pitchFamily="34" charset="0"/>
              </a:rPr>
              <a:t>Изготовление  </a:t>
            </a:r>
            <a:r>
              <a:rPr lang="ru-RU" sz="1000" dirty="0">
                <a:latin typeface="Candara" panose="020E0502030303020204" pitchFamily="34" charset="0"/>
              </a:rPr>
              <a:t>праздничной упаковки на 23 февраля на СВО</a:t>
            </a:r>
          </a:p>
          <a:p>
            <a:pPr algn="ctr"/>
            <a:r>
              <a:rPr lang="ru-RU" sz="1000" dirty="0" smtClean="0">
                <a:latin typeface="Candara" panose="020E0502030303020204" pitchFamily="34" charset="0"/>
              </a:rPr>
              <a:t>студенты 4 курса .</a:t>
            </a:r>
            <a:endParaRPr lang="ru-RU" sz="1000" dirty="0">
              <a:latin typeface="Candara" panose="020E0502030303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843558"/>
            <a:ext cx="6515152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9703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Заголовок 3"/>
          <p:cNvSpPr/>
          <p:nvPr/>
        </p:nvSpPr>
        <p:spPr>
          <a:xfrm>
            <a:off x="683568" y="195486"/>
            <a:ext cx="5195160" cy="110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trike="noStrike" spc="-1" dirty="0">
                <a:solidFill>
                  <a:srgbClr val="17375E"/>
                </a:solidFill>
                <a:latin typeface="Constantia"/>
              </a:rPr>
              <a:t>Учебная деятельность</a:t>
            </a:r>
            <a:endParaRPr lang="ru-RU" sz="2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ru-RU" sz="2800" b="0" strike="noStrike" spc="-1" dirty="0">
              <a:latin typeface="Arial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364088" y="3804989"/>
            <a:ext cx="3024336" cy="51020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latin typeface="Century" panose="02040604050505020304" pitchFamily="18" charset="0"/>
              </a:rPr>
              <a:t>Малая часть продукции </a:t>
            </a:r>
            <a:r>
              <a:rPr lang="ru-RU" sz="1000" dirty="0">
                <a:latin typeface="Century" panose="02040604050505020304" pitchFamily="18" charset="0"/>
              </a:rPr>
              <a:t>графических </a:t>
            </a:r>
            <a:r>
              <a:rPr lang="ru-RU" sz="1000" dirty="0" smtClean="0">
                <a:latin typeface="Century" panose="02040604050505020304" pitchFamily="18" charset="0"/>
              </a:rPr>
              <a:t>дизайнеров 2- 4 курсы</a:t>
            </a:r>
            <a:endParaRPr lang="ru-RU" sz="1000" dirty="0">
              <a:latin typeface="Century" panose="020406040505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606"/>
          <a:stretch/>
        </p:blipFill>
        <p:spPr>
          <a:xfrm>
            <a:off x="251519" y="1118020"/>
            <a:ext cx="4124226" cy="25717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5" r="3059"/>
          <a:stretch/>
        </p:blipFill>
        <p:spPr>
          <a:xfrm>
            <a:off x="4788024" y="1118020"/>
            <a:ext cx="4176464" cy="25959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8536" y="3921593"/>
            <a:ext cx="42484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err="1" smtClean="0">
                <a:latin typeface="Century" panose="02040604050505020304" pitchFamily="18" charset="0"/>
              </a:rPr>
              <a:t>Интенсив</a:t>
            </a:r>
            <a:r>
              <a:rPr lang="ru-RU" sz="1000" dirty="0" smtClean="0">
                <a:latin typeface="Century" panose="02040604050505020304" pitchFamily="18" charset="0"/>
              </a:rPr>
              <a:t> обучение </a:t>
            </a:r>
            <a:r>
              <a:rPr lang="ru-RU" sz="1000" dirty="0">
                <a:latin typeface="Century" panose="02040604050505020304" pitchFamily="18" charset="0"/>
              </a:rPr>
              <a:t>по </a:t>
            </a:r>
            <a:r>
              <a:rPr lang="ru-RU" sz="1000" dirty="0" smtClean="0">
                <a:latin typeface="Century" panose="02040604050505020304" pitchFamily="18" charset="0"/>
              </a:rPr>
              <a:t>программе </a:t>
            </a:r>
            <a:r>
              <a:rPr lang="en-US" sz="1000" dirty="0" err="1" smtClean="0">
                <a:latin typeface="Century" panose="02040604050505020304" pitchFamily="18" charset="0"/>
              </a:rPr>
              <a:t>Figma</a:t>
            </a:r>
            <a:r>
              <a:rPr lang="ru-RU" sz="1000" dirty="0" smtClean="0">
                <a:latin typeface="Century" panose="02040604050505020304" pitchFamily="18" charset="0"/>
              </a:rPr>
              <a:t> </a:t>
            </a:r>
            <a:br>
              <a:rPr lang="ru-RU" sz="1000" dirty="0" smtClean="0">
                <a:latin typeface="Century" panose="02040604050505020304" pitchFamily="18" charset="0"/>
              </a:rPr>
            </a:br>
            <a:r>
              <a:rPr lang="ru-RU" sz="1000" dirty="0" smtClean="0">
                <a:latin typeface="Century" panose="02040604050505020304" pitchFamily="18" charset="0"/>
              </a:rPr>
              <a:t>от работодателя </a:t>
            </a:r>
            <a:r>
              <a:rPr lang="en-US" sz="1000" dirty="0" smtClean="0">
                <a:latin typeface="Century" panose="02040604050505020304" pitchFamily="18" charset="0"/>
              </a:rPr>
              <a:t>«</a:t>
            </a:r>
            <a:r>
              <a:rPr lang="en-US" sz="1000" dirty="0" err="1" smtClean="0">
                <a:latin typeface="Century" panose="02040604050505020304" pitchFamily="18" charset="0"/>
              </a:rPr>
              <a:t>Uralmedias</a:t>
            </a:r>
            <a:r>
              <a:rPr lang="en-US" sz="1000" dirty="0" smtClean="0">
                <a:latin typeface="Century" panose="02040604050505020304" pitchFamily="18" charset="0"/>
              </a:rPr>
              <a:t>»</a:t>
            </a:r>
            <a:r>
              <a:rPr lang="ru-RU" sz="1000" dirty="0" smtClean="0">
                <a:latin typeface="Century" panose="02040604050505020304" pitchFamily="18" charset="0"/>
              </a:rPr>
              <a:t>, для студентов 2 курса. </a:t>
            </a:r>
            <a:br>
              <a:rPr lang="ru-RU" sz="1000" dirty="0" smtClean="0">
                <a:latin typeface="Century" panose="02040604050505020304" pitchFamily="18" charset="0"/>
              </a:rPr>
            </a:br>
            <a:r>
              <a:rPr lang="ru-RU" sz="1000" dirty="0" smtClean="0">
                <a:latin typeface="Century" panose="02040604050505020304" pitchFamily="18" charset="0"/>
              </a:rPr>
              <a:t>Под руководством Шишовой Е.С.</a:t>
            </a:r>
            <a:endParaRPr lang="ru-RU" sz="1000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2079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Заголовок 3"/>
          <p:cNvSpPr/>
          <p:nvPr/>
        </p:nvSpPr>
        <p:spPr>
          <a:xfrm>
            <a:off x="683568" y="195486"/>
            <a:ext cx="5195160" cy="110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trike="noStrike" spc="-1" dirty="0">
                <a:solidFill>
                  <a:srgbClr val="17375E"/>
                </a:solidFill>
                <a:latin typeface="Constantia"/>
              </a:rPr>
              <a:t>Учебная деятельность</a:t>
            </a:r>
            <a:endParaRPr lang="ru-RU" sz="2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ru-RU" sz="2800" b="0" strike="noStrike" spc="-1" dirty="0">
              <a:latin typeface="Arial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364088" y="987574"/>
            <a:ext cx="2664296" cy="40809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>
                <a:latin typeface="Candara" panose="020E0502030303020204" pitchFamily="34" charset="0"/>
              </a:rPr>
              <a:t>Продукции графических дизайнеров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5" r="3059"/>
          <a:stretch/>
        </p:blipFill>
        <p:spPr>
          <a:xfrm>
            <a:off x="4788024" y="2070510"/>
            <a:ext cx="4176464" cy="25959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14985" y="3943987"/>
            <a:ext cx="34563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>
                <a:latin typeface="Candara" panose="020E0502030303020204" pitchFamily="34" charset="0"/>
              </a:rPr>
              <a:t>Обычный трудовой процесс в мастерской</a:t>
            </a:r>
            <a:endParaRPr lang="ru-RU" sz="1000" dirty="0">
              <a:latin typeface="Candara" panose="020E0502030303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057" y="1118020"/>
            <a:ext cx="4605416" cy="2595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0574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Заголовок 3"/>
          <p:cNvSpPr/>
          <p:nvPr/>
        </p:nvSpPr>
        <p:spPr>
          <a:xfrm>
            <a:off x="854280" y="99720"/>
            <a:ext cx="5195160" cy="110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pc="-1" dirty="0">
                <a:solidFill>
                  <a:srgbClr val="17375E"/>
                </a:solidFill>
                <a:latin typeface="Constantia"/>
              </a:rPr>
              <a:t>Виртуальная мастерская </a:t>
            </a:r>
            <a:endParaRPr lang="ru-RU" sz="2800" b="0" strike="noStrike" spc="-1" dirty="0">
              <a:latin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963415"/>
            <a:ext cx="3600400" cy="36004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0195" y="963415"/>
            <a:ext cx="4499992" cy="234168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30195" y="3507854"/>
            <a:ext cx="29061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u="sng" dirty="0">
                <a:hlinkClick r:id="rId5" tooltip="https://www.магпк.рф/3dmodel/reklama/"/>
              </a:rPr>
              <a:t>https://www.</a:t>
            </a:r>
            <a:r>
              <a:rPr lang="ru-RU" sz="1000" u="sng" dirty="0" err="1">
                <a:hlinkClick r:id="rId5" tooltip="https://www.магпк.рф/3dmodel/reklama/"/>
              </a:rPr>
              <a:t>магпк.рф</a:t>
            </a:r>
            <a:r>
              <a:rPr lang="ru-RU" sz="1000" u="sng" dirty="0">
                <a:hlinkClick r:id="rId5" tooltip="https://www.магпк.рф/3dmodel/reklama/"/>
              </a:rPr>
              <a:t>/3</a:t>
            </a:r>
            <a:r>
              <a:rPr lang="en-US" sz="1000" u="sng" dirty="0" err="1">
                <a:hlinkClick r:id="rId5" tooltip="https://www.магпк.рф/3dmodel/reklama/"/>
              </a:rPr>
              <a:t>dmodel</a:t>
            </a:r>
            <a:r>
              <a:rPr lang="en-US" sz="1000" u="sng" dirty="0">
                <a:hlinkClick r:id="rId5" tooltip="https://www.магпк.рф/3dmodel/reklama/"/>
              </a:rPr>
              <a:t>/</a:t>
            </a:r>
            <a:r>
              <a:rPr lang="en-US" sz="1000" u="sng" dirty="0" err="1">
                <a:hlinkClick r:id="rId5" tooltip="https://www.магпк.рф/3dmodel/reklama/"/>
              </a:rPr>
              <a:t>reklama</a:t>
            </a:r>
            <a:r>
              <a:rPr lang="en-US" sz="1000" u="sng" dirty="0">
                <a:hlinkClick r:id="rId5" tooltip="https://www.магпк.рф/3dmodel/reklama/"/>
              </a:rPr>
              <a:t>/</a:t>
            </a:r>
            <a:endParaRPr lang="en-US" sz="1000" dirty="0"/>
          </a:p>
          <a:p>
            <a:endParaRPr lang="ru-RU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Заголовок 3"/>
          <p:cNvSpPr/>
          <p:nvPr/>
        </p:nvSpPr>
        <p:spPr>
          <a:xfrm>
            <a:off x="854280" y="99720"/>
            <a:ext cx="5195160" cy="110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pc="-1" dirty="0">
                <a:solidFill>
                  <a:srgbClr val="17375E"/>
                </a:solidFill>
                <a:latin typeface="Constantia"/>
              </a:rPr>
              <a:t>Виртуальная мастерская </a:t>
            </a:r>
            <a:endParaRPr lang="ru-RU" sz="2800" b="0" strike="noStrike" spc="-1" dirty="0">
              <a:latin typeface="Arial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843558"/>
            <a:ext cx="7596336" cy="3724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6781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Прямоугольник 6"/>
          <p:cNvSpPr/>
          <p:nvPr/>
        </p:nvSpPr>
        <p:spPr>
          <a:xfrm>
            <a:off x="95760" y="4155840"/>
            <a:ext cx="2966400" cy="5833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spc="-1" dirty="0">
                <a:solidFill>
                  <a:srgbClr val="000000"/>
                </a:solidFill>
                <a:latin typeface="Constantia"/>
              </a:rPr>
              <a:t>К</a:t>
            </a:r>
            <a:r>
              <a:rPr lang="ru-RU" sz="1600" b="0" strike="noStrike" spc="-1" dirty="0">
                <a:solidFill>
                  <a:srgbClr val="000000"/>
                </a:solidFill>
                <a:latin typeface="Constantia"/>
              </a:rPr>
              <a:t>оличество дополнительных программ (ед.)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113" name="Прямоугольник 7"/>
          <p:cNvSpPr/>
          <p:nvPr/>
        </p:nvSpPr>
        <p:spPr>
          <a:xfrm>
            <a:off x="3034440" y="4176000"/>
            <a:ext cx="2966400" cy="5833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spc="-1" dirty="0">
                <a:solidFill>
                  <a:srgbClr val="000000"/>
                </a:solidFill>
                <a:latin typeface="Constantia"/>
              </a:rPr>
              <a:t>К</a:t>
            </a:r>
            <a:r>
              <a:rPr lang="ru-RU" sz="1600" b="0" strike="noStrike" spc="-1" dirty="0">
                <a:solidFill>
                  <a:srgbClr val="000000"/>
                </a:solidFill>
                <a:latin typeface="Constantia"/>
              </a:rPr>
              <a:t>оличество обучающихся (ед.)  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114" name="Прямоугольник 8"/>
          <p:cNvSpPr/>
          <p:nvPr/>
        </p:nvSpPr>
        <p:spPr>
          <a:xfrm>
            <a:off x="5792400" y="4146840"/>
            <a:ext cx="2966400" cy="3371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spc="-1" dirty="0">
                <a:solidFill>
                  <a:srgbClr val="000000"/>
                </a:solidFill>
                <a:latin typeface="Constantia"/>
              </a:rPr>
              <a:t>Ф</a:t>
            </a:r>
            <a:r>
              <a:rPr lang="ru-RU" sz="1600" b="0" strike="noStrike" spc="-1" dirty="0">
                <a:solidFill>
                  <a:srgbClr val="000000"/>
                </a:solidFill>
                <a:latin typeface="Constantia"/>
              </a:rPr>
              <a:t>инансы (</a:t>
            </a:r>
            <a:r>
              <a:rPr lang="ru-RU" sz="1600" b="0" strike="noStrike" spc="-1" dirty="0" err="1">
                <a:solidFill>
                  <a:srgbClr val="000000"/>
                </a:solidFill>
                <a:latin typeface="Constantia"/>
              </a:rPr>
              <a:t>тыс.руб</a:t>
            </a:r>
            <a:r>
              <a:rPr lang="ru-RU" sz="1600" b="0" strike="noStrike" spc="-1" dirty="0">
                <a:solidFill>
                  <a:srgbClr val="000000"/>
                </a:solidFill>
                <a:latin typeface="Constantia"/>
              </a:rPr>
              <a:t>)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115" name="Заголовок 3"/>
          <p:cNvSpPr/>
          <p:nvPr/>
        </p:nvSpPr>
        <p:spPr>
          <a:xfrm>
            <a:off x="611560" y="51840"/>
            <a:ext cx="6192624" cy="110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trike="noStrike" spc="-1" dirty="0">
                <a:solidFill>
                  <a:srgbClr val="17375E"/>
                </a:solidFill>
                <a:latin typeface="Constantia" panose="02030602050306030303" pitchFamily="18" charset="0"/>
              </a:rPr>
              <a:t>Дополнительные образовательные программы</a:t>
            </a:r>
            <a:endParaRPr lang="ru-RU" sz="2800" b="0" strike="noStrike" spc="-1" dirty="0">
              <a:latin typeface="Constantia" panose="02030602050306030303" pitchFamily="18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68870174"/>
              </p:ext>
            </p:extLst>
          </p:nvPr>
        </p:nvGraphicFramePr>
        <p:xfrm>
          <a:off x="95760" y="1009467"/>
          <a:ext cx="2957888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1173918018"/>
              </p:ext>
            </p:extLst>
          </p:nvPr>
        </p:nvGraphicFramePr>
        <p:xfrm>
          <a:off x="2987824" y="1003912"/>
          <a:ext cx="2957888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1071512477"/>
              </p:ext>
            </p:extLst>
          </p:nvPr>
        </p:nvGraphicFramePr>
        <p:xfrm>
          <a:off x="6053135" y="1003912"/>
          <a:ext cx="2957888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7149693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Заголовок 3"/>
          <p:cNvSpPr/>
          <p:nvPr/>
        </p:nvSpPr>
        <p:spPr>
          <a:xfrm>
            <a:off x="971600" y="557212"/>
            <a:ext cx="6408360" cy="86195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chemeClr val="tx2">
                    <a:lumMod val="50000"/>
                  </a:schemeClr>
                </a:solidFill>
                <a:latin typeface="Constantia" panose="02030602050306030303" pitchFamily="18" charset="0"/>
                <a:cs typeface="Calibri" panose="020F0502020204030204" pitchFamily="34" charset="0"/>
              </a:rPr>
              <a:t>Дополнительные образовательные программы</a:t>
            </a:r>
          </a:p>
        </p:txBody>
      </p:sp>
      <p:graphicFrame>
        <p:nvGraphicFramePr>
          <p:cNvPr id="117" name="Таблица 5"/>
          <p:cNvGraphicFramePr/>
          <p:nvPr>
            <p:extLst>
              <p:ext uri="{D42A27DB-BD31-4B8C-83A1-F6EECF244321}">
                <p14:modId xmlns:p14="http://schemas.microsoft.com/office/powerpoint/2010/main" val="2128694924"/>
              </p:ext>
            </p:extLst>
          </p:nvPr>
        </p:nvGraphicFramePr>
        <p:xfrm>
          <a:off x="251520" y="1419166"/>
          <a:ext cx="8568720" cy="2469840"/>
        </p:xfrm>
        <a:graphic>
          <a:graphicData uri="http://schemas.openxmlformats.org/drawingml/2006/table">
            <a:tbl>
              <a:tblPr/>
              <a:tblGrid>
                <a:gridCol w="46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207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51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anose="02030602050306030303" pitchFamily="18" charset="0"/>
                        </a:rPr>
                        <a:t>№</a:t>
                      </a:r>
                      <a:endParaRPr lang="ru-RU" sz="1800" b="0" strike="noStrike" spc="-1" dirty="0">
                        <a:solidFill>
                          <a:schemeClr val="tx2">
                            <a:lumMod val="50000"/>
                          </a:schemeClr>
                        </a:solidFill>
                        <a:latin typeface="Constantia" panose="02030602050306030303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anose="02030602050306030303" pitchFamily="18" charset="0"/>
                        </a:rPr>
                        <a:t>Название программы</a:t>
                      </a:r>
                      <a:endParaRPr lang="ru-RU" sz="1800" b="0" strike="noStrike" spc="-1" dirty="0">
                        <a:solidFill>
                          <a:schemeClr val="tx2">
                            <a:lumMod val="50000"/>
                          </a:schemeClr>
                        </a:solidFill>
                        <a:latin typeface="Constantia" panose="02030602050306030303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anose="02030602050306030303" pitchFamily="18" charset="0"/>
                        </a:rPr>
                        <a:t>Количество часов </a:t>
                      </a:r>
                      <a:endParaRPr lang="ru-RU" sz="1800" b="0" strike="noStrike" spc="-1" dirty="0">
                        <a:solidFill>
                          <a:schemeClr val="tx2">
                            <a:lumMod val="50000"/>
                          </a:schemeClr>
                        </a:solidFill>
                        <a:latin typeface="Constantia" panose="02030602050306030303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anose="02030602050306030303" pitchFamily="18" charset="0"/>
                        </a:rPr>
                        <a:t>Количество обучающихся</a:t>
                      </a:r>
                      <a:endParaRPr lang="ru-RU" sz="1800" b="0" strike="noStrike" spc="-1" dirty="0">
                        <a:solidFill>
                          <a:schemeClr val="tx2">
                            <a:lumMod val="50000"/>
                          </a:schemeClr>
                        </a:solidFill>
                        <a:latin typeface="Constantia" panose="02030602050306030303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anose="02030602050306030303" pitchFamily="18" charset="0"/>
                        </a:rPr>
                        <a:t>Выданный документ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anose="02030602050306030303" pitchFamily="18" charset="0"/>
                        </a:rPr>
                        <a:t>1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Мастер производственного обучения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rPr>
                        <a:t>диплом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rPr>
                        <a:t>1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anose="02030602050306030303" pitchFamily="18" charset="0"/>
                        </a:rPr>
                        <a:t>2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«Производство и технологии печати графического дизайна»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rPr>
                        <a:t>16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000" b="0" strike="noStrike" spc="-1" dirty="0" smtClean="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rPr>
                        <a:t>удостоверение о повышении квалификации</a:t>
                      </a:r>
                      <a:endParaRPr lang="ru-RU" sz="1000" b="0" strike="noStrike" spc="-1" dirty="0">
                        <a:solidFill>
                          <a:schemeClr val="tx1"/>
                        </a:solidFill>
                        <a:latin typeface="Constantia" panose="02030602050306030303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000" b="0" strike="noStrike" spc="-1" dirty="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rPr>
                        <a:t>36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00"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anose="02030602050306030303" pitchFamily="18" charset="0"/>
                        </a:rPr>
                        <a:t>3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00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anose="02030602050306030303" pitchFamily="18" charset="0"/>
                        </a:rPr>
                        <a:t>4</a:t>
                      </a:r>
                      <a:endParaRPr lang="ru-RU" sz="1600" dirty="0">
                        <a:solidFill>
                          <a:schemeClr val="tx2">
                            <a:lumMod val="50000"/>
                          </a:schemeClr>
                        </a:solidFill>
                        <a:latin typeface="Constantia" panose="02030602050306030303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solidFill>
                          <a:schemeClr val="tx2">
                            <a:lumMod val="50000"/>
                          </a:schemeClr>
                        </a:solidFill>
                        <a:latin typeface="Constantia" panose="02030602050306030303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solidFill>
                          <a:schemeClr val="tx1"/>
                        </a:solidFill>
                        <a:latin typeface="Constantia" panose="02030602050306030303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lang="ru-RU" sz="1000" b="0" strike="noStrike" spc="-1" dirty="0">
                        <a:solidFill>
                          <a:schemeClr val="tx1"/>
                        </a:solidFill>
                        <a:latin typeface="Constantia" panose="02030602050306030303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lang="ru-RU" sz="1000" b="0" strike="noStrike" spc="-1" dirty="0">
                        <a:solidFill>
                          <a:schemeClr val="tx1"/>
                        </a:solidFill>
                        <a:latin typeface="Constantia" panose="02030602050306030303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0209380"/>
                  </a:ext>
                </a:extLst>
              </a:tr>
              <a:tr h="351000"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onstantia" panose="02030602050306030303" pitchFamily="18" charset="0"/>
                        </a:rPr>
                        <a:t>5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dirty="0">
                        <a:solidFill>
                          <a:schemeClr val="tx2">
                            <a:lumMod val="50000"/>
                          </a:schemeClr>
                        </a:solidFill>
                        <a:latin typeface="Constantia" panose="02030602050306030303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solidFill>
                          <a:schemeClr val="tx1"/>
                        </a:solidFill>
                        <a:latin typeface="Constantia" panose="02030602050306030303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lang="ru-RU" sz="1000" b="0" strike="noStrike" spc="-1" dirty="0">
                        <a:solidFill>
                          <a:schemeClr val="tx1"/>
                        </a:solidFill>
                        <a:latin typeface="Constantia" panose="02030602050306030303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lang="ru-RU" sz="1000" b="0" strike="noStrike" spc="-1" dirty="0">
                        <a:solidFill>
                          <a:schemeClr val="tx1"/>
                        </a:solidFill>
                        <a:latin typeface="Constantia" panose="02030602050306030303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9244595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83568" y="4011910"/>
            <a:ext cx="79926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Candara" panose="020E0502030303020204" pitchFamily="34" charset="0"/>
              </a:rPr>
              <a:t>Итого:                                                                                    </a:t>
            </a:r>
            <a:r>
              <a:rPr lang="ru-RU" sz="1400" dirty="0" smtClean="0">
                <a:latin typeface="Candara" panose="020E0502030303020204" pitchFamily="34" charset="0"/>
              </a:rPr>
              <a:t>                                                                           37</a:t>
            </a:r>
            <a:endParaRPr lang="ru-RU" sz="1400" dirty="0">
              <a:latin typeface="Candara" panose="020E0502030303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Заголовок 3"/>
          <p:cNvSpPr/>
          <p:nvPr/>
        </p:nvSpPr>
        <p:spPr>
          <a:xfrm>
            <a:off x="827640" y="0"/>
            <a:ext cx="5195160" cy="110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" name="Прямоугольник 4"/>
          <p:cNvSpPr/>
          <p:nvPr/>
        </p:nvSpPr>
        <p:spPr>
          <a:xfrm>
            <a:off x="395536" y="4284234"/>
            <a:ext cx="4178920" cy="432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000" dirty="0" err="1">
                <a:latin typeface="Candara" panose="020E0502030303020204" pitchFamily="34" charset="0"/>
              </a:rPr>
              <a:t>Интенсив</a:t>
            </a:r>
            <a:r>
              <a:rPr lang="ru-RU" sz="1000" dirty="0">
                <a:latin typeface="Candara" panose="020E0502030303020204" pitchFamily="34" charset="0"/>
              </a:rPr>
              <a:t> по программе </a:t>
            </a:r>
            <a:r>
              <a:rPr lang="en-US" sz="1000" dirty="0" err="1" smtClean="0">
                <a:latin typeface="Candara" panose="020E0502030303020204" pitchFamily="34" charset="0"/>
              </a:rPr>
              <a:t>Figma</a:t>
            </a:r>
            <a:r>
              <a:rPr lang="ru-RU" sz="1000" dirty="0" smtClean="0">
                <a:latin typeface="Candara" panose="020E0502030303020204" pitchFamily="34" charset="0"/>
              </a:rPr>
              <a:t>, </a:t>
            </a:r>
            <a:r>
              <a:rPr lang="ru-RU" sz="1000" dirty="0">
                <a:latin typeface="Candara" panose="020E0502030303020204" pitchFamily="34" charset="0"/>
              </a:rPr>
              <a:t>с работодателем «</a:t>
            </a:r>
            <a:r>
              <a:rPr lang="ru-RU" sz="1000" dirty="0" err="1">
                <a:latin typeface="Candara" panose="020E0502030303020204" pitchFamily="34" charset="0"/>
              </a:rPr>
              <a:t>Уралмедиа</a:t>
            </a:r>
            <a:r>
              <a:rPr lang="ru-RU" sz="1000" dirty="0">
                <a:latin typeface="Candara" panose="020E0502030303020204" pitchFamily="34" charset="0"/>
              </a:rPr>
              <a:t>»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800" y="1303176"/>
            <a:ext cx="2816297" cy="158746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315683"/>
            <a:ext cx="5328592" cy="300357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3627" y="3034026"/>
            <a:ext cx="2823663" cy="1591620"/>
          </a:xfrm>
          <a:prstGeom prst="rect">
            <a:avLst/>
          </a:prstGeom>
        </p:spPr>
      </p:pic>
      <p:sp>
        <p:nvSpPr>
          <p:cNvPr id="8" name="Заголовок 3"/>
          <p:cNvSpPr/>
          <p:nvPr/>
        </p:nvSpPr>
        <p:spPr>
          <a:xfrm>
            <a:off x="1007098" y="419703"/>
            <a:ext cx="6408360" cy="86195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chemeClr val="tx2">
                    <a:lumMod val="50000"/>
                  </a:schemeClr>
                </a:solidFill>
                <a:latin typeface="Constantia" panose="02030602050306030303" pitchFamily="18" charset="0"/>
                <a:cs typeface="Calibri" panose="020F0502020204030204" pitchFamily="34" charset="0"/>
              </a:rPr>
              <a:t>Дополнительные </a:t>
            </a:r>
            <a:endParaRPr lang="en-US" sz="2400" b="1" strike="noStrike" spc="-1" dirty="0" smtClean="0">
              <a:solidFill>
                <a:schemeClr val="tx2">
                  <a:lumMod val="50000"/>
                </a:schemeClr>
              </a:solidFill>
              <a:latin typeface="Constantia" panose="02030602050306030303" pitchFamily="18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ru-RU" sz="2400" b="1" strike="noStrike" spc="-1" dirty="0" smtClean="0">
                <a:solidFill>
                  <a:schemeClr val="tx2">
                    <a:lumMod val="50000"/>
                  </a:schemeClr>
                </a:solidFill>
                <a:latin typeface="Constantia" panose="02030602050306030303" pitchFamily="18" charset="0"/>
                <a:cs typeface="Calibri" panose="020F0502020204030204" pitchFamily="34" charset="0"/>
              </a:rPr>
              <a:t>образовательные </a:t>
            </a:r>
            <a:r>
              <a:rPr lang="ru-RU" sz="2400" b="1" strike="noStrike" spc="-1" dirty="0">
                <a:solidFill>
                  <a:schemeClr val="tx2">
                    <a:lumMod val="50000"/>
                  </a:schemeClr>
                </a:solidFill>
                <a:latin typeface="Constantia" panose="02030602050306030303" pitchFamily="18" charset="0"/>
                <a:cs typeface="Calibri" panose="020F0502020204030204" pitchFamily="34" charset="0"/>
              </a:rPr>
              <a:t>программы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Заголовок 3"/>
          <p:cNvSpPr/>
          <p:nvPr/>
        </p:nvSpPr>
        <p:spPr>
          <a:xfrm>
            <a:off x="827640" y="0"/>
            <a:ext cx="5195160" cy="110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" name="Прямоугольник 5"/>
          <p:cNvSpPr/>
          <p:nvPr/>
        </p:nvSpPr>
        <p:spPr>
          <a:xfrm>
            <a:off x="3851920" y="4460156"/>
            <a:ext cx="4536504" cy="3343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defRPr/>
            </a:pPr>
            <a:r>
              <a:rPr lang="ru-RU" sz="1000" dirty="0" smtClean="0">
                <a:latin typeface="Candara" panose="020E0502030303020204" pitchFamily="34" charset="0"/>
                <a:cs typeface="Times New Roman" panose="02020603050405020304" pitchFamily="18" charset="0"/>
              </a:rPr>
              <a:t>Курсы по производству </a:t>
            </a:r>
            <a:r>
              <a:rPr lang="ru-RU" sz="1000" dirty="0">
                <a:latin typeface="Candara" panose="020E0502030303020204" pitchFamily="34" charset="0"/>
                <a:cs typeface="Times New Roman" panose="02020603050405020304" pitchFamily="18" charset="0"/>
              </a:rPr>
              <a:t>и технологии </a:t>
            </a:r>
            <a:r>
              <a:rPr lang="ru-RU" sz="1000" dirty="0" smtClean="0">
                <a:latin typeface="Candara" panose="020E0502030303020204" pitchFamily="34" charset="0"/>
                <a:cs typeface="Times New Roman" panose="02020603050405020304" pitchFamily="18" charset="0"/>
              </a:rPr>
              <a:t>печати </a:t>
            </a:r>
            <a:r>
              <a:rPr lang="ru-RU" sz="1000" dirty="0">
                <a:latin typeface="Candara" panose="020E0502030303020204" pitchFamily="34" charset="0"/>
                <a:cs typeface="Times New Roman" panose="02020603050405020304" pitchFamily="18" charset="0"/>
              </a:rPr>
              <a:t>графического </a:t>
            </a:r>
            <a:r>
              <a:rPr lang="ru-RU" sz="1000" dirty="0" smtClean="0">
                <a:latin typeface="Candara" panose="020E0502030303020204" pitchFamily="34" charset="0"/>
                <a:cs typeface="Times New Roman" panose="02020603050405020304" pitchFamily="18" charset="0"/>
              </a:rPr>
              <a:t>дизайна</a:t>
            </a:r>
            <a:endParaRPr lang="ru-RU" sz="1000" dirty="0">
              <a:latin typeface="Candara" panose="020E05020303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3"/>
          <p:cNvSpPr/>
          <p:nvPr/>
        </p:nvSpPr>
        <p:spPr>
          <a:xfrm>
            <a:off x="971600" y="557212"/>
            <a:ext cx="6408360" cy="86195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chemeClr val="tx2">
                    <a:lumMod val="50000"/>
                  </a:schemeClr>
                </a:solidFill>
                <a:latin typeface="Constantia" panose="02030602050306030303" pitchFamily="18" charset="0"/>
                <a:cs typeface="Calibri" panose="020F0502020204030204" pitchFamily="34" charset="0"/>
              </a:rPr>
              <a:t>Дополнительные образовательные программы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9114" y="1446989"/>
            <a:ext cx="4911960" cy="276873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60" t="-1056" r="22313" b="1056"/>
          <a:stretch/>
        </p:blipFill>
        <p:spPr>
          <a:xfrm>
            <a:off x="395536" y="1414580"/>
            <a:ext cx="2650401" cy="2828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5137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Заголовок 3"/>
          <p:cNvSpPr/>
          <p:nvPr/>
        </p:nvSpPr>
        <p:spPr>
          <a:xfrm>
            <a:off x="827584" y="195486"/>
            <a:ext cx="5256360" cy="110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 err="1">
                <a:solidFill>
                  <a:srgbClr val="17375E"/>
                </a:solidFill>
                <a:latin typeface="Constantia" panose="02030602050306030303" pitchFamily="18" charset="0"/>
              </a:rPr>
              <a:t>Профориентационная</a:t>
            </a:r>
            <a:r>
              <a:rPr lang="ru-RU" sz="2400" b="1" strike="noStrike" spc="-1" dirty="0">
                <a:solidFill>
                  <a:srgbClr val="17375E"/>
                </a:solidFill>
                <a:latin typeface="Constantia" panose="02030602050306030303" pitchFamily="18" charset="0"/>
              </a:rPr>
              <a:t> работа</a:t>
            </a:r>
            <a:endParaRPr lang="ru-RU" sz="2400" b="0" strike="noStrike" spc="-1" dirty="0">
              <a:latin typeface="Constantia" panose="02030602050306030303" pitchFamily="18" charset="0"/>
            </a:endParaRPr>
          </a:p>
        </p:txBody>
      </p:sp>
      <p:sp>
        <p:nvSpPr>
          <p:cNvPr id="123" name="Прямоугольник 4"/>
          <p:cNvSpPr/>
          <p:nvPr/>
        </p:nvSpPr>
        <p:spPr>
          <a:xfrm>
            <a:off x="1159920" y="4282560"/>
            <a:ext cx="2285603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pc="-1" dirty="0">
                <a:solidFill>
                  <a:schemeClr val="tx2">
                    <a:lumMod val="50000"/>
                  </a:schemeClr>
                </a:solidFill>
                <a:latin typeface="Constantia"/>
              </a:rPr>
              <a:t>О</a:t>
            </a:r>
            <a:r>
              <a:rPr lang="ru-RU" sz="1800" b="0" strike="noStrike" spc="-1" dirty="0">
                <a:solidFill>
                  <a:schemeClr val="tx2">
                    <a:lumMod val="50000"/>
                  </a:schemeClr>
                </a:solidFill>
                <a:latin typeface="Constantia"/>
              </a:rPr>
              <a:t>хват обучающихся</a:t>
            </a:r>
            <a:endParaRPr lang="ru-RU" sz="1800" b="0" strike="noStrike" spc="-1" dirty="0">
              <a:solidFill>
                <a:schemeClr val="tx2">
                  <a:lumMod val="50000"/>
                </a:schemeClr>
              </a:solidFill>
              <a:latin typeface="Arial"/>
            </a:endParaRPr>
          </a:p>
        </p:txBody>
      </p:sp>
      <p:sp>
        <p:nvSpPr>
          <p:cNvPr id="125" name="Прямоугольник 6"/>
          <p:cNvSpPr/>
          <p:nvPr/>
        </p:nvSpPr>
        <p:spPr>
          <a:xfrm>
            <a:off x="5177160" y="4299840"/>
            <a:ext cx="1999884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pc="-1" dirty="0">
                <a:solidFill>
                  <a:srgbClr val="000000"/>
                </a:solidFill>
                <a:latin typeface="Constantia"/>
              </a:rPr>
              <a:t>К</a:t>
            </a:r>
            <a:r>
              <a:rPr lang="ru-RU" sz="1800" b="0" strike="noStrike" spc="-1" dirty="0">
                <a:solidFill>
                  <a:srgbClr val="000000"/>
                </a:solidFill>
                <a:latin typeface="Constantia"/>
              </a:rPr>
              <a:t>оличество школ</a:t>
            </a:r>
            <a:endParaRPr lang="ru-RU" sz="1800" b="0" strike="noStrike" spc="-1" dirty="0">
              <a:latin typeface="Arial"/>
            </a:endParaRPr>
          </a:p>
        </p:txBody>
      </p:sp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1EA2F0F7-CFB5-05BF-F173-E18F25FCB07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74786650"/>
              </p:ext>
            </p:extLst>
          </p:nvPr>
        </p:nvGraphicFramePr>
        <p:xfrm>
          <a:off x="4605000" y="1042028"/>
          <a:ext cx="2957888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2E60B5B2-5E61-1DD9-79CE-6DC813E33F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3105744"/>
              </p:ext>
            </p:extLst>
          </p:nvPr>
        </p:nvGraphicFramePr>
        <p:xfrm>
          <a:off x="1175718" y="1021766"/>
          <a:ext cx="2957888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897776" y="4081382"/>
            <a:ext cx="3240360" cy="50405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000" dirty="0">
                <a:latin typeface="Candara" panose="020E0502030303020204" pitchFamily="34" charset="0"/>
              </a:rPr>
              <a:t>Профессиональные пробы с. </a:t>
            </a:r>
            <a:r>
              <a:rPr lang="ru-RU" sz="1000" dirty="0" smtClean="0">
                <a:latin typeface="Candara" panose="020E0502030303020204" pitchFamily="34" charset="0"/>
              </a:rPr>
              <a:t>Агаповка</a:t>
            </a:r>
            <a:br>
              <a:rPr lang="ru-RU" sz="1000" dirty="0" smtClean="0">
                <a:latin typeface="Candara" panose="020E0502030303020204" pitchFamily="34" charset="0"/>
              </a:rPr>
            </a:br>
            <a:r>
              <a:rPr lang="ru-RU" sz="1000" dirty="0" smtClean="0">
                <a:latin typeface="Candara" panose="020E0502030303020204" pitchFamily="34" charset="0"/>
              </a:rPr>
              <a:t>240 школьников</a:t>
            </a:r>
            <a:endParaRPr lang="ru-RU" sz="1000" dirty="0">
              <a:latin typeface="Candara" panose="020E0502030303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278" y="843558"/>
            <a:ext cx="4125077" cy="309380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308" y="841574"/>
            <a:ext cx="3451300" cy="194540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308" y="2859782"/>
            <a:ext cx="3429981" cy="1933384"/>
          </a:xfrm>
          <a:prstGeom prst="rect">
            <a:avLst/>
          </a:prstGeom>
        </p:spPr>
      </p:pic>
      <p:sp>
        <p:nvSpPr>
          <p:cNvPr id="6" name="Заголовок 3"/>
          <p:cNvSpPr/>
          <p:nvPr/>
        </p:nvSpPr>
        <p:spPr>
          <a:xfrm>
            <a:off x="827584" y="195486"/>
            <a:ext cx="5256360" cy="110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 err="1">
                <a:solidFill>
                  <a:srgbClr val="17375E"/>
                </a:solidFill>
                <a:latin typeface="Constantia" panose="02030602050306030303" pitchFamily="18" charset="0"/>
              </a:rPr>
              <a:t>Профориентационная</a:t>
            </a:r>
            <a:r>
              <a:rPr lang="ru-RU" sz="2400" b="1" strike="noStrike" spc="-1" dirty="0">
                <a:solidFill>
                  <a:srgbClr val="17375E"/>
                </a:solidFill>
                <a:latin typeface="Constantia" panose="02030602050306030303" pitchFamily="18" charset="0"/>
              </a:rPr>
              <a:t> работа</a:t>
            </a:r>
            <a:endParaRPr lang="ru-RU" sz="2400" b="0" strike="noStrike" spc="-1" dirty="0">
              <a:latin typeface="Constantia" panose="02030602050306030303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779912" y="3651870"/>
            <a:ext cx="4456923" cy="220435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000" dirty="0">
                <a:latin typeface="Candara" panose="020E0502030303020204" pitchFamily="34" charset="0"/>
              </a:rPr>
              <a:t>Профессиональные пробы со школьниками на базе </a:t>
            </a:r>
            <a:r>
              <a:rPr lang="ru-RU" sz="1000" dirty="0" smtClean="0">
                <a:latin typeface="Candara" panose="020E0502030303020204" pitchFamily="34" charset="0"/>
              </a:rPr>
              <a:t>мастерской.</a:t>
            </a:r>
            <a:br>
              <a:rPr lang="ru-RU" sz="1000" dirty="0" smtClean="0">
                <a:latin typeface="Candara" panose="020E0502030303020204" pitchFamily="34" charset="0"/>
              </a:rPr>
            </a:br>
            <a:r>
              <a:rPr lang="ru-RU" sz="1000" smtClean="0">
                <a:latin typeface="Candara" panose="020E0502030303020204" pitchFamily="34" charset="0"/>
              </a:rPr>
              <a:t>Школа № 12</a:t>
            </a:r>
            <a:endParaRPr lang="ru-RU" sz="1000" dirty="0">
              <a:latin typeface="Candara" panose="020E0502030303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89" y="987574"/>
            <a:ext cx="2700300" cy="36004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987574"/>
            <a:ext cx="4464495" cy="2516510"/>
          </a:xfrm>
          <a:prstGeom prst="rect">
            <a:avLst/>
          </a:prstGeom>
        </p:spPr>
      </p:pic>
      <p:sp>
        <p:nvSpPr>
          <p:cNvPr id="5" name="Заголовок 3"/>
          <p:cNvSpPr/>
          <p:nvPr/>
        </p:nvSpPr>
        <p:spPr>
          <a:xfrm>
            <a:off x="827584" y="195486"/>
            <a:ext cx="5256360" cy="110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 err="1">
                <a:solidFill>
                  <a:srgbClr val="17375E"/>
                </a:solidFill>
                <a:latin typeface="Constantia" panose="02030602050306030303" pitchFamily="18" charset="0"/>
              </a:rPr>
              <a:t>Профориентационная</a:t>
            </a:r>
            <a:r>
              <a:rPr lang="ru-RU" sz="2400" b="1" strike="noStrike" spc="-1" dirty="0">
                <a:solidFill>
                  <a:srgbClr val="17375E"/>
                </a:solidFill>
                <a:latin typeface="Constantia" panose="02030602050306030303" pitchFamily="18" charset="0"/>
              </a:rPr>
              <a:t> работа</a:t>
            </a:r>
            <a:endParaRPr lang="ru-RU" sz="2400" b="0" strike="noStrike" spc="-1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25723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23528" y="4371950"/>
            <a:ext cx="4536504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000" dirty="0" smtClean="0">
                <a:latin typeface="Candara" panose="020E0502030303020204" pitchFamily="34" charset="0"/>
              </a:rPr>
              <a:t>Билет в будущее в мастерской со школьниками г. Магнитогорска</a:t>
            </a:r>
            <a:endParaRPr lang="ru-RU" sz="1000" dirty="0">
              <a:latin typeface="Candara" panose="020E0502030303020204" pitchFamily="34" charset="0"/>
            </a:endParaRPr>
          </a:p>
          <a:p>
            <a:endParaRPr lang="ru-RU" sz="1000" dirty="0">
              <a:latin typeface="Candara" panose="020E0502030303020204" pitchFamily="34" charset="0"/>
            </a:endParaRPr>
          </a:p>
        </p:txBody>
      </p:sp>
      <p:sp>
        <p:nvSpPr>
          <p:cNvPr id="4" name="Заголовок 3"/>
          <p:cNvSpPr/>
          <p:nvPr/>
        </p:nvSpPr>
        <p:spPr>
          <a:xfrm>
            <a:off x="827584" y="195486"/>
            <a:ext cx="5256360" cy="110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 err="1">
                <a:solidFill>
                  <a:srgbClr val="17375E"/>
                </a:solidFill>
                <a:latin typeface="Constantia" panose="02030602050306030303" pitchFamily="18" charset="0"/>
              </a:rPr>
              <a:t>Профориентационная</a:t>
            </a:r>
            <a:r>
              <a:rPr lang="ru-RU" sz="2400" b="1" strike="noStrike" spc="-1" dirty="0">
                <a:solidFill>
                  <a:srgbClr val="17375E"/>
                </a:solidFill>
                <a:latin typeface="Constantia" panose="02030602050306030303" pitchFamily="18" charset="0"/>
              </a:rPr>
              <a:t> работа</a:t>
            </a:r>
            <a:endParaRPr lang="ru-RU" sz="2400" b="0" strike="noStrike" spc="-1" dirty="0">
              <a:latin typeface="Constantia" panose="02030602050306030303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91" r="4359"/>
          <a:stretch/>
        </p:blipFill>
        <p:spPr>
          <a:xfrm>
            <a:off x="4740807" y="987574"/>
            <a:ext cx="4215087" cy="316576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559" y="987574"/>
            <a:ext cx="4221013" cy="31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1224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/>
          <p:nvPr/>
        </p:nvSpPr>
        <p:spPr>
          <a:xfrm>
            <a:off x="827584" y="195486"/>
            <a:ext cx="5256360" cy="110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 err="1">
                <a:solidFill>
                  <a:srgbClr val="17375E"/>
                </a:solidFill>
                <a:latin typeface="Constantia" panose="02030602050306030303" pitchFamily="18" charset="0"/>
              </a:rPr>
              <a:t>Профориентационная</a:t>
            </a:r>
            <a:r>
              <a:rPr lang="ru-RU" sz="2400" b="1" strike="noStrike" spc="-1" dirty="0">
                <a:solidFill>
                  <a:srgbClr val="17375E"/>
                </a:solidFill>
                <a:latin typeface="Constantia" panose="02030602050306030303" pitchFamily="18" charset="0"/>
              </a:rPr>
              <a:t> работа</a:t>
            </a:r>
            <a:endParaRPr lang="ru-RU" sz="2400" b="0" strike="noStrike" spc="-1" dirty="0">
              <a:latin typeface="Constantia" panose="02030602050306030303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40195" y="4371950"/>
            <a:ext cx="3215569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000" dirty="0"/>
              <a:t>Г</a:t>
            </a:r>
            <a:r>
              <a:rPr lang="ru-RU" sz="1000" dirty="0" smtClean="0"/>
              <a:t>ородской </a:t>
            </a:r>
            <a:r>
              <a:rPr lang="ru-RU" sz="1000" dirty="0"/>
              <a:t>конкурс "Юный дизайнер"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7493" y="1129693"/>
            <a:ext cx="4138042" cy="311161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671"/>
          <a:stretch/>
        </p:blipFill>
        <p:spPr>
          <a:xfrm>
            <a:off x="467544" y="1127039"/>
            <a:ext cx="3672408" cy="3162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3581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/>
          <p:nvPr/>
        </p:nvSpPr>
        <p:spPr>
          <a:xfrm>
            <a:off x="827584" y="195486"/>
            <a:ext cx="5256360" cy="110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 err="1">
                <a:solidFill>
                  <a:srgbClr val="17375E"/>
                </a:solidFill>
                <a:latin typeface="Constantia" panose="02030602050306030303" pitchFamily="18" charset="0"/>
              </a:rPr>
              <a:t>Профориентационная</a:t>
            </a:r>
            <a:r>
              <a:rPr lang="ru-RU" sz="2400" b="1" strike="noStrike" spc="-1" dirty="0">
                <a:solidFill>
                  <a:srgbClr val="17375E"/>
                </a:solidFill>
                <a:latin typeface="Constantia" panose="02030602050306030303" pitchFamily="18" charset="0"/>
              </a:rPr>
              <a:t> работа</a:t>
            </a:r>
            <a:endParaRPr lang="ru-RU" sz="2400" b="0" strike="noStrike" spc="-1" dirty="0">
              <a:latin typeface="Constantia" panose="02030602050306030303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1520" y="4299942"/>
            <a:ext cx="6264696" cy="3186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000" dirty="0" err="1" smtClean="0">
                <a:latin typeface="Candara" panose="020E0502030303020204" pitchFamily="34" charset="0"/>
              </a:rPr>
              <a:t>Профориентационная</a:t>
            </a:r>
            <a:r>
              <a:rPr lang="ru-RU" sz="1000" dirty="0" smtClean="0">
                <a:latin typeface="Candara" panose="020E0502030303020204" pitchFamily="34" charset="0"/>
              </a:rPr>
              <a:t> </a:t>
            </a:r>
            <a:r>
              <a:rPr lang="ru-RU" sz="1000" dirty="0">
                <a:latin typeface="Candara" panose="020E0502030303020204" pitchFamily="34" charset="0"/>
              </a:rPr>
              <a:t>работа в МОУ СОШ №8. О колледже, специальностях, профессиях рассказывала Шишова Елизавета Сергеевна, преподаватель и руководитель практики гуманитарного отделения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15" b="3591"/>
          <a:stretch/>
        </p:blipFill>
        <p:spPr>
          <a:xfrm>
            <a:off x="3995936" y="1052197"/>
            <a:ext cx="5040560" cy="307706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45" r="6531"/>
          <a:stretch/>
        </p:blipFill>
        <p:spPr>
          <a:xfrm>
            <a:off x="351193" y="1059581"/>
            <a:ext cx="3451189" cy="3062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9293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Заголовок 3"/>
          <p:cNvSpPr/>
          <p:nvPr/>
        </p:nvSpPr>
        <p:spPr>
          <a:xfrm>
            <a:off x="899592" y="424080"/>
            <a:ext cx="6696360" cy="110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10243E"/>
                </a:solidFill>
                <a:latin typeface="Constantia" panose="02030602050306030303" pitchFamily="18" charset="0"/>
              </a:rPr>
              <a:t>Конкурсы профессионального мастерства </a:t>
            </a:r>
            <a:endParaRPr lang="ru-RU" sz="2400" b="0" strike="noStrike" spc="-1" dirty="0">
              <a:latin typeface="Constantia" panose="02030602050306030303" pitchFamily="18" charset="0"/>
            </a:endParaRPr>
          </a:p>
        </p:txBody>
      </p:sp>
      <p:sp>
        <p:nvSpPr>
          <p:cNvPr id="132" name="Прямоугольник 4"/>
          <p:cNvSpPr/>
          <p:nvPr/>
        </p:nvSpPr>
        <p:spPr>
          <a:xfrm>
            <a:off x="3435182" y="4353162"/>
            <a:ext cx="2050796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pc="-1" dirty="0">
                <a:solidFill>
                  <a:srgbClr val="000000"/>
                </a:solidFill>
                <a:latin typeface="Constantia"/>
              </a:rPr>
              <a:t>О</a:t>
            </a:r>
            <a:r>
              <a:rPr lang="ru-RU" sz="1800" b="0" strike="noStrike" spc="-1" dirty="0">
                <a:solidFill>
                  <a:srgbClr val="000000"/>
                </a:solidFill>
                <a:latin typeface="Constantia"/>
              </a:rPr>
              <a:t>хват участников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134" name="Прямоугольник 6"/>
          <p:cNvSpPr/>
          <p:nvPr/>
        </p:nvSpPr>
        <p:spPr>
          <a:xfrm>
            <a:off x="325637" y="4360009"/>
            <a:ext cx="2537083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pc="-1" dirty="0">
                <a:solidFill>
                  <a:srgbClr val="000000"/>
                </a:solidFill>
                <a:latin typeface="Constantia"/>
              </a:rPr>
              <a:t>К</a:t>
            </a:r>
            <a:r>
              <a:rPr lang="ru-RU" sz="1800" b="0" strike="noStrike" spc="-1" dirty="0">
                <a:solidFill>
                  <a:srgbClr val="000000"/>
                </a:solidFill>
                <a:latin typeface="Constantia"/>
              </a:rPr>
              <a:t>оличество конкурсов</a:t>
            </a:r>
            <a:endParaRPr lang="ru-RU" sz="1800" b="0" strike="noStrike" spc="-1" dirty="0">
              <a:latin typeface="Arial"/>
            </a:endParaRPr>
          </a:p>
        </p:txBody>
      </p:sp>
      <p:graphicFrame>
        <p:nvGraphicFramePr>
          <p:cNvPr id="135" name="Диаграмма 7"/>
          <p:cNvGraphicFramePr/>
          <p:nvPr>
            <p:extLst>
              <p:ext uri="{D42A27DB-BD31-4B8C-83A1-F6EECF244321}">
                <p14:modId xmlns:p14="http://schemas.microsoft.com/office/powerpoint/2010/main" val="3926869393"/>
              </p:ext>
            </p:extLst>
          </p:nvPr>
        </p:nvGraphicFramePr>
        <p:xfrm>
          <a:off x="5832000" y="1425609"/>
          <a:ext cx="3312000" cy="273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6" name="TextBox 8"/>
          <p:cNvSpPr/>
          <p:nvPr/>
        </p:nvSpPr>
        <p:spPr>
          <a:xfrm>
            <a:off x="6424560" y="2466360"/>
            <a:ext cx="1800000" cy="82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0" strike="noStrike" spc="-1" dirty="0">
                <a:solidFill>
                  <a:srgbClr val="000000"/>
                </a:solidFill>
                <a:latin typeface="Constantia"/>
              </a:rPr>
              <a:t>1</a:t>
            </a:r>
            <a:r>
              <a:rPr lang="en-US" sz="2400" b="0" strike="noStrike" spc="-1" dirty="0">
                <a:solidFill>
                  <a:srgbClr val="000000"/>
                </a:solidFill>
                <a:latin typeface="Constantia"/>
              </a:rPr>
              <a:t>15</a:t>
            </a:r>
            <a:r>
              <a:rPr lang="ru-RU" sz="2400" b="0" strike="noStrike" spc="-1" dirty="0">
                <a:solidFill>
                  <a:srgbClr val="000000"/>
                </a:solidFill>
                <a:latin typeface="Constantia"/>
              </a:rPr>
              <a:t> </a:t>
            </a:r>
            <a:endParaRPr lang="ru-RU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400" b="0" strike="noStrike" spc="-1" dirty="0">
                <a:solidFill>
                  <a:srgbClr val="000000"/>
                </a:solidFill>
                <a:latin typeface="Constantia"/>
              </a:rPr>
              <a:t>участник</a:t>
            </a:r>
            <a:endParaRPr lang="ru-RU" sz="2400" b="0" strike="noStrike" spc="-1" dirty="0">
              <a:latin typeface="Arial"/>
            </a:endParaRPr>
          </a:p>
        </p:txBody>
      </p:sp>
      <p:sp>
        <p:nvSpPr>
          <p:cNvPr id="137" name="Скругленная прямоугольная выноска 9"/>
          <p:cNvSpPr/>
          <p:nvPr/>
        </p:nvSpPr>
        <p:spPr>
          <a:xfrm>
            <a:off x="7452360" y="940680"/>
            <a:ext cx="1434240" cy="632160"/>
          </a:xfrm>
          <a:prstGeom prst="wedgeRoundRectCallout">
            <a:avLst>
              <a:gd name="adj1" fmla="val -20833"/>
              <a:gd name="adj2" fmla="val 62500"/>
              <a:gd name="adj3" fmla="val 16667"/>
            </a:avLst>
          </a:prstGeom>
          <a:solidFill>
            <a:srgbClr val="4F81BD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400" b="0" strike="noStrike" spc="-1" dirty="0">
                <a:solidFill>
                  <a:srgbClr val="FFFFFF"/>
                </a:solidFill>
                <a:latin typeface="Constantia"/>
              </a:rPr>
              <a:t>30%</a:t>
            </a:r>
            <a:endParaRPr lang="ru-RU" sz="2400" b="0" strike="noStrike" spc="-1" dirty="0">
              <a:latin typeface="Arial"/>
            </a:endParaRPr>
          </a:p>
        </p:txBody>
      </p:sp>
      <p:sp>
        <p:nvSpPr>
          <p:cNvPr id="138" name="Прямоугольник 10"/>
          <p:cNvSpPr/>
          <p:nvPr/>
        </p:nvSpPr>
        <p:spPr>
          <a:xfrm>
            <a:off x="6058440" y="4356360"/>
            <a:ext cx="2678275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pc="-1" dirty="0">
                <a:solidFill>
                  <a:srgbClr val="000000"/>
                </a:solidFill>
                <a:latin typeface="Constantia"/>
              </a:rPr>
              <a:t>П</a:t>
            </a:r>
            <a:r>
              <a:rPr lang="ru-RU" sz="1800" b="0" strike="noStrike" spc="-1" dirty="0">
                <a:solidFill>
                  <a:srgbClr val="000000"/>
                </a:solidFill>
                <a:latin typeface="Constantia"/>
              </a:rPr>
              <a:t>обедители и призёры </a:t>
            </a:r>
            <a:endParaRPr lang="ru-RU" sz="1800" b="0" strike="noStrike" spc="-1" dirty="0">
              <a:latin typeface="Arial"/>
            </a:endParaRPr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5B484695-D658-E0A3-D491-AF3EA988678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5703324"/>
              </p:ext>
            </p:extLst>
          </p:nvPr>
        </p:nvGraphicFramePr>
        <p:xfrm>
          <a:off x="196707" y="1325719"/>
          <a:ext cx="2957888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BFFFA6F7-CF7E-A38C-71DC-AC0AFFB0E2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30294011"/>
              </p:ext>
            </p:extLst>
          </p:nvPr>
        </p:nvGraphicFramePr>
        <p:xfrm>
          <a:off x="3117805" y="1245437"/>
          <a:ext cx="2957888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Заголовок 3"/>
          <p:cNvSpPr/>
          <p:nvPr/>
        </p:nvSpPr>
        <p:spPr>
          <a:xfrm>
            <a:off x="899592" y="483518"/>
            <a:ext cx="6768752" cy="110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17375E"/>
                </a:solidFill>
                <a:latin typeface="Constantia"/>
              </a:rPr>
              <a:t>Конкурсы профессионального мастерства </a:t>
            </a:r>
            <a:endParaRPr lang="ru-RU" sz="2400" b="0" strike="noStrike" spc="-1" dirty="0">
              <a:latin typeface="Arial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4138342"/>
            <a:ext cx="6048672" cy="5010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000" dirty="0">
                <a:latin typeface="Candara" panose="020E0502030303020204" pitchFamily="34" charset="0"/>
              </a:rPr>
              <a:t>Чемпионат по профессиональному мастерству в области «Графический дизайн» </a:t>
            </a:r>
            <a:endParaRPr lang="en-US" sz="1000" dirty="0" smtClean="0">
              <a:latin typeface="Candara" panose="020E0502030303020204" pitchFamily="34" charset="0"/>
            </a:endParaRPr>
          </a:p>
          <a:p>
            <a:r>
              <a:rPr lang="ru-RU" sz="1000" dirty="0" smtClean="0">
                <a:latin typeface="Candara" panose="020E0502030303020204" pitchFamily="34" charset="0"/>
              </a:rPr>
              <a:t>Профессионалы. Студент </a:t>
            </a:r>
            <a:r>
              <a:rPr lang="ru-RU" sz="1000" dirty="0">
                <a:latin typeface="Candara" panose="020E0502030303020204" pitchFamily="34" charset="0"/>
              </a:rPr>
              <a:t>группы ГД-31 Кошелев Кирилл под руководством наставника-эксперта Шишовой Елизаветы Сергеевны взял 3 место.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034678"/>
            <a:ext cx="2647465" cy="305142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10" t="14850" r="7131" b="38996"/>
          <a:stretch/>
        </p:blipFill>
        <p:spPr>
          <a:xfrm>
            <a:off x="4116141" y="1014834"/>
            <a:ext cx="2448272" cy="307067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552220" y="915566"/>
            <a:ext cx="17281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Candara" panose="020E0502030303020204" pitchFamily="34" charset="0"/>
              </a:rPr>
              <a:t>Чемпионат по профессиональному мастерству в области «Графический дизайн»</a:t>
            </a:r>
          </a:p>
          <a:p>
            <a:r>
              <a:rPr lang="ru-RU" sz="1000" dirty="0" smtClean="0">
                <a:latin typeface="Candara" panose="020E0502030303020204" pitchFamily="34" charset="0"/>
              </a:rPr>
              <a:t>ЮНИОР.</a:t>
            </a:r>
            <a:br>
              <a:rPr lang="ru-RU" sz="1000" dirty="0" smtClean="0">
                <a:latin typeface="Candara" panose="020E0502030303020204" pitchFamily="34" charset="0"/>
              </a:rPr>
            </a:br>
            <a:r>
              <a:rPr lang="ru-RU" sz="1000" dirty="0" smtClean="0">
                <a:latin typeface="Candara" panose="020E0502030303020204" pitchFamily="34" charset="0"/>
              </a:rPr>
              <a:t> Студентка Курбатова Мария ученица Профи-школы ГПБОУ «МПК», заняла 5 </a:t>
            </a:r>
            <a:r>
              <a:rPr lang="ru-RU" sz="1000" dirty="0">
                <a:latin typeface="Candara" panose="020E0502030303020204" pitchFamily="34" charset="0"/>
              </a:rPr>
              <a:t>место.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Заголовок 3"/>
          <p:cNvSpPr/>
          <p:nvPr/>
        </p:nvSpPr>
        <p:spPr>
          <a:xfrm>
            <a:off x="899592" y="483518"/>
            <a:ext cx="6768752" cy="110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17375E"/>
                </a:solidFill>
                <a:latin typeface="Constantia"/>
              </a:rPr>
              <a:t>Конкурсы профессионального мастерства </a:t>
            </a:r>
            <a:endParaRPr lang="ru-RU" sz="2400" b="0" strike="noStrike" spc="-1" dirty="0">
              <a:latin typeface="Arial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82418" y="4094375"/>
            <a:ext cx="6048672" cy="5010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000" dirty="0">
                <a:latin typeface="Candara" panose="020E0502030303020204" pitchFamily="34" charset="0"/>
              </a:rPr>
              <a:t>Подготовка по чемпионату по профессиональному мастерству в области </a:t>
            </a:r>
            <a:endParaRPr lang="en-US" sz="1000" dirty="0" smtClean="0">
              <a:latin typeface="Candara" panose="020E0502030303020204" pitchFamily="34" charset="0"/>
            </a:endParaRPr>
          </a:p>
          <a:p>
            <a:r>
              <a:rPr lang="ru-RU" sz="1000" dirty="0" smtClean="0">
                <a:latin typeface="Candara" panose="020E0502030303020204" pitchFamily="34" charset="0"/>
              </a:rPr>
              <a:t>«</a:t>
            </a:r>
            <a:r>
              <a:rPr lang="ru-RU" sz="1000" dirty="0">
                <a:latin typeface="Candara" panose="020E0502030303020204" pitchFamily="34" charset="0"/>
              </a:rPr>
              <a:t>Графический дизайн» ЮНИОРЫ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157301"/>
            <a:ext cx="1656184" cy="293707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143525"/>
            <a:ext cx="1656184" cy="293707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918"/>
          <a:stretch/>
        </p:blipFill>
        <p:spPr>
          <a:xfrm>
            <a:off x="4090953" y="1135689"/>
            <a:ext cx="4693850" cy="2937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7535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Заголовок 3"/>
          <p:cNvSpPr/>
          <p:nvPr/>
        </p:nvSpPr>
        <p:spPr>
          <a:xfrm>
            <a:off x="899592" y="483518"/>
            <a:ext cx="6768752" cy="110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17375E"/>
                </a:solidFill>
                <a:latin typeface="Constantia"/>
              </a:rPr>
              <a:t>Конкурсы профессионального мастерства </a:t>
            </a:r>
            <a:endParaRPr lang="ru-RU" sz="2400" b="0" strike="noStrike" spc="-1" dirty="0">
              <a:latin typeface="Arial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4443957"/>
            <a:ext cx="4320480" cy="2809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000" dirty="0">
                <a:latin typeface="Candara" panose="020E0502030303020204" pitchFamily="34" charset="0"/>
              </a:rPr>
              <a:t>Подготовка по чемпионату по профессиональному мастерству </a:t>
            </a:r>
            <a:endParaRPr lang="en-US" sz="1000" dirty="0" smtClean="0">
              <a:latin typeface="Candara" panose="020E0502030303020204" pitchFamily="34" charset="0"/>
            </a:endParaRPr>
          </a:p>
          <a:p>
            <a:r>
              <a:rPr lang="ru-RU" sz="1000" dirty="0" smtClean="0">
                <a:latin typeface="Candara" panose="020E0502030303020204" pitchFamily="34" charset="0"/>
              </a:rPr>
              <a:t>в </a:t>
            </a:r>
            <a:r>
              <a:rPr lang="ru-RU" sz="1000" dirty="0">
                <a:latin typeface="Candara" panose="020E0502030303020204" pitchFamily="34" charset="0"/>
              </a:rPr>
              <a:t>области «Графический дизайн» Профессионалы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66" y="1034677"/>
            <a:ext cx="5888226" cy="331902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97"/>
          <a:stretch/>
        </p:blipFill>
        <p:spPr>
          <a:xfrm>
            <a:off x="6372200" y="1034678"/>
            <a:ext cx="2232248" cy="3337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7683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Заголовок 3"/>
          <p:cNvSpPr/>
          <p:nvPr/>
        </p:nvSpPr>
        <p:spPr>
          <a:xfrm>
            <a:off x="985320" y="431280"/>
            <a:ext cx="5256360" cy="110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10243E"/>
                </a:solidFill>
                <a:latin typeface="Constantia" panose="02030602050306030303" pitchFamily="18" charset="0"/>
              </a:rPr>
              <a:t>Мероприятия на базе мастерской</a:t>
            </a:r>
            <a:endParaRPr lang="ru-RU" sz="2400" b="0" strike="noStrike" spc="-1" dirty="0">
              <a:latin typeface="Constantia" panose="02030602050306030303" pitchFamily="18" charset="0"/>
            </a:endParaRPr>
          </a:p>
        </p:txBody>
      </p:sp>
      <p:sp>
        <p:nvSpPr>
          <p:cNvPr id="145" name="Прямоугольник 4"/>
          <p:cNvSpPr/>
          <p:nvPr/>
        </p:nvSpPr>
        <p:spPr>
          <a:xfrm>
            <a:off x="683568" y="4355715"/>
            <a:ext cx="2890000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pc="-1" dirty="0">
                <a:solidFill>
                  <a:schemeClr val="tx2">
                    <a:lumMod val="50000"/>
                  </a:schemeClr>
                </a:solidFill>
                <a:latin typeface="Constantia"/>
              </a:rPr>
              <a:t>К</a:t>
            </a:r>
            <a:r>
              <a:rPr lang="ru-RU" sz="1800" b="0" strike="noStrike" spc="-1" dirty="0">
                <a:solidFill>
                  <a:schemeClr val="tx2">
                    <a:lumMod val="50000"/>
                  </a:schemeClr>
                </a:solidFill>
                <a:latin typeface="Constantia"/>
              </a:rPr>
              <a:t>оличество мероприятий</a:t>
            </a:r>
            <a:endParaRPr lang="ru-RU" sz="1800" b="0" strike="noStrike" spc="-1" dirty="0">
              <a:solidFill>
                <a:schemeClr val="tx2">
                  <a:lumMod val="50000"/>
                </a:schemeClr>
              </a:solidFill>
              <a:latin typeface="Arial"/>
            </a:endParaRPr>
          </a:p>
        </p:txBody>
      </p:sp>
      <p:graphicFrame>
        <p:nvGraphicFramePr>
          <p:cNvPr id="146" name="Диаграмма 6"/>
          <p:cNvGraphicFramePr/>
          <p:nvPr>
            <p:extLst>
              <p:ext uri="{D42A27DB-BD31-4B8C-83A1-F6EECF244321}">
                <p14:modId xmlns:p14="http://schemas.microsoft.com/office/powerpoint/2010/main" val="3980901612"/>
              </p:ext>
            </p:extLst>
          </p:nvPr>
        </p:nvGraphicFramePr>
        <p:xfrm>
          <a:off x="3995280" y="1142280"/>
          <a:ext cx="4055760" cy="3339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5B76E573-3FEE-3506-964D-CC810D6E25D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3475865"/>
              </p:ext>
            </p:extLst>
          </p:nvPr>
        </p:nvGraphicFramePr>
        <p:xfrm>
          <a:off x="706976" y="1254870"/>
          <a:ext cx="2957888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Заголовок 3"/>
          <p:cNvSpPr/>
          <p:nvPr/>
        </p:nvSpPr>
        <p:spPr>
          <a:xfrm>
            <a:off x="899592" y="483518"/>
            <a:ext cx="6768752" cy="110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10243E"/>
                </a:solidFill>
                <a:latin typeface="Constantia" panose="02030602050306030303" pitchFamily="18" charset="0"/>
              </a:rPr>
              <a:t>Мероприятия на базе мастерской</a:t>
            </a:r>
            <a:endParaRPr lang="ru-RU" sz="2400" spc="-1" dirty="0">
              <a:latin typeface="Constantia" panose="02030602050306030303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588224" y="1004134"/>
            <a:ext cx="2160240" cy="7755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000" dirty="0">
                <a:latin typeface="Corbel" panose="020B0503020204020204" pitchFamily="34" charset="0"/>
              </a:rPr>
              <a:t>Участие </a:t>
            </a:r>
            <a:r>
              <a:rPr lang="ru-RU" sz="1000" dirty="0" smtClean="0">
                <a:latin typeface="Corbel" panose="020B0503020204020204" pitchFamily="34" charset="0"/>
              </a:rPr>
              <a:t>в межрегиональном конкурсе компьютерной графики и анимации «Волшебство ко дню Матери».</a:t>
            </a:r>
            <a:endParaRPr lang="ru-RU" sz="1000" dirty="0">
              <a:latin typeface="Corbel" panose="020B0503020204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312"/>
          <a:stretch/>
        </p:blipFill>
        <p:spPr>
          <a:xfrm>
            <a:off x="611560" y="1059582"/>
            <a:ext cx="5688632" cy="3698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6391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Заголовок 3"/>
          <p:cNvSpPr/>
          <p:nvPr/>
        </p:nvSpPr>
        <p:spPr>
          <a:xfrm>
            <a:off x="899592" y="483518"/>
            <a:ext cx="6768752" cy="110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10243E"/>
                </a:solidFill>
                <a:latin typeface="Constantia" panose="02030602050306030303" pitchFamily="18" charset="0"/>
              </a:rPr>
              <a:t>Мероприятия на базе мастерской</a:t>
            </a:r>
            <a:endParaRPr lang="ru-RU" sz="2400" spc="-1" dirty="0">
              <a:latin typeface="Constantia" panose="02030602050306030303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588224" y="1576862"/>
            <a:ext cx="1800200" cy="5010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000" dirty="0">
                <a:latin typeface="Corbel" panose="020B0503020204020204" pitchFamily="34" charset="0"/>
              </a:rPr>
              <a:t>Награждение сертификатами группа ГД-31 РИП ГБПОУ “МПК” “Управление процессом подготовки специалистов среднего звена на основе технологий бережливого образования” </a:t>
            </a:r>
            <a:r>
              <a:rPr lang="ru-RU" sz="1000" dirty="0" smtClean="0">
                <a:latin typeface="Corbel" panose="020B0503020204020204" pitchFamily="34" charset="0"/>
              </a:rPr>
              <a:t/>
            </a:r>
            <a:br>
              <a:rPr lang="ru-RU" sz="1000" dirty="0" smtClean="0">
                <a:latin typeface="Corbel" panose="020B0503020204020204" pitchFamily="34" charset="0"/>
              </a:rPr>
            </a:br>
            <a:r>
              <a:rPr lang="ru-RU" sz="1000" dirty="0" smtClean="0">
                <a:latin typeface="Corbel" panose="020B0503020204020204" pitchFamily="34" charset="0"/>
              </a:rPr>
              <a:t>(</a:t>
            </a:r>
            <a:r>
              <a:rPr lang="ru-RU" sz="1000" dirty="0">
                <a:latin typeface="Corbel" panose="020B0503020204020204" pitchFamily="34" charset="0"/>
              </a:rPr>
              <a:t>Открытие РИП приказ №67 от 18.04.2022 г.)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58"/>
          <a:stretch/>
        </p:blipFill>
        <p:spPr>
          <a:xfrm>
            <a:off x="919944" y="1131590"/>
            <a:ext cx="5544616" cy="3455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6426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169623"/>
            <a:ext cx="4994543" cy="28152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69599" y="4045005"/>
            <a:ext cx="50405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Corbel" panose="020B0503020204020204" pitchFamily="34" charset="0"/>
              </a:rPr>
              <a:t>Изготовление и продажа </a:t>
            </a:r>
            <a:r>
              <a:rPr lang="ru-RU" sz="1000" dirty="0" smtClean="0">
                <a:latin typeface="Corbel" panose="020B0503020204020204" pitchFamily="34" charset="0"/>
              </a:rPr>
              <a:t>продукции </a:t>
            </a:r>
            <a:r>
              <a:rPr lang="ru-RU" sz="1000" dirty="0">
                <a:latin typeface="Corbel" panose="020B0503020204020204" pitchFamily="34" charset="0"/>
              </a:rPr>
              <a:t>на областном мероприятие.</a:t>
            </a:r>
            <a:br>
              <a:rPr lang="ru-RU" sz="1000" dirty="0">
                <a:latin typeface="Corbel" panose="020B0503020204020204" pitchFamily="34" charset="0"/>
              </a:rPr>
            </a:br>
            <a:r>
              <a:rPr lang="ru-RU" sz="1000" dirty="0">
                <a:latin typeface="Corbel" panose="020B0503020204020204" pitchFamily="34" charset="0"/>
              </a:rPr>
              <a:t> Стажировка управленческих команд в Магнитогорском педагогическом колледже</a:t>
            </a:r>
          </a:p>
          <a:p>
            <a:endParaRPr lang="ru-RU" sz="1000" dirty="0">
              <a:latin typeface="Corbel" panose="020B0503020204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03"/>
          <a:stretch/>
        </p:blipFill>
        <p:spPr>
          <a:xfrm>
            <a:off x="6228184" y="1135639"/>
            <a:ext cx="2520280" cy="3758696"/>
          </a:xfrm>
          <a:prstGeom prst="rect">
            <a:avLst/>
          </a:prstGeom>
        </p:spPr>
      </p:pic>
      <p:sp>
        <p:nvSpPr>
          <p:cNvPr id="7" name="Заголовок 3"/>
          <p:cNvSpPr/>
          <p:nvPr/>
        </p:nvSpPr>
        <p:spPr>
          <a:xfrm>
            <a:off x="899592" y="483518"/>
            <a:ext cx="6768752" cy="110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10243E"/>
                </a:solidFill>
                <a:latin typeface="Constantia" panose="02030602050306030303" pitchFamily="18" charset="0"/>
              </a:rPr>
              <a:t>Мероприятия на базе мастерской</a:t>
            </a:r>
            <a:endParaRPr lang="ru-RU" sz="2400" spc="-1" dirty="0">
              <a:latin typeface="Constantia" panose="02030602050306030303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4026426"/>
            <a:ext cx="5040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Corbel" panose="020B0503020204020204" pitchFamily="34" charset="0"/>
              </a:rPr>
              <a:t>Городской конкурс "Юный дизайнер», учителя из </a:t>
            </a:r>
            <a:r>
              <a:rPr lang="ru-RU" sz="1000" dirty="0" smtClean="0">
                <a:latin typeface="Corbel" panose="020B0503020204020204" pitchFamily="34" charset="0"/>
              </a:rPr>
              <a:t>разных школ г Магнитогорска </a:t>
            </a:r>
            <a:r>
              <a:rPr lang="ru-RU" sz="1000" dirty="0">
                <a:latin typeface="Corbel" panose="020B0503020204020204" pitchFamily="34" charset="0"/>
              </a:rPr>
              <a:t>провели потрясающие мастер-классы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121074"/>
            <a:ext cx="3708125" cy="278833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125519"/>
            <a:ext cx="3852142" cy="2896630"/>
          </a:xfrm>
          <a:prstGeom prst="rect">
            <a:avLst/>
          </a:prstGeom>
        </p:spPr>
      </p:pic>
      <p:sp>
        <p:nvSpPr>
          <p:cNvPr id="7" name="Заголовок 3"/>
          <p:cNvSpPr/>
          <p:nvPr/>
        </p:nvSpPr>
        <p:spPr>
          <a:xfrm>
            <a:off x="899592" y="483518"/>
            <a:ext cx="6768752" cy="110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10243E"/>
                </a:solidFill>
                <a:latin typeface="Constantia" panose="02030602050306030303" pitchFamily="18" charset="0"/>
              </a:rPr>
              <a:t>Мероприятия на базе мастерской</a:t>
            </a:r>
            <a:endParaRPr lang="ru-RU" sz="2400" spc="-1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8666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3507854"/>
            <a:ext cx="34563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Candara" panose="020E0502030303020204" pitchFamily="34" charset="0"/>
              </a:rPr>
              <a:t>Производственная практика, отчет.</a:t>
            </a:r>
            <a:br>
              <a:rPr lang="ru-RU" sz="1000" dirty="0" smtClean="0">
                <a:latin typeface="Candara" panose="020E0502030303020204" pitchFamily="34" charset="0"/>
              </a:rPr>
            </a:br>
            <a:r>
              <a:rPr lang="ru-RU" sz="1000" dirty="0" smtClean="0">
                <a:latin typeface="Candara" panose="020E0502030303020204" pitchFamily="34" charset="0"/>
              </a:rPr>
              <a:t> Студенты 4 курса дают </a:t>
            </a:r>
            <a:r>
              <a:rPr lang="ru-RU" sz="1000" dirty="0">
                <a:latin typeface="Candara" panose="020E0502030303020204" pitchFamily="34" charset="0"/>
              </a:rPr>
              <a:t>мастер- класс для 3 курса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165625"/>
            <a:ext cx="3960440" cy="223238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2140212"/>
            <a:ext cx="4315423" cy="243248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44008" y="1699770"/>
            <a:ext cx="34563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Candara" panose="020E0502030303020204" pitchFamily="34" charset="0"/>
              </a:rPr>
              <a:t>Производственная практика. Студенты 4 курса дают </a:t>
            </a:r>
            <a:r>
              <a:rPr lang="ru-RU" sz="1000" dirty="0">
                <a:latin typeface="Candara" panose="020E0502030303020204" pitchFamily="34" charset="0"/>
              </a:rPr>
              <a:t>мастер- класс для 2 </a:t>
            </a:r>
            <a:r>
              <a:rPr lang="ru-RU" sz="1000" dirty="0" smtClean="0">
                <a:latin typeface="Candara" panose="020E0502030303020204" pitchFamily="34" charset="0"/>
              </a:rPr>
              <a:t>курса.</a:t>
            </a:r>
            <a:endParaRPr lang="ru-RU" sz="1000" dirty="0">
              <a:latin typeface="Candara" panose="020E0502030303020204" pitchFamily="34" charset="0"/>
            </a:endParaRPr>
          </a:p>
        </p:txBody>
      </p:sp>
      <p:sp>
        <p:nvSpPr>
          <p:cNvPr id="8" name="Заголовок 3"/>
          <p:cNvSpPr/>
          <p:nvPr/>
        </p:nvSpPr>
        <p:spPr>
          <a:xfrm>
            <a:off x="899592" y="483518"/>
            <a:ext cx="6768752" cy="110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10243E"/>
                </a:solidFill>
                <a:latin typeface="Constantia" panose="02030602050306030303" pitchFamily="18" charset="0"/>
              </a:rPr>
              <a:t>Мероприятия на базе мастерской</a:t>
            </a:r>
            <a:endParaRPr lang="ru-RU" sz="2400" spc="-1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28272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24359" y="3723878"/>
            <a:ext cx="3312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Corbel" panose="020B0503020204020204" pitchFamily="34" charset="0"/>
              </a:rPr>
              <a:t>Производственная практика 4 курс, мастер-класс со 2 курсом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2067694"/>
            <a:ext cx="4562495" cy="257175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37" y="871067"/>
            <a:ext cx="4778519" cy="2693517"/>
          </a:xfrm>
          <a:prstGeom prst="rect">
            <a:avLst/>
          </a:prstGeom>
        </p:spPr>
      </p:pic>
      <p:sp>
        <p:nvSpPr>
          <p:cNvPr id="6" name="Заголовок 3"/>
          <p:cNvSpPr/>
          <p:nvPr/>
        </p:nvSpPr>
        <p:spPr>
          <a:xfrm>
            <a:off x="899592" y="483518"/>
            <a:ext cx="6768752" cy="110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10243E"/>
                </a:solidFill>
                <a:latin typeface="Constantia" panose="02030602050306030303" pitchFamily="18" charset="0"/>
              </a:rPr>
              <a:t>Мероприятия на базе мастерской</a:t>
            </a:r>
            <a:endParaRPr lang="ru-RU" sz="2400" spc="-1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47777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Заголовок 3"/>
          <p:cNvSpPr/>
          <p:nvPr/>
        </p:nvSpPr>
        <p:spPr>
          <a:xfrm>
            <a:off x="899592" y="483518"/>
            <a:ext cx="6768752" cy="110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10243E"/>
                </a:solidFill>
                <a:latin typeface="Constantia" panose="02030602050306030303" pitchFamily="18" charset="0"/>
              </a:rPr>
              <a:t>Мероприятия на базе мастерской</a:t>
            </a:r>
            <a:endParaRPr lang="ru-RU" sz="2400" spc="-1" dirty="0">
              <a:latin typeface="Constantia" panose="02030602050306030303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220072" y="1347614"/>
            <a:ext cx="3168352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000" dirty="0" err="1" smtClean="0">
                <a:latin typeface="Candara" panose="020E0502030303020204" pitchFamily="34" charset="0"/>
              </a:rPr>
              <a:t>Ребрендинг</a:t>
            </a:r>
            <a:r>
              <a:rPr lang="ru-RU" sz="1000" dirty="0" smtClean="0">
                <a:latin typeface="Candara" panose="020E0502030303020204" pitchFamily="34" charset="0"/>
              </a:rPr>
              <a:t> логотипа команды </a:t>
            </a:r>
            <a:br>
              <a:rPr lang="ru-RU" sz="1000" dirty="0" smtClean="0">
                <a:latin typeface="Candara" panose="020E0502030303020204" pitchFamily="34" charset="0"/>
              </a:rPr>
            </a:br>
            <a:r>
              <a:rPr lang="ru-RU" sz="1000" dirty="0" err="1" smtClean="0">
                <a:latin typeface="Candara" panose="020E0502030303020204" pitchFamily="34" charset="0"/>
              </a:rPr>
              <a:t>флорбол</a:t>
            </a:r>
            <a:r>
              <a:rPr lang="ru-RU" sz="1000" dirty="0" smtClean="0">
                <a:latin typeface="Candara" panose="020E0502030303020204" pitchFamily="34" charset="0"/>
              </a:rPr>
              <a:t> «Золотые львы»</a:t>
            </a:r>
            <a:br>
              <a:rPr lang="ru-RU" sz="1000" dirty="0" smtClean="0">
                <a:latin typeface="Candara" panose="020E0502030303020204" pitchFamily="34" charset="0"/>
              </a:rPr>
            </a:br>
            <a:r>
              <a:rPr lang="ru-RU" sz="1000" dirty="0" err="1" smtClean="0">
                <a:latin typeface="Candara" panose="020E0502030303020204" pitchFamily="34" charset="0"/>
              </a:rPr>
              <a:t>Гайдлайн</a:t>
            </a:r>
            <a:r>
              <a:rPr lang="ru-RU" sz="1000" dirty="0" smtClean="0">
                <a:latin typeface="Candara" panose="020E0502030303020204" pitchFamily="34" charset="0"/>
              </a:rPr>
              <a:t/>
            </a:r>
            <a:br>
              <a:rPr lang="ru-RU" sz="1000" dirty="0" smtClean="0">
                <a:latin typeface="Candara" panose="020E0502030303020204" pitchFamily="34" charset="0"/>
              </a:rPr>
            </a:br>
            <a:r>
              <a:rPr lang="ru-RU" sz="1000" dirty="0" smtClean="0">
                <a:latin typeface="Candara" panose="020E0502030303020204" pitchFamily="34" charset="0"/>
              </a:rPr>
              <a:t>Логотип</a:t>
            </a:r>
            <a:br>
              <a:rPr lang="ru-RU" sz="1000" dirty="0" smtClean="0">
                <a:latin typeface="Candara" panose="020E0502030303020204" pitchFamily="34" charset="0"/>
              </a:rPr>
            </a:br>
            <a:r>
              <a:rPr lang="ru-RU" sz="1000" dirty="0" smtClean="0">
                <a:latin typeface="Candara" panose="020E0502030303020204" pitchFamily="34" charset="0"/>
              </a:rPr>
              <a:t>Форма</a:t>
            </a:r>
            <a:br>
              <a:rPr lang="ru-RU" sz="1000" dirty="0" smtClean="0">
                <a:latin typeface="Candara" panose="020E0502030303020204" pitchFamily="34" charset="0"/>
              </a:rPr>
            </a:br>
            <a:r>
              <a:rPr lang="ru-RU" sz="1000" dirty="0" smtClean="0">
                <a:latin typeface="Candara" panose="020E0502030303020204" pitchFamily="34" charset="0"/>
              </a:rPr>
              <a:t>Шрифт</a:t>
            </a:r>
            <a:br>
              <a:rPr lang="ru-RU" sz="1000" dirty="0" smtClean="0">
                <a:latin typeface="Candara" panose="020E0502030303020204" pitchFamily="34" charset="0"/>
              </a:rPr>
            </a:br>
            <a:endParaRPr lang="ru-RU" sz="1000" dirty="0">
              <a:latin typeface="Candara" panose="020E0502030303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131590"/>
            <a:ext cx="4896544" cy="353104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2080" y="2091089"/>
            <a:ext cx="3584068" cy="257154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419872" y="4731990"/>
            <a:ext cx="43924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Candara" panose="020E0502030303020204" pitchFamily="34" charset="0"/>
              </a:rPr>
              <a:t>Выполнил студент 3 курса Кошелев Кирилл</a:t>
            </a:r>
            <a:endParaRPr lang="ru-RU" sz="10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94776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3701617"/>
            <a:ext cx="5040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Candara" panose="020E0502030303020204" pitchFamily="34" charset="0"/>
              </a:rPr>
              <a:t>Ежегодное </a:t>
            </a:r>
            <a:r>
              <a:rPr lang="ru-RU" sz="1000" dirty="0">
                <a:latin typeface="Candara" panose="020E0502030303020204" pitchFamily="34" charset="0"/>
              </a:rPr>
              <a:t>мероприятие «Ассамблея работодателей». </a:t>
            </a:r>
            <a:endParaRPr lang="ru-RU" sz="1000" dirty="0" smtClean="0">
              <a:latin typeface="Candara" panose="020E0502030303020204" pitchFamily="34" charset="0"/>
            </a:endParaRPr>
          </a:p>
          <a:p>
            <a:r>
              <a:rPr lang="ru-RU" sz="1000" dirty="0" smtClean="0">
                <a:latin typeface="Candara" panose="020E0502030303020204" pitchFamily="34" charset="0"/>
              </a:rPr>
              <a:t>Мастерские </a:t>
            </a:r>
            <a:r>
              <a:rPr lang="ru-RU" sz="1000" dirty="0">
                <a:latin typeface="Candara" panose="020E0502030303020204" pitchFamily="34" charset="0"/>
              </a:rPr>
              <a:t>гуманитарного отделения принимали гостей.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552" y="1156713"/>
            <a:ext cx="4490487" cy="253116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483177"/>
            <a:ext cx="4274463" cy="2409394"/>
          </a:xfrm>
          <a:prstGeom prst="rect">
            <a:avLst/>
          </a:prstGeom>
        </p:spPr>
      </p:pic>
      <p:sp>
        <p:nvSpPr>
          <p:cNvPr id="6" name="Заголовок 3"/>
          <p:cNvSpPr/>
          <p:nvPr/>
        </p:nvSpPr>
        <p:spPr>
          <a:xfrm>
            <a:off x="899592" y="483518"/>
            <a:ext cx="6768752" cy="110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10243E"/>
                </a:solidFill>
                <a:latin typeface="Constantia" panose="02030602050306030303" pitchFamily="18" charset="0"/>
              </a:rPr>
              <a:t>Мероприятия на базе мастерской</a:t>
            </a:r>
            <a:endParaRPr lang="ru-RU" sz="2400" spc="-1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59773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4009" y="1201857"/>
            <a:ext cx="115212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Candara" panose="020E0502030303020204" pitchFamily="34" charset="0"/>
              </a:rPr>
              <a:t>Ежегодное мероприятие «Ассамблея работодателей». </a:t>
            </a:r>
          </a:p>
          <a:p>
            <a:r>
              <a:rPr lang="ru-RU" sz="1000" dirty="0">
                <a:latin typeface="Candara" panose="020E0502030303020204" pitchFamily="34" charset="0"/>
              </a:rPr>
              <a:t>Мастерские гуманитарного отделения принимали </a:t>
            </a:r>
            <a:r>
              <a:rPr lang="ru-RU" sz="1000" dirty="0" smtClean="0">
                <a:latin typeface="Candara" panose="020E0502030303020204" pitchFamily="34" charset="0"/>
              </a:rPr>
              <a:t>гостей и рассказывали о своих достижениях в творчестве.</a:t>
            </a:r>
            <a:endParaRPr lang="ru-RU" sz="1000" dirty="0">
              <a:latin typeface="Candara" panose="020E0502030303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4508" y="1278768"/>
            <a:ext cx="1857261" cy="329366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278066"/>
            <a:ext cx="4392488" cy="3294366"/>
          </a:xfrm>
          <a:prstGeom prst="rect">
            <a:avLst/>
          </a:prstGeom>
        </p:spPr>
      </p:pic>
      <p:sp>
        <p:nvSpPr>
          <p:cNvPr id="6" name="Заголовок 3"/>
          <p:cNvSpPr/>
          <p:nvPr/>
        </p:nvSpPr>
        <p:spPr>
          <a:xfrm>
            <a:off x="899592" y="483518"/>
            <a:ext cx="6768752" cy="110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10243E"/>
                </a:solidFill>
                <a:latin typeface="Constantia" panose="02030602050306030303" pitchFamily="18" charset="0"/>
              </a:rPr>
              <a:t>Мероприятия на базе мастерской</a:t>
            </a:r>
            <a:endParaRPr lang="ru-RU" sz="2400" spc="-1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14559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04048" y="987574"/>
            <a:ext cx="338437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Candara" panose="020E0502030303020204" pitchFamily="34" charset="0"/>
              </a:rPr>
              <a:t>Ежегодное мероприятие «Ассамблея работодателей». </a:t>
            </a:r>
          </a:p>
          <a:p>
            <a:r>
              <a:rPr lang="ru-RU" sz="1000" dirty="0">
                <a:latin typeface="Candara" panose="020E0502030303020204" pitchFamily="34" charset="0"/>
              </a:rPr>
              <a:t>Мастерские гуманитарного отделения принимали гостей.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71"/>
          <a:stretch/>
        </p:blipFill>
        <p:spPr>
          <a:xfrm>
            <a:off x="611560" y="1059582"/>
            <a:ext cx="4356484" cy="298101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2139702"/>
            <a:ext cx="4608512" cy="2597689"/>
          </a:xfrm>
          <a:prstGeom prst="rect">
            <a:avLst/>
          </a:prstGeom>
        </p:spPr>
      </p:pic>
      <p:sp>
        <p:nvSpPr>
          <p:cNvPr id="7" name="Заголовок 3"/>
          <p:cNvSpPr/>
          <p:nvPr/>
        </p:nvSpPr>
        <p:spPr>
          <a:xfrm>
            <a:off x="899592" y="483518"/>
            <a:ext cx="6768752" cy="110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10243E"/>
                </a:solidFill>
                <a:latin typeface="Constantia" panose="02030602050306030303" pitchFamily="18" charset="0"/>
              </a:rPr>
              <a:t>Мероприятия на базе мастерской</a:t>
            </a:r>
            <a:endParaRPr lang="ru-RU" sz="2400" spc="-1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7005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Заголовок 3"/>
          <p:cNvSpPr/>
          <p:nvPr/>
        </p:nvSpPr>
        <p:spPr>
          <a:xfrm>
            <a:off x="971600" y="627534"/>
            <a:ext cx="7056736" cy="110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-1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onstantia" panose="02030602050306030303" pitchFamily="18" charset="0"/>
              </a:rPr>
              <a:t>Материально-техническая</a:t>
            </a:r>
            <a:r>
              <a:rPr kumimoji="0" lang="ru-RU" sz="2400" b="1" i="0" u="none" strike="noStrike" kern="1200" cap="none" spc="-1" normalizeH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onstantia" panose="02030602050306030303" pitchFamily="18" charset="0"/>
              </a:rPr>
              <a:t> база мастерской:</a:t>
            </a:r>
            <a:endParaRPr kumimoji="0" lang="ru-RU" sz="2400" b="1" i="0" u="none" strike="noStrike" kern="1200" cap="none" spc="-1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onstantia" panose="02030602050306030303" pitchFamily="18" charset="0"/>
            </a:endParaRPr>
          </a:p>
        </p:txBody>
      </p:sp>
      <p:sp>
        <p:nvSpPr>
          <p:cNvPr id="153" name="TextBox 4"/>
          <p:cNvSpPr/>
          <p:nvPr/>
        </p:nvSpPr>
        <p:spPr>
          <a:xfrm>
            <a:off x="539640" y="1002240"/>
            <a:ext cx="7704360" cy="106037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2" t="1971" b="1"/>
          <a:stretch/>
        </p:blipFill>
        <p:spPr>
          <a:xfrm>
            <a:off x="323528" y="1131590"/>
            <a:ext cx="6264696" cy="358094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660232" y="1031308"/>
            <a:ext cx="194421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Corbel" panose="020B0503020204020204" pitchFamily="34" charset="0"/>
              </a:rPr>
              <a:t>Рабочее место педагога – 1</a:t>
            </a:r>
          </a:p>
          <a:p>
            <a:r>
              <a:rPr lang="ru-RU" sz="1000" dirty="0">
                <a:latin typeface="Corbel" panose="020B0503020204020204" pitchFamily="34" charset="0"/>
              </a:rPr>
              <a:t>Столы для обучающихся – </a:t>
            </a:r>
            <a:r>
              <a:rPr lang="ru-RU" sz="1000" dirty="0" smtClean="0">
                <a:latin typeface="Corbel" panose="020B0503020204020204" pitchFamily="34" charset="0"/>
              </a:rPr>
              <a:t>20</a:t>
            </a:r>
            <a:br>
              <a:rPr lang="ru-RU" sz="1000" dirty="0" smtClean="0">
                <a:latin typeface="Corbel" panose="020B0503020204020204" pitchFamily="34" charset="0"/>
              </a:rPr>
            </a:br>
            <a:r>
              <a:rPr lang="ru-RU" sz="1000" dirty="0" smtClean="0">
                <a:latin typeface="Corbel" panose="020B0503020204020204" pitchFamily="34" charset="0"/>
              </a:rPr>
              <a:t>Компьютерные кресла - 20</a:t>
            </a:r>
            <a:endParaRPr lang="ru-RU" sz="1000" dirty="0">
              <a:latin typeface="Corbel" panose="020B0503020204020204" pitchFamily="34" charset="0"/>
            </a:endParaRPr>
          </a:p>
          <a:p>
            <a:r>
              <a:rPr lang="ru-RU" sz="1000" dirty="0">
                <a:latin typeface="Corbel" panose="020B0503020204020204" pitchFamily="34" charset="0"/>
              </a:rPr>
              <a:t>Стулья для обучающихся – 6</a:t>
            </a:r>
          </a:p>
          <a:p>
            <a:r>
              <a:rPr lang="ru-RU" sz="1000" dirty="0">
                <a:latin typeface="Corbel" panose="020B0503020204020204" pitchFamily="34" charset="0"/>
              </a:rPr>
              <a:t>Доска – </a:t>
            </a:r>
            <a:r>
              <a:rPr lang="ru-RU" sz="1000" dirty="0" smtClean="0">
                <a:latin typeface="Corbel" panose="020B0503020204020204" pitchFamily="34" charset="0"/>
              </a:rPr>
              <a:t>1</a:t>
            </a:r>
            <a:br>
              <a:rPr lang="ru-RU" sz="1000" dirty="0" smtClean="0">
                <a:latin typeface="Corbel" panose="020B0503020204020204" pitchFamily="34" charset="0"/>
              </a:rPr>
            </a:br>
            <a:r>
              <a:rPr lang="ru-RU" sz="1000" dirty="0" smtClean="0">
                <a:latin typeface="Corbel" panose="020B0503020204020204" pitchFamily="34" charset="0"/>
              </a:rPr>
              <a:t>Экран </a:t>
            </a:r>
            <a:r>
              <a:rPr lang="ru-RU" sz="1000" dirty="0">
                <a:latin typeface="Corbel" panose="020B0503020204020204" pitchFamily="34" charset="0"/>
              </a:rPr>
              <a:t>- 1</a:t>
            </a:r>
          </a:p>
          <a:p>
            <a:r>
              <a:rPr lang="ru-RU" sz="1000" dirty="0">
                <a:latin typeface="Corbel" panose="020B0503020204020204" pitchFamily="34" charset="0"/>
              </a:rPr>
              <a:t>Стойки – 6</a:t>
            </a:r>
          </a:p>
          <a:p>
            <a:r>
              <a:rPr lang="ru-RU" sz="1000" dirty="0">
                <a:latin typeface="Corbel" panose="020B0503020204020204" pitchFamily="34" charset="0"/>
              </a:rPr>
              <a:t>Коврики для резки – 12</a:t>
            </a:r>
          </a:p>
          <a:p>
            <a:r>
              <a:rPr lang="ru-RU" sz="1000" dirty="0">
                <a:latin typeface="Corbel" panose="020B0503020204020204" pitchFamily="34" charset="0"/>
              </a:rPr>
              <a:t>Компьютеры стационарные 14</a:t>
            </a:r>
          </a:p>
          <a:p>
            <a:r>
              <a:rPr lang="ru-RU" sz="1000" dirty="0">
                <a:latin typeface="Corbel" panose="020B0503020204020204" pitchFamily="34" charset="0"/>
              </a:rPr>
              <a:t>Планшеты графические - 16</a:t>
            </a:r>
          </a:p>
        </p:txBody>
      </p:sp>
    </p:spTree>
    <p:extLst>
      <p:ext uri="{BB962C8B-B14F-4D97-AF65-F5344CB8AC3E}">
        <p14:creationId xmlns:p14="http://schemas.microsoft.com/office/powerpoint/2010/main" val="35087867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Заголовок 3"/>
          <p:cNvSpPr/>
          <p:nvPr/>
        </p:nvSpPr>
        <p:spPr>
          <a:xfrm>
            <a:off x="971600" y="627534"/>
            <a:ext cx="7056736" cy="110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-1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onstantia" panose="02030602050306030303" pitchFamily="18" charset="0"/>
              </a:rPr>
              <a:t>Материально-техническая</a:t>
            </a:r>
            <a:r>
              <a:rPr kumimoji="0" lang="ru-RU" sz="2400" b="1" i="0" u="none" strike="noStrike" kern="1200" cap="none" spc="-1" normalizeH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onstantia" panose="02030602050306030303" pitchFamily="18" charset="0"/>
              </a:rPr>
              <a:t> база мастерской:</a:t>
            </a:r>
            <a:endParaRPr kumimoji="0" lang="ru-RU" sz="2400" b="1" i="0" u="none" strike="noStrike" kern="1200" cap="none" spc="-1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onstantia" panose="02030602050306030303" pitchFamily="18" charset="0"/>
            </a:endParaRPr>
          </a:p>
        </p:txBody>
      </p:sp>
      <p:sp>
        <p:nvSpPr>
          <p:cNvPr id="153" name="TextBox 4"/>
          <p:cNvSpPr/>
          <p:nvPr/>
        </p:nvSpPr>
        <p:spPr>
          <a:xfrm>
            <a:off x="539640" y="1002240"/>
            <a:ext cx="7704360" cy="106037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192112"/>
            <a:ext cx="5748665" cy="341682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1203598"/>
            <a:ext cx="2391990" cy="179866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25" t="62600"/>
          <a:stretch/>
        </p:blipFill>
        <p:spPr>
          <a:xfrm>
            <a:off x="6372200" y="3291830"/>
            <a:ext cx="2520281" cy="1317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3438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Заголовок 3"/>
          <p:cNvSpPr/>
          <p:nvPr/>
        </p:nvSpPr>
        <p:spPr>
          <a:xfrm>
            <a:off x="971600" y="627534"/>
            <a:ext cx="7056736" cy="110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-1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onstantia" panose="02030602050306030303" pitchFamily="18" charset="0"/>
              </a:rPr>
              <a:t>Материально-техническая</a:t>
            </a:r>
            <a:r>
              <a:rPr kumimoji="0" lang="ru-RU" sz="2400" b="1" i="0" u="none" strike="noStrike" kern="1200" cap="none" spc="-1" normalizeH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onstantia" panose="02030602050306030303" pitchFamily="18" charset="0"/>
              </a:rPr>
              <a:t> база мастерской:</a:t>
            </a:r>
            <a:endParaRPr kumimoji="0" lang="ru-RU" sz="2400" b="1" i="0" u="none" strike="noStrike" kern="1200" cap="none" spc="-1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onstantia" panose="02030602050306030303" pitchFamily="18" charset="0"/>
            </a:endParaRPr>
          </a:p>
        </p:txBody>
      </p:sp>
      <p:sp>
        <p:nvSpPr>
          <p:cNvPr id="153" name="TextBox 4"/>
          <p:cNvSpPr/>
          <p:nvPr/>
        </p:nvSpPr>
        <p:spPr>
          <a:xfrm>
            <a:off x="539640" y="1002240"/>
            <a:ext cx="7704360" cy="106037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470" y="1195006"/>
            <a:ext cx="5563689" cy="313609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7776" y="1195006"/>
            <a:ext cx="2016224" cy="3140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3599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Заголовок 3"/>
          <p:cNvSpPr/>
          <p:nvPr/>
        </p:nvSpPr>
        <p:spPr>
          <a:xfrm>
            <a:off x="971600" y="627534"/>
            <a:ext cx="7056736" cy="110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-1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onstantia" panose="02030602050306030303" pitchFamily="18" charset="0"/>
              </a:rPr>
              <a:t>Материально-техническая</a:t>
            </a:r>
            <a:r>
              <a:rPr kumimoji="0" lang="ru-RU" sz="2400" b="1" i="0" u="none" strike="noStrike" kern="1200" cap="none" spc="-1" normalizeH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onstantia" panose="02030602050306030303" pitchFamily="18" charset="0"/>
              </a:rPr>
              <a:t> база мастерской:</a:t>
            </a:r>
            <a:endParaRPr kumimoji="0" lang="ru-RU" sz="2400" b="1" i="0" u="none" strike="noStrike" kern="1200" cap="none" spc="-1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onstantia" panose="02030602050306030303" pitchFamily="18" charset="0"/>
            </a:endParaRPr>
          </a:p>
        </p:txBody>
      </p:sp>
      <p:sp>
        <p:nvSpPr>
          <p:cNvPr id="153" name="TextBox 4"/>
          <p:cNvSpPr/>
          <p:nvPr/>
        </p:nvSpPr>
        <p:spPr>
          <a:xfrm>
            <a:off x="539640" y="1002240"/>
            <a:ext cx="7704360" cy="106037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2332" y="1152612"/>
            <a:ext cx="6255271" cy="352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7358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Заголовок 3"/>
          <p:cNvSpPr/>
          <p:nvPr/>
        </p:nvSpPr>
        <p:spPr>
          <a:xfrm>
            <a:off x="899640" y="483480"/>
            <a:ext cx="6408360" cy="110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10243E"/>
                </a:solidFill>
                <a:latin typeface="Constantia" panose="02030602050306030303" pitchFamily="18" charset="0"/>
              </a:rPr>
              <a:t>Проблемы:</a:t>
            </a:r>
            <a:br>
              <a:rPr lang="ru-RU" sz="2400" b="1" strike="noStrike" spc="-1" dirty="0">
                <a:solidFill>
                  <a:srgbClr val="10243E"/>
                </a:solidFill>
                <a:latin typeface="Constantia" panose="02030602050306030303" pitchFamily="18" charset="0"/>
              </a:rPr>
            </a:br>
            <a:endParaRPr lang="ru-RU" sz="2400" b="1" spc="-1" dirty="0">
              <a:solidFill>
                <a:srgbClr val="10243E"/>
              </a:solidFill>
              <a:latin typeface="Constantia" panose="02030602050306030303" pitchFamily="18" charset="0"/>
            </a:endParaRPr>
          </a:p>
        </p:txBody>
      </p:sp>
      <p:sp>
        <p:nvSpPr>
          <p:cNvPr id="153" name="TextBox 4"/>
          <p:cNvSpPr/>
          <p:nvPr/>
        </p:nvSpPr>
        <p:spPr>
          <a:xfrm>
            <a:off x="539640" y="1002240"/>
            <a:ext cx="7704360" cy="106037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50000"/>
              </a:lnSpc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 dirty="0">
              <a:latin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20038" y="1002240"/>
            <a:ext cx="75604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Часто выходят из строя исходники (клавиатура, мышки, и т.)для студентов</a:t>
            </a:r>
            <a:br>
              <a:rPr lang="ru-RU" sz="14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</a:br>
            <a:r>
              <a:rPr lang="ru-RU" sz="14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Вышел из строя Роутер (проработал 5 лет).</a:t>
            </a:r>
            <a:br>
              <a:rPr lang="ru-RU" sz="14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</a:br>
            <a:r>
              <a:rPr lang="ru-RU" sz="14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Доставить программы для обучения, а именно </a:t>
            </a:r>
            <a:r>
              <a:rPr lang="en-US" sz="1400" dirty="0" err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PitStop</a:t>
            </a:r>
            <a:r>
              <a:rPr lang="ru-RU" sz="14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, </a:t>
            </a:r>
            <a:r>
              <a:rPr lang="en-US" sz="1400" dirty="0" smtClean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Preps9</a:t>
            </a:r>
            <a:r>
              <a:rPr lang="ru-RU" sz="1400" dirty="0" smtClean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.</a:t>
            </a:r>
            <a:endParaRPr lang="ru-RU" sz="1400" dirty="0"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48814" y="2982502"/>
            <a:ext cx="75604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spc="-1" dirty="0">
                <a:latin typeface="Constantia" panose="02030602050306030303" pitchFamily="18" charset="0"/>
              </a:rPr>
              <a:t>Проводить постоянно разговор о бережливом отношении к оборудованию.</a:t>
            </a:r>
            <a:br>
              <a:rPr lang="ru-RU" sz="1400" spc="-1" dirty="0">
                <a:latin typeface="Constantia" panose="02030602050306030303" pitchFamily="18" charset="0"/>
              </a:rPr>
            </a:br>
            <a:r>
              <a:rPr lang="ru-RU" sz="1400" spc="-1" dirty="0">
                <a:latin typeface="Constantia" panose="02030602050306030303" pitchFamily="18" charset="0"/>
              </a:rPr>
              <a:t>Не пускать без подготовки студентов к оборудованию.</a:t>
            </a:r>
            <a:br>
              <a:rPr lang="ru-RU" sz="1400" spc="-1" dirty="0">
                <a:latin typeface="Constantia" panose="02030602050306030303" pitchFamily="18" charset="0"/>
              </a:rPr>
            </a:br>
            <a:r>
              <a:rPr lang="ru-RU" sz="1400" spc="-1" dirty="0">
                <a:latin typeface="Constantia" panose="02030602050306030303" pitchFamily="18" charset="0"/>
              </a:rPr>
              <a:t>Не разрешать возле компьютеров личные вещи.</a:t>
            </a:r>
            <a:br>
              <a:rPr lang="ru-RU" sz="1400" spc="-1" dirty="0">
                <a:latin typeface="Constantia" panose="02030602050306030303" pitchFamily="18" charset="0"/>
              </a:rPr>
            </a:br>
            <a:r>
              <a:rPr lang="ru-RU" sz="1400" spc="-1" dirty="0">
                <a:latin typeface="Constantia" panose="02030602050306030303" pitchFamily="18" charset="0"/>
              </a:rPr>
              <a:t>Закупить качественные исходники для работы, на долгосрочный период.</a:t>
            </a:r>
            <a:br>
              <a:rPr lang="ru-RU" sz="1400" spc="-1" dirty="0">
                <a:latin typeface="Constantia" panose="02030602050306030303" pitchFamily="18" charset="0"/>
              </a:rPr>
            </a:br>
            <a:r>
              <a:rPr lang="ru-RU" sz="1400" spc="-1" dirty="0">
                <a:latin typeface="Constantia" panose="02030602050306030303" pitchFamily="18" charset="0"/>
              </a:rPr>
              <a:t>Закупить промышленный новый Роутер</a:t>
            </a:r>
          </a:p>
          <a:p>
            <a:pPr>
              <a:lnSpc>
                <a:spcPct val="100000"/>
              </a:lnSpc>
            </a:pPr>
            <a:endParaRPr lang="ru-RU" sz="1400" spc="-1" dirty="0">
              <a:latin typeface="Constantia" panose="02030602050306030303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54816" y="2291459"/>
            <a:ext cx="4898008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500" b="1" spc="-1" dirty="0">
                <a:solidFill>
                  <a:srgbClr val="10243E"/>
                </a:solidFill>
                <a:latin typeface="Constantia" panose="02030602050306030303" pitchFamily="18" charset="0"/>
              </a:rPr>
              <a:t>Пути решения, предложения:</a:t>
            </a:r>
            <a:endParaRPr lang="ru-RU" sz="2500" spc="-1" dirty="0">
              <a:latin typeface="Constantia" panose="02030602050306030303" pitchFamily="18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Рисунок 2"/>
          <p:cNvPicPr/>
          <p:nvPr/>
        </p:nvPicPr>
        <p:blipFill>
          <a:blip r:embed="rId2"/>
          <a:stretch/>
        </p:blipFill>
        <p:spPr>
          <a:xfrm>
            <a:off x="0" y="0"/>
            <a:ext cx="9180000" cy="51505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4472</TotalTime>
  <Words>695</Words>
  <Application>Microsoft Office PowerPoint</Application>
  <PresentationFormat>Экран (16:9)</PresentationFormat>
  <Paragraphs>157</Paragraphs>
  <Slides>40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40</vt:i4>
      </vt:variant>
    </vt:vector>
  </HeadingPairs>
  <TitlesOfParts>
    <vt:vector size="53" baseType="lpstr">
      <vt:lpstr>Arial</vt:lpstr>
      <vt:lpstr>Calibri</vt:lpstr>
      <vt:lpstr>Cambria</vt:lpstr>
      <vt:lpstr>Candara</vt:lpstr>
      <vt:lpstr>Century</vt:lpstr>
      <vt:lpstr>Constantia</vt:lpstr>
      <vt:lpstr>Corbel</vt:lpstr>
      <vt:lpstr>DejaVu Sans</vt:lpstr>
      <vt:lpstr>Symbol</vt:lpstr>
      <vt:lpstr>Times New Roman</vt:lpstr>
      <vt:lpstr>Wingdings</vt:lpstr>
      <vt:lpstr>Office Theme</vt:lpstr>
      <vt:lpstr>Office Theme</vt:lpstr>
      <vt:lpstr>Отчёт о работе мастерской _____________ за 2024-2025 учебный год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Светлана</dc:creator>
  <dc:description/>
  <cp:lastModifiedBy>ADMIN</cp:lastModifiedBy>
  <cp:revision>300</cp:revision>
  <dcterms:created xsi:type="dcterms:W3CDTF">2023-08-17T09:17:35Z</dcterms:created>
  <dcterms:modified xsi:type="dcterms:W3CDTF">2025-07-01T11:49:26Z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7</vt:i4>
  </property>
  <property fmtid="{D5CDD505-2E9C-101B-9397-08002B2CF9AE}" pid="3" name="PresentationFormat">
    <vt:lpwstr>Экран (16:9)</vt:lpwstr>
  </property>
  <property fmtid="{D5CDD505-2E9C-101B-9397-08002B2CF9AE}" pid="4" name="Slides">
    <vt:i4>16</vt:i4>
  </property>
</Properties>
</file>