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70" r:id="rId7"/>
    <p:sldId id="260" r:id="rId8"/>
    <p:sldId id="261" r:id="rId9"/>
    <p:sldId id="262" r:id="rId10"/>
    <p:sldId id="263" r:id="rId11"/>
    <p:sldId id="264" r:id="rId12"/>
    <p:sldId id="266" r:id="rId13"/>
    <p:sldId id="267" r:id="rId14"/>
    <p:sldId id="268" r:id="rId15"/>
    <p:sldId id="273" r:id="rId16"/>
    <p:sldId id="272" r:id="rId17"/>
    <p:sldId id="269" r:id="rId18"/>
    <p:sldId id="271" r:id="rId1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5128" autoAdjust="0"/>
  </p:normalViewPr>
  <p:slideViewPr>
    <p:cSldViewPr>
      <p:cViewPr varScale="1">
        <p:scale>
          <a:sx n="140" d="100"/>
          <a:sy n="140" d="100"/>
        </p:scale>
        <p:origin x="732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10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c:style val="2"/>
  <c:chart>
    <c:autoTitleDeleted val="1"/>
    <c:view3D>
      <c:rotX val="15"/>
      <c:rotY val="20"/>
      <c:rAngAx val="1"/>
    </c:view3D>
    <c:floor>
      <c:thickness val="0"/>
      <c:spPr>
        <a:noFill/>
        <a:ln w="9360">
          <a:noFill/>
        </a:ln>
      </c:spPr>
    </c:floor>
    <c:sideWall>
      <c:thickness val="0"/>
      <c:spPr>
        <a:noFill/>
        <a:ln w="9360">
          <a:noFill/>
        </a:ln>
      </c:spPr>
    </c:sideWall>
    <c:backWall>
      <c:thickness val="0"/>
      <c:spPr>
        <a:noFill/>
        <a:ln w="936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Лист1!$A$1</c:f>
              <c:strCache>
                <c:ptCount val="1"/>
                <c:pt idx="0">
                  <c:v>2022-2023</c:v>
                </c:pt>
              </c:strCache>
            </c:strRef>
          </c:tx>
          <c:spPr>
            <a:solidFill>
              <a:srgbClr val="4F81BD"/>
            </a:solidFill>
            <a:ln w="0"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F75-4C0F-AB7C-A1389D1FD4CE}"/>
              </c:ext>
            </c:extLst>
          </c:dPt>
          <c:dLbls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layout/>
                <c15:showLeaderLines val="0"/>
              </c:ext>
            </c:extLst>
          </c:dLbls>
          <c:cat>
            <c:numLit>
              <c:formatCode>General</c:formatCode>
              <c:ptCount val="1"/>
              <c:pt idx="0">
                <c:v>1</c:v>
              </c:pt>
            </c:numLit>
          </c:cat>
          <c:val>
            <c:numRef>
              <c:f>Лист1!$A$2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75-4C0F-AB7C-A1389D1FD4CE}"/>
            </c:ext>
          </c:extLst>
        </c:ser>
        <c:ser>
          <c:idx val="1"/>
          <c:order val="1"/>
          <c:tx>
            <c:strRef>
              <c:f>Лист1!$B$1</c:f>
              <c:strCache>
                <c:ptCount val="1"/>
                <c:pt idx="0">
                  <c:v>2023-2024</c:v>
                </c:pt>
              </c:strCache>
            </c:strRef>
          </c:tx>
          <c:spPr>
            <a:solidFill>
              <a:srgbClr val="AABAD7"/>
            </a:solidFill>
            <a:ln w="0"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0F75-4C0F-AB7C-A1389D1FD4CE}"/>
              </c:ext>
            </c:extLst>
          </c:dPt>
          <c:dLbls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layout/>
                <c15:showLeaderLines val="0"/>
              </c:ext>
            </c:extLst>
          </c:dLbls>
          <c:cat>
            <c:numLit>
              <c:formatCode>General</c:formatCode>
              <c:ptCount val="1"/>
              <c:pt idx="0">
                <c:v>1</c:v>
              </c:pt>
            </c:numLit>
          </c:cat>
          <c:val>
            <c:numRef>
              <c:f>Лист1!$B$2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F75-4C0F-AB7C-A1389D1FD4CE}"/>
            </c:ext>
          </c:extLst>
        </c:ser>
        <c:ser>
          <c:idx val="2"/>
          <c:order val="2"/>
          <c:tx>
            <c:v>2024-2025</c:v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/>
                      <a:t>19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6873-4BDD-B407-8CDC1B1115C3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0"/>
              </c:ext>
            </c:extLst>
          </c:dLbls>
          <c:cat>
            <c:numLit>
              <c:formatCode>General</c:formatCode>
              <c:ptCount val="1"/>
              <c:pt idx="0">
                <c:v>1</c:v>
              </c:pt>
            </c:numLit>
          </c:cat>
          <c:val>
            <c:numLit>
              <c:formatCode>General</c:formatCode>
              <c:ptCount val="1"/>
              <c:pt idx="0">
                <c:v>16</c:v>
              </c:pt>
            </c:numLit>
          </c:val>
          <c:extLst>
            <c:ext xmlns:c16="http://schemas.microsoft.com/office/drawing/2014/chart" uri="{C3380CC4-5D6E-409C-BE32-E72D297353CC}">
              <c16:uniqueId val="{00000002-6873-4BDD-B407-8CDC1B1115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1201792"/>
        <c:axId val="143310848"/>
        <c:axId val="0"/>
      </c:bar3DChart>
      <c:catAx>
        <c:axId val="15120179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43310848"/>
        <c:crosses val="autoZero"/>
        <c:auto val="1"/>
        <c:lblAlgn val="ctr"/>
        <c:lblOffset val="100"/>
        <c:noMultiLvlLbl val="0"/>
      </c:catAx>
      <c:valAx>
        <c:axId val="143310848"/>
        <c:scaling>
          <c:orientation val="minMax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9360">
            <a:noFill/>
          </a:ln>
        </c:spPr>
        <c:txPr>
          <a:bodyPr/>
          <a:lstStyle/>
          <a:p>
            <a:pPr>
              <a:defRPr sz="1197" b="0" strike="noStrike" spc="-1">
                <a:solidFill>
                  <a:srgbClr val="595959"/>
                </a:solidFill>
                <a:latin typeface="Constantia"/>
              </a:defRPr>
            </a:pPr>
            <a:endParaRPr lang="ru-RU"/>
          </a:p>
        </c:txPr>
        <c:crossAx val="151201792"/>
        <c:crosses val="autoZero"/>
        <c:crossBetween val="between"/>
      </c:valAx>
    </c:plotArea>
    <c:legend>
      <c:legendPos val="b"/>
      <c:layout/>
      <c:overlay val="0"/>
      <c:spPr>
        <a:noFill/>
        <a:ln w="0">
          <a:noFill/>
        </a:ln>
      </c:spPr>
      <c:txPr>
        <a:bodyPr/>
        <a:lstStyle/>
        <a:p>
          <a:pPr>
            <a:defRPr sz="1197" b="0" strike="noStrike" spc="-1">
              <a:solidFill>
                <a:srgbClr val="595959"/>
              </a:solidFill>
              <a:latin typeface="Constantia"/>
            </a:defRPr>
          </a:pPr>
          <a:endParaRPr lang="ru-RU"/>
        </a:p>
      </c:txPr>
    </c:legend>
    <c:plotVisOnly val="1"/>
    <c:dispBlanksAs val="gap"/>
    <c:showDLblsOverMax val="1"/>
  </c:chart>
  <c:spPr>
    <a:noFill/>
    <a:ln w="9360"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c:style val="2"/>
  <c:chart>
    <c:autoTitleDeleted val="1"/>
    <c:view3D>
      <c:rotX val="15"/>
      <c:rotY val="20"/>
      <c:rAngAx val="1"/>
    </c:view3D>
    <c:floor>
      <c:thickness val="0"/>
      <c:spPr>
        <a:noFill/>
        <a:ln w="9360">
          <a:noFill/>
        </a:ln>
      </c:spPr>
    </c:floor>
    <c:sideWall>
      <c:thickness val="0"/>
      <c:spPr>
        <a:noFill/>
        <a:ln w="9360">
          <a:noFill/>
        </a:ln>
      </c:spPr>
    </c:sideWall>
    <c:backWall>
      <c:thickness val="0"/>
      <c:spPr>
        <a:noFill/>
        <a:ln w="936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Лист1!$A$1</c:f>
              <c:strCache>
                <c:ptCount val="1"/>
                <c:pt idx="0">
                  <c:v>2022-2023</c:v>
                </c:pt>
              </c:strCache>
            </c:strRef>
          </c:tx>
          <c:spPr>
            <a:solidFill>
              <a:srgbClr val="4F81BD"/>
            </a:solidFill>
            <a:ln w="0"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3A0-4135-827E-47BB6D8B735B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/>
                      <a:t>5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33A0-4135-827E-47BB6D8B735B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1"/>
            <c:showCatName val="1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0"/>
              </c:ext>
            </c:extLst>
          </c:dLbls>
          <c:val>
            <c:numRef>
              <c:f>Лист1!$A$2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A0-4135-827E-47BB6D8B735B}"/>
            </c:ext>
          </c:extLst>
        </c:ser>
        <c:ser>
          <c:idx val="1"/>
          <c:order val="1"/>
          <c:tx>
            <c:strRef>
              <c:f>Лист1!$B$1</c:f>
              <c:strCache>
                <c:ptCount val="1"/>
                <c:pt idx="0">
                  <c:v>2023-2024</c:v>
                </c:pt>
              </c:strCache>
            </c:strRef>
          </c:tx>
          <c:spPr>
            <a:solidFill>
              <a:srgbClr val="AABAD7"/>
            </a:solidFill>
            <a:ln w="0"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33A0-4135-827E-47BB6D8B735B}"/>
              </c:ext>
            </c:extLst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33A0-4135-827E-47BB6D8B735B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1"/>
            <c:showCatName val="1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0"/>
              </c:ext>
            </c:extLst>
          </c:dLbls>
          <c:val>
            <c:numRef>
              <c:f>Лист1!$B$2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3A0-4135-827E-47BB6D8B735B}"/>
            </c:ext>
          </c:extLst>
        </c:ser>
        <c:ser>
          <c:idx val="2"/>
          <c:order val="2"/>
          <c:tx>
            <c:v>2024-2025</c:v>
          </c:tx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layout/>
                <c15:showLeaderLines val="0"/>
              </c:ext>
            </c:extLst>
          </c:dLbls>
          <c:val>
            <c:numLit>
              <c:formatCode>General</c:formatCode>
              <c:ptCount val="1"/>
              <c:pt idx="0">
                <c:v>8</c:v>
              </c:pt>
            </c:numLit>
          </c:val>
          <c:extLst>
            <c:ext xmlns:c16="http://schemas.microsoft.com/office/drawing/2014/chart" uri="{C3380CC4-5D6E-409C-BE32-E72D297353CC}">
              <c16:uniqueId val="{00000002-4CAB-49F6-B7F5-EA8705AD9C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1203328"/>
        <c:axId val="143312576"/>
        <c:axId val="0"/>
      </c:bar3DChart>
      <c:catAx>
        <c:axId val="151203328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43312576"/>
        <c:crosses val="autoZero"/>
        <c:auto val="1"/>
        <c:lblAlgn val="ctr"/>
        <c:lblOffset val="100"/>
        <c:noMultiLvlLbl val="0"/>
      </c:catAx>
      <c:valAx>
        <c:axId val="143312576"/>
        <c:scaling>
          <c:orientation val="minMax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9360">
            <a:noFill/>
          </a:ln>
        </c:spPr>
        <c:txPr>
          <a:bodyPr/>
          <a:lstStyle/>
          <a:p>
            <a:pPr>
              <a:defRPr sz="1197" b="0" strike="noStrike" spc="-1">
                <a:solidFill>
                  <a:srgbClr val="595959"/>
                </a:solidFill>
                <a:latin typeface="Constantia"/>
              </a:defRPr>
            </a:pPr>
            <a:endParaRPr lang="ru-RU"/>
          </a:p>
        </c:txPr>
        <c:crossAx val="151203328"/>
        <c:crosses val="autoZero"/>
        <c:crossBetween val="between"/>
      </c:valAx>
    </c:plotArea>
    <c:legend>
      <c:legendPos val="b"/>
      <c:layout/>
      <c:overlay val="0"/>
      <c:spPr>
        <a:noFill/>
        <a:ln w="0">
          <a:noFill/>
        </a:ln>
      </c:spPr>
      <c:txPr>
        <a:bodyPr/>
        <a:lstStyle/>
        <a:p>
          <a:pPr>
            <a:defRPr sz="1197" b="0" strike="noStrike" spc="-1">
              <a:solidFill>
                <a:srgbClr val="595959"/>
              </a:solidFill>
              <a:latin typeface="Constantia"/>
            </a:defRPr>
          </a:pPr>
          <a:endParaRPr lang="ru-RU"/>
        </a:p>
      </c:txPr>
    </c:legend>
    <c:plotVisOnly val="1"/>
    <c:dispBlanksAs val="gap"/>
    <c:showDLblsOverMax val="1"/>
  </c:chart>
  <c:spPr>
    <a:noFill/>
    <a:ln w="9360"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c:style val="2"/>
  <c:chart>
    <c:autoTitleDeleted val="1"/>
    <c:view3D>
      <c:rotX val="15"/>
      <c:rotY val="20"/>
      <c:rAngAx val="1"/>
    </c:view3D>
    <c:floor>
      <c:thickness val="0"/>
      <c:spPr>
        <a:noFill/>
        <a:ln w="9360">
          <a:noFill/>
        </a:ln>
      </c:spPr>
    </c:floor>
    <c:sideWall>
      <c:thickness val="0"/>
      <c:spPr>
        <a:noFill/>
        <a:ln w="9360">
          <a:noFill/>
        </a:ln>
      </c:spPr>
    </c:sideWall>
    <c:backWall>
      <c:thickness val="0"/>
      <c:spPr>
        <a:noFill/>
        <a:ln w="936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Лист1!$A$1</c:f>
              <c:strCache>
                <c:ptCount val="1"/>
                <c:pt idx="0">
                  <c:v>2022-2023</c:v>
                </c:pt>
              </c:strCache>
            </c:strRef>
          </c:tx>
          <c:spPr>
            <a:solidFill>
              <a:srgbClr val="4F81BD"/>
            </a:solidFill>
            <a:ln w="0"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28B-4DD1-A686-AFE8B4E0A2B2}"/>
              </c:ext>
            </c:extLst>
          </c:dPt>
          <c:dLbls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layout/>
                <c15:showLeaderLines val="0"/>
              </c:ext>
            </c:extLst>
          </c:dLbls>
          <c:val>
            <c:numRef>
              <c:f>Лист1!$A$2</c:f>
              <c:numCache>
                <c:formatCode>General</c:formatCode>
                <c:ptCount val="1"/>
                <c:pt idx="0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8B-4DD1-A686-AFE8B4E0A2B2}"/>
            </c:ext>
          </c:extLst>
        </c:ser>
        <c:ser>
          <c:idx val="1"/>
          <c:order val="1"/>
          <c:tx>
            <c:strRef>
              <c:f>Лист1!$B$1</c:f>
              <c:strCache>
                <c:ptCount val="1"/>
                <c:pt idx="0">
                  <c:v>2023-2024</c:v>
                </c:pt>
              </c:strCache>
            </c:strRef>
          </c:tx>
          <c:spPr>
            <a:solidFill>
              <a:srgbClr val="AABAD7"/>
            </a:solidFill>
            <a:ln w="0"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328B-4DD1-A686-AFE8B4E0A2B2}"/>
              </c:ext>
            </c:extLst>
          </c:dPt>
          <c:dLbls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layout/>
                <c15:showLeaderLines val="0"/>
              </c:ext>
            </c:extLst>
          </c:dLbls>
          <c:val>
            <c:numRef>
              <c:f>Лист1!$B$2</c:f>
              <c:numCache>
                <c:formatCode>General</c:formatCode>
                <c:ptCount val="1"/>
                <c:pt idx="0">
                  <c:v>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28B-4DD1-A686-AFE8B4E0A2B2}"/>
            </c:ext>
          </c:extLst>
        </c:ser>
        <c:ser>
          <c:idx val="2"/>
          <c:order val="2"/>
          <c:tx>
            <c:v>2024-2025</c:v>
          </c:tx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layout/>
                <c15:showLeaderLines val="0"/>
              </c:ext>
            </c:extLst>
          </c:dLbls>
          <c:val>
            <c:numLit>
              <c:formatCode>General</c:formatCode>
              <c:ptCount val="1"/>
              <c:pt idx="0">
                <c:v>189</c:v>
              </c:pt>
            </c:numLit>
          </c:val>
          <c:extLst>
            <c:ext xmlns:c16="http://schemas.microsoft.com/office/drawing/2014/chart" uri="{C3380CC4-5D6E-409C-BE32-E72D297353CC}">
              <c16:uniqueId val="{00000002-F6CD-4579-8427-BBB6130851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9960576"/>
        <c:axId val="143314304"/>
        <c:axId val="0"/>
      </c:bar3DChart>
      <c:catAx>
        <c:axId val="239960576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43314304"/>
        <c:crosses val="autoZero"/>
        <c:auto val="1"/>
        <c:lblAlgn val="ctr"/>
        <c:lblOffset val="100"/>
        <c:noMultiLvlLbl val="0"/>
      </c:catAx>
      <c:valAx>
        <c:axId val="143314304"/>
        <c:scaling>
          <c:orientation val="minMax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9360">
            <a:noFill/>
          </a:ln>
        </c:spPr>
        <c:txPr>
          <a:bodyPr/>
          <a:lstStyle/>
          <a:p>
            <a:pPr>
              <a:defRPr sz="1197" b="0" strike="noStrike" spc="-1">
                <a:solidFill>
                  <a:srgbClr val="595959"/>
                </a:solidFill>
                <a:latin typeface="Constantia"/>
              </a:defRPr>
            </a:pPr>
            <a:endParaRPr lang="ru-RU"/>
          </a:p>
        </c:txPr>
        <c:crossAx val="239960576"/>
        <c:crosses val="autoZero"/>
        <c:crossBetween val="between"/>
      </c:valAx>
    </c:plotArea>
    <c:legend>
      <c:legendPos val="b"/>
      <c:layout/>
      <c:overlay val="0"/>
      <c:spPr>
        <a:noFill/>
        <a:ln w="0">
          <a:noFill/>
        </a:ln>
      </c:spPr>
      <c:txPr>
        <a:bodyPr/>
        <a:lstStyle/>
        <a:p>
          <a:pPr>
            <a:defRPr sz="1197" b="0" strike="noStrike" spc="-1">
              <a:solidFill>
                <a:srgbClr val="595959"/>
              </a:solidFill>
              <a:latin typeface="Constantia"/>
            </a:defRPr>
          </a:pPr>
          <a:endParaRPr lang="ru-RU"/>
        </a:p>
      </c:txPr>
    </c:legend>
    <c:plotVisOnly val="1"/>
    <c:dispBlanksAs val="gap"/>
    <c:showDLblsOverMax val="1"/>
  </c:chart>
  <c:spPr>
    <a:noFill/>
    <a:ln w="9360"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c:style val="2"/>
  <c:chart>
    <c:autoTitleDeleted val="1"/>
    <c:view3D>
      <c:rotX val="15"/>
      <c:rotY val="20"/>
      <c:rAngAx val="1"/>
    </c:view3D>
    <c:floor>
      <c:thickness val="0"/>
      <c:spPr>
        <a:noFill/>
        <a:ln w="9360">
          <a:noFill/>
        </a:ln>
      </c:spPr>
    </c:floor>
    <c:sideWall>
      <c:thickness val="0"/>
      <c:spPr>
        <a:noFill/>
        <a:ln w="9360">
          <a:noFill/>
        </a:ln>
      </c:spPr>
    </c:sideWall>
    <c:backWall>
      <c:thickness val="0"/>
      <c:spPr>
        <a:noFill/>
        <a:ln w="936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Лист1!$A$1</c:f>
              <c:strCache>
                <c:ptCount val="1"/>
                <c:pt idx="0">
                  <c:v>2022-2023</c:v>
                </c:pt>
              </c:strCache>
            </c:strRef>
          </c:tx>
          <c:spPr>
            <a:solidFill>
              <a:srgbClr val="4F81BD"/>
            </a:solidFill>
            <a:ln w="0"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6BA-474B-8579-0B435A2DFE5E}"/>
              </c:ext>
            </c:extLst>
          </c:dPt>
          <c:dLbls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layout/>
                <c15:showLeaderLines val="0"/>
              </c:ext>
            </c:extLst>
          </c:dLbls>
          <c:val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BA-474B-8579-0B435A2DFE5E}"/>
            </c:ext>
          </c:extLst>
        </c:ser>
        <c:ser>
          <c:idx val="1"/>
          <c:order val="1"/>
          <c:tx>
            <c:strRef>
              <c:f>Лист1!$B$1</c:f>
              <c:strCache>
                <c:ptCount val="1"/>
                <c:pt idx="0">
                  <c:v>2023-2024</c:v>
                </c:pt>
              </c:strCache>
            </c:strRef>
          </c:tx>
          <c:spPr>
            <a:solidFill>
              <a:srgbClr val="AABAD7"/>
            </a:solidFill>
            <a:ln w="0"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F6BA-474B-8579-0B435A2DFE5E}"/>
              </c:ext>
            </c:extLst>
          </c:dPt>
          <c:dLbls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layout/>
                <c15:showLeaderLines val="0"/>
              </c:ext>
            </c:extLst>
          </c:dLbls>
          <c:val>
            <c:numRef>
              <c:f>Лист1!$B$2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6BA-474B-8579-0B435A2DFE5E}"/>
            </c:ext>
          </c:extLst>
        </c:ser>
        <c:ser>
          <c:idx val="2"/>
          <c:order val="2"/>
          <c:tx>
            <c:v>2024-2025</c:v>
          </c:tx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layout/>
                <c15:showLeaderLines val="0"/>
              </c:ext>
            </c:extLst>
          </c:dLbls>
          <c:val>
            <c:numLit>
              <c:formatCode>General</c:formatCode>
              <c:ptCount val="1"/>
              <c:pt idx="0">
                <c:v>5</c:v>
              </c:pt>
            </c:numLit>
          </c:val>
          <c:extLst>
            <c:ext xmlns:c16="http://schemas.microsoft.com/office/drawing/2014/chart" uri="{C3380CC4-5D6E-409C-BE32-E72D297353CC}">
              <c16:uniqueId val="{00000002-F167-4CC7-AE72-CFCDDA48DB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4018048"/>
        <c:axId val="185489024"/>
        <c:axId val="0"/>
      </c:bar3DChart>
      <c:catAx>
        <c:axId val="54018048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85489024"/>
        <c:crosses val="autoZero"/>
        <c:auto val="1"/>
        <c:lblAlgn val="ctr"/>
        <c:lblOffset val="100"/>
        <c:noMultiLvlLbl val="0"/>
      </c:catAx>
      <c:valAx>
        <c:axId val="185489024"/>
        <c:scaling>
          <c:orientation val="minMax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9360">
            <a:noFill/>
          </a:ln>
        </c:spPr>
        <c:txPr>
          <a:bodyPr/>
          <a:lstStyle/>
          <a:p>
            <a:pPr>
              <a:defRPr sz="1197" b="0" strike="noStrike" spc="-1">
                <a:solidFill>
                  <a:srgbClr val="595959"/>
                </a:solidFill>
                <a:latin typeface="Constantia"/>
              </a:defRPr>
            </a:pPr>
            <a:endParaRPr lang="ru-RU"/>
          </a:p>
        </c:txPr>
        <c:crossAx val="54018048"/>
        <c:crosses val="autoZero"/>
        <c:crossBetween val="between"/>
      </c:valAx>
    </c:plotArea>
    <c:legend>
      <c:legendPos val="b"/>
      <c:layout/>
      <c:overlay val="0"/>
      <c:spPr>
        <a:noFill/>
        <a:ln w="0">
          <a:noFill/>
        </a:ln>
      </c:spPr>
      <c:txPr>
        <a:bodyPr/>
        <a:lstStyle/>
        <a:p>
          <a:pPr>
            <a:defRPr sz="1197" b="0" strike="noStrike" spc="-1">
              <a:solidFill>
                <a:srgbClr val="595959"/>
              </a:solidFill>
              <a:latin typeface="Constantia"/>
            </a:defRPr>
          </a:pPr>
          <a:endParaRPr lang="ru-RU"/>
        </a:p>
      </c:txPr>
    </c:legend>
    <c:plotVisOnly val="1"/>
    <c:dispBlanksAs val="gap"/>
    <c:showDLblsOverMax val="1"/>
  </c:chart>
  <c:spPr>
    <a:noFill/>
    <a:ln w="9360"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c:style val="2"/>
  <c:chart>
    <c:autoTitleDeleted val="1"/>
    <c:view3D>
      <c:rotX val="15"/>
      <c:rotY val="20"/>
      <c:rAngAx val="1"/>
    </c:view3D>
    <c:floor>
      <c:thickness val="0"/>
      <c:spPr>
        <a:noFill/>
        <a:ln w="9360">
          <a:noFill/>
        </a:ln>
      </c:spPr>
    </c:floor>
    <c:sideWall>
      <c:thickness val="0"/>
      <c:spPr>
        <a:noFill/>
        <a:ln w="9360">
          <a:noFill/>
        </a:ln>
      </c:spPr>
    </c:sideWall>
    <c:backWall>
      <c:thickness val="0"/>
      <c:spPr>
        <a:noFill/>
        <a:ln w="936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Лист1!$A$1</c:f>
              <c:strCache>
                <c:ptCount val="1"/>
                <c:pt idx="0">
                  <c:v>2022-2023</c:v>
                </c:pt>
              </c:strCache>
            </c:strRef>
          </c:tx>
          <c:spPr>
            <a:solidFill>
              <a:srgbClr val="4F81BD"/>
            </a:solidFill>
            <a:ln w="0"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6834-46DB-AFAB-E9CB8F3EA397}"/>
              </c:ext>
            </c:extLst>
          </c:dPt>
          <c:dLbls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layout/>
                <c15:showLeaderLines val="0"/>
              </c:ext>
            </c:extLst>
          </c:dLbls>
          <c:val>
            <c:numRef>
              <c:f>Лист1!$A$2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34-46DB-AFAB-E9CB8F3EA397}"/>
            </c:ext>
          </c:extLst>
        </c:ser>
        <c:ser>
          <c:idx val="1"/>
          <c:order val="1"/>
          <c:tx>
            <c:strRef>
              <c:f>Лист1!$B$1</c:f>
              <c:strCache>
                <c:ptCount val="1"/>
                <c:pt idx="0">
                  <c:v>2023-2024</c:v>
                </c:pt>
              </c:strCache>
            </c:strRef>
          </c:tx>
          <c:spPr>
            <a:solidFill>
              <a:srgbClr val="AABAD7"/>
            </a:solidFill>
            <a:ln w="0"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6834-46DB-AFAB-E9CB8F3EA397}"/>
              </c:ext>
            </c:extLst>
          </c:dPt>
          <c:dLbls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layout/>
                <c15:showLeaderLines val="0"/>
              </c:ext>
            </c:extLst>
          </c:dLbls>
          <c:val>
            <c:numRef>
              <c:f>Лист1!$B$2</c:f>
              <c:numCache>
                <c:formatCode>General</c:formatCode>
                <c:ptCount val="1"/>
                <c:pt idx="0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834-46DB-AFAB-E9CB8F3EA397}"/>
            </c:ext>
          </c:extLst>
        </c:ser>
        <c:ser>
          <c:idx val="2"/>
          <c:order val="2"/>
          <c:tx>
            <c:v>2024-2025</c:v>
          </c:tx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layout/>
                <c15:showLeaderLines val="0"/>
              </c:ext>
            </c:extLst>
          </c:dLbls>
          <c:val>
            <c:numLit>
              <c:formatCode>General</c:formatCode>
              <c:ptCount val="1"/>
              <c:pt idx="0">
                <c:v>57</c:v>
              </c:pt>
            </c:numLit>
          </c:val>
          <c:extLst>
            <c:ext xmlns:c16="http://schemas.microsoft.com/office/drawing/2014/chart" uri="{C3380CC4-5D6E-409C-BE32-E72D297353CC}">
              <c16:uniqueId val="{00000002-0DF7-4364-BFA2-2977EA2C69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4019072"/>
        <c:axId val="185490176"/>
        <c:axId val="0"/>
      </c:bar3DChart>
      <c:catAx>
        <c:axId val="5401907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85490176"/>
        <c:crosses val="autoZero"/>
        <c:auto val="1"/>
        <c:lblAlgn val="ctr"/>
        <c:lblOffset val="100"/>
        <c:noMultiLvlLbl val="0"/>
      </c:catAx>
      <c:valAx>
        <c:axId val="185490176"/>
        <c:scaling>
          <c:orientation val="minMax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9360">
            <a:noFill/>
          </a:ln>
        </c:spPr>
        <c:txPr>
          <a:bodyPr/>
          <a:lstStyle/>
          <a:p>
            <a:pPr>
              <a:defRPr sz="1197" b="0" strike="noStrike" spc="-1">
                <a:solidFill>
                  <a:srgbClr val="595959"/>
                </a:solidFill>
                <a:latin typeface="Constantia"/>
              </a:defRPr>
            </a:pPr>
            <a:endParaRPr lang="ru-RU"/>
          </a:p>
        </c:txPr>
        <c:crossAx val="54019072"/>
        <c:crosses val="autoZero"/>
        <c:crossBetween val="between"/>
      </c:valAx>
    </c:plotArea>
    <c:legend>
      <c:legendPos val="b"/>
      <c:layout/>
      <c:overlay val="0"/>
      <c:spPr>
        <a:noFill/>
        <a:ln w="0">
          <a:noFill/>
        </a:ln>
      </c:spPr>
      <c:txPr>
        <a:bodyPr/>
        <a:lstStyle/>
        <a:p>
          <a:pPr>
            <a:defRPr sz="1197" b="0" strike="noStrike" spc="-1">
              <a:solidFill>
                <a:srgbClr val="595959"/>
              </a:solidFill>
              <a:latin typeface="Constantia"/>
            </a:defRPr>
          </a:pPr>
          <a:endParaRPr lang="ru-RU"/>
        </a:p>
      </c:txPr>
    </c:legend>
    <c:plotVisOnly val="1"/>
    <c:dispBlanksAs val="gap"/>
    <c:showDLblsOverMax val="1"/>
  </c:chart>
  <c:spPr>
    <a:noFill/>
    <a:ln w="9360"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c:style val="2"/>
  <c:chart>
    <c:autoTitleDeleted val="1"/>
    <c:view3D>
      <c:rotX val="15"/>
      <c:rotY val="20"/>
      <c:rAngAx val="1"/>
    </c:view3D>
    <c:floor>
      <c:thickness val="0"/>
      <c:spPr>
        <a:noFill/>
        <a:ln w="9360">
          <a:noFill/>
        </a:ln>
      </c:spPr>
    </c:floor>
    <c:sideWall>
      <c:thickness val="0"/>
      <c:spPr>
        <a:noFill/>
        <a:ln w="9360">
          <a:noFill/>
        </a:ln>
      </c:spPr>
    </c:sideWall>
    <c:backWall>
      <c:thickness val="0"/>
      <c:spPr>
        <a:noFill/>
        <a:ln w="936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Лист1!$A$1</c:f>
              <c:strCache>
                <c:ptCount val="1"/>
                <c:pt idx="0">
                  <c:v>2022-2023</c:v>
                </c:pt>
              </c:strCache>
            </c:strRef>
          </c:tx>
          <c:spPr>
            <a:solidFill>
              <a:srgbClr val="4F81BD"/>
            </a:solidFill>
            <a:ln w="0"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0C3-44A0-997A-831F7BBA7554}"/>
              </c:ext>
            </c:extLst>
          </c:dPt>
          <c:dLbls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layout/>
                <c15:showLeaderLines val="0"/>
              </c:ext>
            </c:extLst>
          </c:dLbls>
          <c:val>
            <c:numRef>
              <c:f>Лист1!$A$2</c:f>
              <c:numCache>
                <c:formatCode>General</c:formatCode>
                <c:ptCount val="1"/>
                <c:pt idx="0">
                  <c:v>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C3-44A0-997A-831F7BBA7554}"/>
            </c:ext>
          </c:extLst>
        </c:ser>
        <c:ser>
          <c:idx val="1"/>
          <c:order val="1"/>
          <c:tx>
            <c:strRef>
              <c:f>Лист1!$B$1</c:f>
              <c:strCache>
                <c:ptCount val="1"/>
                <c:pt idx="0">
                  <c:v>2023-2024</c:v>
                </c:pt>
              </c:strCache>
            </c:strRef>
          </c:tx>
          <c:spPr>
            <a:solidFill>
              <a:srgbClr val="AABAD7"/>
            </a:solidFill>
            <a:ln w="0"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0C3-44A0-997A-831F7BBA7554}"/>
              </c:ext>
            </c:extLst>
          </c:dPt>
          <c:dLbls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layout/>
                <c15:showLeaderLines val="0"/>
              </c:ext>
            </c:extLst>
          </c:dLbls>
          <c:val>
            <c:numRef>
              <c:f>Лист1!$B$2</c:f>
              <c:numCache>
                <c:formatCode>General</c:formatCode>
                <c:ptCount val="1"/>
                <c:pt idx="0">
                  <c:v>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0C3-44A0-997A-831F7BBA7554}"/>
            </c:ext>
          </c:extLst>
        </c:ser>
        <c:ser>
          <c:idx val="2"/>
          <c:order val="2"/>
          <c:tx>
            <c:v>2024-2025</c:v>
          </c:tx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60E-4FB3-BC6A-04CC26403CD8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0"/>
              </c:ext>
            </c:extLst>
          </c:dLbls>
          <c:val>
            <c:numLit>
              <c:formatCode>General</c:formatCode>
              <c:ptCount val="1"/>
              <c:pt idx="0">
                <c:v>349</c:v>
              </c:pt>
            </c:numLit>
          </c:val>
          <c:extLst>
            <c:ext xmlns:c16="http://schemas.microsoft.com/office/drawing/2014/chart" uri="{C3380CC4-5D6E-409C-BE32-E72D297353CC}">
              <c16:uniqueId val="{00000002-C60E-4FB3-BC6A-04CC26403C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4019584"/>
        <c:axId val="143319616"/>
        <c:axId val="0"/>
      </c:bar3DChart>
      <c:catAx>
        <c:axId val="540195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360">
            <a:noFill/>
          </a:ln>
        </c:spPr>
        <c:txPr>
          <a:bodyPr/>
          <a:lstStyle/>
          <a:p>
            <a:pPr>
              <a:defRPr sz="1197" b="0" strike="noStrike" spc="-1">
                <a:solidFill>
                  <a:srgbClr val="595959"/>
                </a:solidFill>
                <a:latin typeface="Constantia"/>
              </a:defRPr>
            </a:pPr>
            <a:endParaRPr lang="ru-RU"/>
          </a:p>
        </c:txPr>
        <c:crossAx val="143319616"/>
        <c:crosses val="autoZero"/>
        <c:auto val="1"/>
        <c:lblAlgn val="ctr"/>
        <c:lblOffset val="100"/>
        <c:noMultiLvlLbl val="0"/>
      </c:catAx>
      <c:valAx>
        <c:axId val="143319616"/>
        <c:scaling>
          <c:orientation val="minMax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9360">
            <a:noFill/>
          </a:ln>
        </c:spPr>
        <c:txPr>
          <a:bodyPr/>
          <a:lstStyle/>
          <a:p>
            <a:pPr>
              <a:defRPr sz="1197" b="0" strike="noStrike" spc="-1">
                <a:solidFill>
                  <a:srgbClr val="595959"/>
                </a:solidFill>
                <a:latin typeface="Constantia"/>
              </a:defRPr>
            </a:pPr>
            <a:endParaRPr lang="ru-RU"/>
          </a:p>
        </c:txPr>
        <c:crossAx val="54019584"/>
        <c:crosses val="autoZero"/>
        <c:crossBetween val="between"/>
      </c:valAx>
    </c:plotArea>
    <c:legend>
      <c:legendPos val="b"/>
      <c:layout/>
      <c:overlay val="0"/>
      <c:spPr>
        <a:noFill/>
        <a:ln w="0">
          <a:noFill/>
        </a:ln>
      </c:spPr>
      <c:txPr>
        <a:bodyPr/>
        <a:lstStyle/>
        <a:p>
          <a:pPr>
            <a:defRPr sz="1197" b="0" strike="noStrike" spc="-1">
              <a:solidFill>
                <a:srgbClr val="595959"/>
              </a:solidFill>
              <a:latin typeface="Constantia"/>
            </a:defRPr>
          </a:pPr>
          <a:endParaRPr lang="ru-RU"/>
        </a:p>
      </c:txPr>
    </c:legend>
    <c:plotVisOnly val="1"/>
    <c:dispBlanksAs val="gap"/>
    <c:showDLblsOverMax val="1"/>
  </c:chart>
  <c:spPr>
    <a:noFill/>
    <a:ln w="9360">
      <a:noFill/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c:style val="2"/>
  <c:chart>
    <c:autoTitleDeleted val="1"/>
    <c:view3D>
      <c:rotX val="15"/>
      <c:rotY val="20"/>
      <c:rAngAx val="1"/>
    </c:view3D>
    <c:floor>
      <c:thickness val="0"/>
      <c:spPr>
        <a:noFill/>
        <a:ln w="9360">
          <a:noFill/>
        </a:ln>
      </c:spPr>
    </c:floor>
    <c:sideWall>
      <c:thickness val="0"/>
      <c:spPr>
        <a:noFill/>
        <a:ln w="9360">
          <a:noFill/>
        </a:ln>
      </c:spPr>
    </c:sideWall>
    <c:backWall>
      <c:thickness val="0"/>
      <c:spPr>
        <a:noFill/>
        <a:ln w="9360">
          <a:noFill/>
        </a:ln>
      </c:spPr>
    </c:backWall>
    <c:plotArea>
      <c:layout/>
      <c:bar3DChart>
        <c:barDir val="col"/>
        <c:grouping val="clustered"/>
        <c:varyColors val="0"/>
        <c:ser>
          <c:idx val="1"/>
          <c:order val="0"/>
          <c:tx>
            <c:v>2022-2023</c:v>
          </c:tx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0"/>
              </c:ext>
            </c:extLst>
          </c:dLbls>
          <c:val>
            <c:numLit>
              <c:formatCode>General</c:formatCode>
              <c:ptCount val="1"/>
              <c:pt idx="0">
                <c:v>592</c:v>
              </c:pt>
            </c:numLit>
          </c:val>
          <c:extLst>
            <c:ext xmlns:c16="http://schemas.microsoft.com/office/drawing/2014/chart" uri="{C3380CC4-5D6E-409C-BE32-E72D297353CC}">
              <c16:uniqueId val="{00000003-3974-49BD-97A0-1C82BD197752}"/>
            </c:ext>
          </c:extLst>
        </c:ser>
        <c:ser>
          <c:idx val="2"/>
          <c:order val="1"/>
          <c:tx>
            <c:v>2023-2024</c:v>
          </c:tx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0"/>
              </c:ext>
            </c:extLst>
          </c:dLbls>
          <c:val>
            <c:numLit>
              <c:formatCode>General</c:formatCode>
              <c:ptCount val="1"/>
              <c:pt idx="0">
                <c:v>1345</c:v>
              </c:pt>
            </c:numLit>
          </c:val>
          <c:extLst>
            <c:ext xmlns:c16="http://schemas.microsoft.com/office/drawing/2014/chart" uri="{C3380CC4-5D6E-409C-BE32-E72D297353CC}">
              <c16:uniqueId val="{00000004-3974-49BD-97A0-1C82BD197752}"/>
            </c:ext>
          </c:extLst>
        </c:ser>
        <c:ser>
          <c:idx val="0"/>
          <c:order val="2"/>
          <c:tx>
            <c:v>2024-2025 </c:v>
          </c:tx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0"/>
              </c:ext>
            </c:extLst>
          </c:dLbls>
          <c:val>
            <c:numLit>
              <c:formatCode>General</c:formatCode>
              <c:ptCount val="1"/>
              <c:pt idx="0">
                <c:v>1009</c:v>
              </c:pt>
            </c:numLit>
          </c:val>
          <c:extLst>
            <c:ext xmlns:c16="http://schemas.microsoft.com/office/drawing/2014/chart" uri="{C3380CC4-5D6E-409C-BE32-E72D297353CC}">
              <c16:uniqueId val="{00000005-3974-49BD-97A0-1C82BD1977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1725568"/>
        <c:axId val="143324224"/>
        <c:axId val="0"/>
      </c:bar3DChart>
      <c:catAx>
        <c:axId val="1517255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360">
            <a:noFill/>
          </a:ln>
        </c:spPr>
        <c:txPr>
          <a:bodyPr/>
          <a:lstStyle/>
          <a:p>
            <a:pPr>
              <a:defRPr sz="1197" b="0" strike="noStrike" spc="-1">
                <a:solidFill>
                  <a:srgbClr val="595959"/>
                </a:solidFill>
                <a:latin typeface="Constantia"/>
              </a:defRPr>
            </a:pPr>
            <a:endParaRPr lang="ru-RU"/>
          </a:p>
        </c:txPr>
        <c:crossAx val="143324224"/>
        <c:crosses val="autoZero"/>
        <c:auto val="1"/>
        <c:lblAlgn val="ctr"/>
        <c:lblOffset val="100"/>
        <c:noMultiLvlLbl val="0"/>
      </c:catAx>
      <c:valAx>
        <c:axId val="143324224"/>
        <c:scaling>
          <c:orientation val="minMax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9360">
            <a:noFill/>
          </a:ln>
        </c:spPr>
        <c:txPr>
          <a:bodyPr/>
          <a:lstStyle/>
          <a:p>
            <a:pPr>
              <a:defRPr sz="1197" b="0" strike="noStrike" spc="-1">
                <a:solidFill>
                  <a:srgbClr val="595959"/>
                </a:solidFill>
                <a:latin typeface="Constantia"/>
              </a:defRPr>
            </a:pPr>
            <a:endParaRPr lang="ru-RU"/>
          </a:p>
        </c:txPr>
        <c:crossAx val="151725568"/>
        <c:crosses val="autoZero"/>
        <c:crossBetween val="between"/>
      </c:valAx>
    </c:plotArea>
    <c:legend>
      <c:legendPos val="b"/>
      <c:overlay val="0"/>
      <c:spPr>
        <a:noFill/>
        <a:ln w="0">
          <a:noFill/>
        </a:ln>
      </c:spPr>
      <c:txPr>
        <a:bodyPr/>
        <a:lstStyle/>
        <a:p>
          <a:pPr>
            <a:defRPr sz="1197" b="0" strike="noStrike" spc="-1">
              <a:solidFill>
                <a:srgbClr val="595959"/>
              </a:solidFill>
              <a:latin typeface="Constantia"/>
            </a:defRPr>
          </a:pPr>
          <a:endParaRPr lang="ru-RU"/>
        </a:p>
      </c:txPr>
    </c:legend>
    <c:plotVisOnly val="1"/>
    <c:dispBlanksAs val="gap"/>
    <c:showDLblsOverMax val="1"/>
  </c:chart>
  <c:spPr>
    <a:noFill/>
    <a:ln w="9360"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c:style val="2"/>
  <c:chart>
    <c:autoTitleDeleted val="1"/>
    <c:view3D>
      <c:rotX val="15"/>
      <c:rotY val="20"/>
      <c:rAngAx val="1"/>
    </c:view3D>
    <c:floor>
      <c:thickness val="0"/>
      <c:spPr>
        <a:noFill/>
        <a:ln w="9360">
          <a:noFill/>
        </a:ln>
      </c:spPr>
    </c:floor>
    <c:sideWall>
      <c:thickness val="0"/>
      <c:spPr>
        <a:noFill/>
        <a:ln w="9360">
          <a:noFill/>
        </a:ln>
      </c:spPr>
    </c:sideWall>
    <c:backWall>
      <c:thickness val="0"/>
      <c:spPr>
        <a:noFill/>
        <a:ln w="936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Лист1!$A$1</c:f>
              <c:strCache>
                <c:ptCount val="1"/>
                <c:pt idx="0">
                  <c:v>2022-2023</c:v>
                </c:pt>
              </c:strCache>
            </c:strRef>
          </c:tx>
          <c:spPr>
            <a:solidFill>
              <a:srgbClr val="4F81BD"/>
            </a:solidFill>
            <a:ln w="0"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0EA2-45A0-BE9F-78316BD920BD}"/>
              </c:ext>
            </c:extLst>
          </c:dPt>
          <c:dLbls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0"/>
              </c:ext>
            </c:extLst>
          </c:dLbls>
          <c:val>
            <c:numRef>
              <c:f>Лист1!$A$2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A2-45A0-BE9F-78316BD920BD}"/>
            </c:ext>
          </c:extLst>
        </c:ser>
        <c:ser>
          <c:idx val="1"/>
          <c:order val="1"/>
          <c:tx>
            <c:strRef>
              <c:f>Лист1!$B$1</c:f>
              <c:strCache>
                <c:ptCount val="1"/>
                <c:pt idx="0">
                  <c:v>2023-2024</c:v>
                </c:pt>
              </c:strCache>
            </c:strRef>
          </c:tx>
          <c:spPr>
            <a:solidFill>
              <a:srgbClr val="AABAD7"/>
            </a:solidFill>
            <a:ln w="0"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0EA2-45A0-BE9F-78316BD920BD}"/>
              </c:ext>
            </c:extLst>
          </c:dPt>
          <c:dLbls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0"/>
              </c:ext>
            </c:extLst>
          </c:dLbls>
          <c:val>
            <c:numRef>
              <c:f>Лист1!$B$2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EA2-45A0-BE9F-78316BD920BD}"/>
            </c:ext>
          </c:extLst>
        </c:ser>
        <c:ser>
          <c:idx val="2"/>
          <c:order val="2"/>
          <c:tx>
            <c:v>2024-2025</c:v>
          </c:tx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0"/>
              </c:ext>
            </c:extLst>
          </c:dLbls>
          <c:val>
            <c:numLit>
              <c:formatCode>General</c:formatCode>
              <c:ptCount val="1"/>
              <c:pt idx="0">
                <c:v>22</c:v>
              </c:pt>
            </c:numLit>
          </c:val>
          <c:extLst>
            <c:ext xmlns:c16="http://schemas.microsoft.com/office/drawing/2014/chart" uri="{C3380CC4-5D6E-409C-BE32-E72D297353CC}">
              <c16:uniqueId val="{00000002-A3F0-4209-BBAD-2956A1ED99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1726592"/>
        <c:axId val="143325952"/>
        <c:axId val="0"/>
      </c:bar3DChart>
      <c:catAx>
        <c:axId val="15172659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360">
            <a:noFill/>
          </a:ln>
        </c:spPr>
        <c:txPr>
          <a:bodyPr/>
          <a:lstStyle/>
          <a:p>
            <a:pPr>
              <a:defRPr sz="1197" b="0" strike="noStrike" spc="-1">
                <a:solidFill>
                  <a:srgbClr val="595959"/>
                </a:solidFill>
                <a:latin typeface="Constantia"/>
              </a:defRPr>
            </a:pPr>
            <a:endParaRPr lang="ru-RU"/>
          </a:p>
        </c:txPr>
        <c:crossAx val="143325952"/>
        <c:crosses val="autoZero"/>
        <c:auto val="1"/>
        <c:lblAlgn val="ctr"/>
        <c:lblOffset val="100"/>
        <c:noMultiLvlLbl val="0"/>
      </c:catAx>
      <c:valAx>
        <c:axId val="143325952"/>
        <c:scaling>
          <c:orientation val="minMax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9360">
            <a:noFill/>
          </a:ln>
        </c:spPr>
        <c:txPr>
          <a:bodyPr/>
          <a:lstStyle/>
          <a:p>
            <a:pPr>
              <a:defRPr sz="1197" b="0" strike="noStrike" spc="-1">
                <a:solidFill>
                  <a:srgbClr val="595959"/>
                </a:solidFill>
                <a:latin typeface="Constantia"/>
              </a:defRPr>
            </a:pPr>
            <a:endParaRPr lang="ru-RU"/>
          </a:p>
        </c:txPr>
        <c:crossAx val="151726592"/>
        <c:crosses val="autoZero"/>
        <c:crossBetween val="between"/>
      </c:valAx>
    </c:plotArea>
    <c:legend>
      <c:legendPos val="b"/>
      <c:overlay val="0"/>
      <c:spPr>
        <a:noFill/>
        <a:ln w="0">
          <a:noFill/>
        </a:ln>
      </c:spPr>
      <c:txPr>
        <a:bodyPr/>
        <a:lstStyle/>
        <a:p>
          <a:pPr>
            <a:defRPr sz="1197" b="0" strike="noStrike" spc="-1">
              <a:solidFill>
                <a:srgbClr val="595959"/>
              </a:solidFill>
              <a:latin typeface="Constantia"/>
            </a:defRPr>
          </a:pPr>
          <a:endParaRPr lang="ru-RU"/>
        </a:p>
      </c:txPr>
    </c:legend>
    <c:plotVisOnly val="1"/>
    <c:dispBlanksAs val="gap"/>
    <c:showDLblsOverMax val="1"/>
  </c:chart>
  <c:spPr>
    <a:noFill/>
    <a:ln w="9360">
      <a:noFill/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c:style val="2"/>
  <c:chart>
    <c:autoTitleDeleted val="1"/>
    <c:view3D>
      <c:rotX val="15"/>
      <c:rotY val="20"/>
      <c:rAngAx val="1"/>
    </c:view3D>
    <c:floor>
      <c:thickness val="0"/>
      <c:spPr>
        <a:noFill/>
        <a:ln w="936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3915648"/>
        <c:axId val="143314880"/>
        <c:axId val="0"/>
      </c:bar3DChart>
      <c:catAx>
        <c:axId val="539156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360">
            <a:noFill/>
          </a:ln>
        </c:spPr>
        <c:txPr>
          <a:bodyPr/>
          <a:lstStyle/>
          <a:p>
            <a:pPr>
              <a:defRPr sz="1197" b="0" strike="noStrike" spc="-1">
                <a:solidFill>
                  <a:srgbClr val="595959"/>
                </a:solidFill>
                <a:latin typeface="Constantia"/>
              </a:defRPr>
            </a:pPr>
            <a:endParaRPr lang="ru-RU"/>
          </a:p>
        </c:txPr>
        <c:crossAx val="143314880"/>
        <c:crosses val="autoZero"/>
        <c:auto val="1"/>
        <c:lblAlgn val="ctr"/>
        <c:lblOffset val="100"/>
        <c:noMultiLvlLbl val="0"/>
      </c:catAx>
      <c:valAx>
        <c:axId val="143314880"/>
        <c:scaling>
          <c:orientation val="minMax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9360">
            <a:noFill/>
          </a:ln>
        </c:spPr>
        <c:txPr>
          <a:bodyPr/>
          <a:lstStyle/>
          <a:p>
            <a:pPr>
              <a:defRPr sz="1197" b="0" strike="noStrike" spc="-1">
                <a:solidFill>
                  <a:srgbClr val="595959"/>
                </a:solidFill>
                <a:latin typeface="Constantia"/>
              </a:defRPr>
            </a:pPr>
            <a:endParaRPr lang="ru-RU"/>
          </a:p>
        </c:txPr>
        <c:crossAx val="53915648"/>
        <c:crosses val="autoZero"/>
        <c:crossBetween val="between"/>
      </c:valAx>
    </c:plotArea>
    <c:legend>
      <c:legendPos val="b"/>
      <c:overlay val="0"/>
      <c:spPr>
        <a:noFill/>
        <a:ln w="0">
          <a:noFill/>
        </a:ln>
      </c:spPr>
      <c:txPr>
        <a:bodyPr/>
        <a:lstStyle/>
        <a:p>
          <a:pPr>
            <a:defRPr sz="1197" b="0" strike="noStrike" spc="-1">
              <a:solidFill>
                <a:srgbClr val="595959"/>
              </a:solidFill>
              <a:latin typeface="Constantia"/>
            </a:defRPr>
          </a:pPr>
          <a:endParaRPr lang="ru-RU"/>
        </a:p>
      </c:txPr>
    </c:legend>
    <c:plotVisOnly val="1"/>
    <c:dispBlanksAs val="gap"/>
    <c:showDLblsOverMax val="1"/>
  </c:chart>
  <c:spPr>
    <a:noFill/>
    <a:ln w="9360">
      <a:noFill/>
    </a:ln>
  </c:spPr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Уровень мероприятий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Мероприятия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F3E-4C01-AEB1-085D0729D8A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F3E-4C01-AEB1-085D0729D8A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F3E-4C01-AEB1-085D0729D8A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F3E-4C01-AEB1-085D0729D8AD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1"/>
            <c:showSerName val="0"/>
            <c:showPercent val="1"/>
            <c:showBubbleSize val="1"/>
            <c:separator>; </c:separator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4"/>
                <c:pt idx="0">
                  <c:v>Всероссийский</c:v>
                </c:pt>
                <c:pt idx="1">
                  <c:v>Региональный</c:v>
                </c:pt>
                <c:pt idx="2">
                  <c:v>Муниципальный</c:v>
                </c:pt>
                <c:pt idx="3">
                  <c:v>Институциональный 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0.13</c:v>
                </c:pt>
                <c:pt idx="1">
                  <c:v>0.27</c:v>
                </c:pt>
                <c:pt idx="2">
                  <c:v>0.28999999999999998</c:v>
                </c:pt>
                <c:pt idx="3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F3E-4C01-AEB1-085D0729D8AD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4-05-21T08:53:24.307" idx="1">
    <p:pos x="0" y="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перемещения страницы щёлкните мышью</a:t>
            </a: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8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85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/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86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87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/>
            <a:fld id="{4C9E2C57-10F9-4996-BAC3-8CE9B83D7E23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71226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-216000">
              <a:lnSpc>
                <a:spcPct val="100000"/>
              </a:lnSpc>
            </a:pPr>
            <a:r>
              <a:rPr lang="ru-RU" sz="2000" b="0" strike="noStrike" spc="-1" dirty="0">
                <a:latin typeface="Arial"/>
              </a:rPr>
              <a:t>Цель</a:t>
            </a:r>
          </a:p>
          <a:p>
            <a:pPr marL="216000" indent="-216000">
              <a:lnSpc>
                <a:spcPct val="100000"/>
              </a:lnSpc>
            </a:pPr>
            <a:endParaRPr lang="ru-RU" sz="20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endParaRPr lang="ru-RU" sz="2000" b="0" strike="noStrike" spc="-1" dirty="0"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B3F6FDAC-6B1D-4539-B135-1BF359515D9B}" type="slidenum">
              <a:rPr lang="ru-RU" sz="1200" b="0" strike="noStrike" spc="-1">
                <a:latin typeface="Times New Roman"/>
              </a:rPr>
              <a:t>2</a:t>
            </a:fld>
            <a:endParaRPr lang="ru-RU" sz="1200" b="0" strike="noStrike" spc="-1" dirty="0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94FDC187-39D6-424D-9DD2-52875D5AA6B7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</a:t>
            </a:fld>
            <a:endParaRPr lang="ru-RU" sz="1200" b="0" strike="noStrike" spc="-1" dirty="0"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 dirty="0"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E904C3C7-8FD3-4170-83FE-8CBEF6DF3787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5</a:t>
            </a:fld>
            <a:endParaRPr lang="ru-RU" sz="1200" b="0" strike="noStrike" spc="-1" dirty="0"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6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 dirty="0">
              <a:latin typeface="Arial"/>
            </a:endParaRPr>
          </a:p>
        </p:txBody>
      </p:sp>
      <p:sp>
        <p:nvSpPr>
          <p:cNvPr id="167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E4C56692-4782-49F6-AA0D-DF532E8EC198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6</a:t>
            </a:fld>
            <a:endParaRPr lang="ru-RU" sz="1200" b="0" strike="noStrike" spc="-1" dirty="0"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90BD3648-71D2-49BD-9CA8-C6992F487EBA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13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90BD3648-71D2-49BD-9CA8-C6992F487EBA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14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805820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 dirty="0"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45BBDD-3B9F-4A81-8D0E-6C098CFEA194}" type="slidenum">
              <a:rPr kumimoji="0" lang="ru-RU" sz="1200" b="0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2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87288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0345BBDD-3B9F-4A81-8D0E-6C098CFEA194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16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6CBAB13A-1114-476C-819B-67F6C5B6986A}" type="datetime">
              <a:rPr lang="ru-RU" sz="1200" b="0" strike="noStrike" spc="-1">
                <a:solidFill>
                  <a:srgbClr val="8B8B8B"/>
                </a:solidFill>
                <a:latin typeface="Calibri"/>
              </a:rPr>
              <a:t>20.06.2025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E73607E2-0E69-4700-8718-A91B648E2E30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61995B43-AD9C-4D91-8884-7FC7FCA57979}" type="datetime">
              <a:rPr lang="ru-RU" sz="1200" b="0" strike="noStrike" spc="-1">
                <a:solidFill>
                  <a:srgbClr val="8B8B8B"/>
                </a:solidFill>
                <a:latin typeface="Calibri"/>
              </a:rPr>
              <a:t>20.06.2025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AE42D8CD-39A9-44A2-B3A1-435D283F769B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comments" Target="../comments/commen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2" descr="C:\Users\User\Desktop\2023\МПК\Оформление\Логотипы\Брендбук МПК\Новый логотип\Логотип МПК новый.png"/>
          <p:cNvPicPr/>
          <p:nvPr/>
        </p:nvPicPr>
        <p:blipFill>
          <a:blip r:embed="rId2"/>
          <a:stretch/>
        </p:blipFill>
        <p:spPr>
          <a:xfrm>
            <a:off x="107504" y="123478"/>
            <a:ext cx="1368016" cy="1213988"/>
          </a:xfrm>
          <a:prstGeom prst="rect">
            <a:avLst/>
          </a:prstGeom>
          <a:ln w="0">
            <a:noFill/>
          </a:ln>
        </p:spPr>
      </p:pic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251520" y="1635646"/>
            <a:ext cx="4608000" cy="1102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17375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Отчёт </a:t>
            </a:r>
            <a:r>
              <a:rPr lang="ru-RU" sz="2400" b="1" spc="-1" dirty="0">
                <a:solidFill>
                  <a:srgbClr val="17375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 работе мастерской</a:t>
            </a:r>
            <a:br>
              <a:rPr lang="ru-RU" sz="2400" b="1" spc="-1" dirty="0">
                <a:solidFill>
                  <a:srgbClr val="17375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spc="-1" dirty="0">
                <a:solidFill>
                  <a:srgbClr val="17375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РЕКЛАМА </a:t>
            </a:r>
            <a:br>
              <a:rPr lang="ru-RU" sz="2400" b="1" spc="-1" dirty="0">
                <a:solidFill>
                  <a:srgbClr val="17375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strike="noStrike" spc="-1" dirty="0">
                <a:solidFill>
                  <a:srgbClr val="17375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 2024-2025 учебный год</a:t>
            </a:r>
            <a:endParaRPr lang="ru-RU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0" name="Рисунок 1"/>
          <p:cNvPicPr/>
          <p:nvPr/>
        </p:nvPicPr>
        <p:blipFill>
          <a:blip r:embed="rId3"/>
          <a:stretch/>
        </p:blipFill>
        <p:spPr>
          <a:xfrm>
            <a:off x="4500000" y="627480"/>
            <a:ext cx="4643640" cy="3744360"/>
          </a:xfrm>
          <a:prstGeom prst="rect">
            <a:avLst/>
          </a:prstGeom>
          <a:ln w="0">
            <a:noFill/>
          </a:ln>
        </p:spPr>
      </p:pic>
      <p:sp>
        <p:nvSpPr>
          <p:cNvPr id="91" name="TextBox 4"/>
          <p:cNvSpPr/>
          <p:nvPr/>
        </p:nvSpPr>
        <p:spPr>
          <a:xfrm>
            <a:off x="4733640" y="4443958"/>
            <a:ext cx="4176000" cy="7064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2000" b="1" strike="noStrike" spc="-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Заведующий мастерской: Герасимова С.В.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Заголовок 3"/>
          <p:cNvSpPr/>
          <p:nvPr/>
        </p:nvSpPr>
        <p:spPr>
          <a:xfrm>
            <a:off x="899592" y="305039"/>
            <a:ext cx="6120680" cy="863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17375E"/>
                </a:solidFill>
                <a:latin typeface="Constantia"/>
              </a:rPr>
              <a:t>Цель и задачи работы мастерской: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93" name="Прямоугольник: скругленные углы 2"/>
          <p:cNvSpPr/>
          <p:nvPr/>
        </p:nvSpPr>
        <p:spPr>
          <a:xfrm>
            <a:off x="539552" y="878760"/>
            <a:ext cx="8496944" cy="110232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BFD4FE"/>
              </a:gs>
              <a:gs pos="100000">
                <a:srgbClr val="E5EFFF"/>
              </a:gs>
            </a:gsLst>
            <a:lin ang="16200000"/>
          </a:gradFill>
          <a:ln w="28575">
            <a:solidFill>
              <a:srgbClr val="4BACC6"/>
            </a:solidFill>
            <a:round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ЦЕЛЬ: подготовка обучающихся в соответствии с образовательными стандартами и передовыми производственными технологиями, востребованными на рынке труда, с учетом требований работодателей</a:t>
            </a:r>
            <a:endParaRPr lang="ru-RU" sz="1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Прямая соединительная линия 4"/>
          <p:cNvSpPr/>
          <p:nvPr/>
        </p:nvSpPr>
        <p:spPr>
          <a:xfrm>
            <a:off x="1115280" y="1995480"/>
            <a:ext cx="34560" cy="2808360"/>
          </a:xfrm>
          <a:prstGeom prst="line">
            <a:avLst/>
          </a:prstGeom>
          <a:ln>
            <a:solidFill>
              <a:srgbClr val="4BACC6"/>
            </a:solidFill>
            <a:round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/>
        </p:style>
      </p:sp>
      <p:sp>
        <p:nvSpPr>
          <p:cNvPr id="95" name="TextBox 5"/>
          <p:cNvSpPr/>
          <p:nvPr/>
        </p:nvSpPr>
        <p:spPr>
          <a:xfrm rot="5400000">
            <a:off x="395640" y="1995840"/>
            <a:ext cx="615240" cy="223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rot="16200000" vert="vert270"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chemeClr val="accent1">
                    <a:lumMod val="50000"/>
                  </a:schemeClr>
                </a:solidFill>
                <a:latin typeface="Constantia"/>
              </a:rPr>
              <a:t>ЗАДАЧИ</a:t>
            </a:r>
            <a:endParaRPr lang="ru-RU" sz="2000" b="0" strike="noStrike" spc="-1" dirty="0">
              <a:solidFill>
                <a:schemeClr val="accent1">
                  <a:lumMod val="50000"/>
                </a:schemeClr>
              </a:solidFill>
              <a:latin typeface="Arial"/>
            </a:endParaRPr>
          </a:p>
        </p:txBody>
      </p:sp>
      <p:sp>
        <p:nvSpPr>
          <p:cNvPr id="96" name="TextBox 6"/>
          <p:cNvSpPr/>
          <p:nvPr/>
        </p:nvSpPr>
        <p:spPr>
          <a:xfrm>
            <a:off x="1149536" y="2019240"/>
            <a:ext cx="7166880" cy="206064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ru-RU" sz="1600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Развитие практических навыков, необходимых для успешной работы в сфере </a:t>
            </a:r>
            <a:r>
              <a:rPr lang="ru-RU" sz="16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РЕКЛАМЫ</a:t>
            </a:r>
            <a:r>
              <a:rPr lang="ru-RU" sz="1600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рамках основной образовательной программы, профессионального обучения, дополнительным профессиональным программам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ru-RU" sz="1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840" indent="-28584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ru-RU" sz="1600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Применение современных образовательных </a:t>
            </a:r>
            <a:r>
              <a:rPr lang="ru-RU" sz="1600" b="0" strike="noStrike" spc="-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технологий: </a:t>
            </a:r>
            <a:r>
              <a:rPr lang="ru-RU" sz="1600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проблемного и модульного обучения, а также использование  кейс-технологий ;</a:t>
            </a:r>
            <a:endParaRPr lang="ru-RU" sz="1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840" indent="-28584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ru-RU" sz="1600" b="0" strike="noStrike" spc="-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Воспитание </a:t>
            </a:r>
            <a:r>
              <a:rPr lang="ru-RU" sz="1600" spc="-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креативного</a:t>
            </a:r>
            <a:r>
              <a:rPr lang="ru-RU" sz="1600" spc="-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0" strike="noStrike" spc="-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специалиста </a:t>
            </a:r>
            <a:r>
              <a:rPr lang="ru-RU" sz="1600" b="0" strike="noStrike" spc="-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рекламе с аналитическим и критическим мышлением.</a:t>
            </a:r>
            <a:endParaRPr lang="ru-RU" sz="1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Заголовок 3"/>
          <p:cNvSpPr/>
          <p:nvPr/>
        </p:nvSpPr>
        <p:spPr>
          <a:xfrm>
            <a:off x="827584" y="195486"/>
            <a:ext cx="5976608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17375E"/>
                </a:solidFill>
                <a:latin typeface="Constantia"/>
              </a:rPr>
              <a:t>Реализация </a:t>
            </a: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17375E"/>
                </a:solidFill>
                <a:latin typeface="Constantia"/>
              </a:rPr>
              <a:t>основных образовательных программ </a:t>
            </a:r>
            <a:endParaRPr lang="ru-RU" sz="2400" b="0" strike="noStrike" spc="-1" dirty="0">
              <a:latin typeface="Arial"/>
            </a:endParaRPr>
          </a:p>
        </p:txBody>
      </p:sp>
      <p:graphicFrame>
        <p:nvGraphicFramePr>
          <p:cNvPr id="98" name="Диаграмма 2"/>
          <p:cNvGraphicFramePr/>
          <p:nvPr>
            <p:extLst>
              <p:ext uri="{D42A27DB-BD31-4B8C-83A1-F6EECF244321}">
                <p14:modId xmlns:p14="http://schemas.microsoft.com/office/powerpoint/2010/main" val="3031127478"/>
              </p:ext>
            </p:extLst>
          </p:nvPr>
        </p:nvGraphicFramePr>
        <p:xfrm>
          <a:off x="251640" y="1154160"/>
          <a:ext cx="2736000" cy="3001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9" name="Диаграмма 4"/>
          <p:cNvGraphicFramePr/>
          <p:nvPr>
            <p:extLst>
              <p:ext uri="{D42A27DB-BD31-4B8C-83A1-F6EECF244321}">
                <p14:modId xmlns:p14="http://schemas.microsoft.com/office/powerpoint/2010/main" val="3189993995"/>
              </p:ext>
            </p:extLst>
          </p:nvPr>
        </p:nvGraphicFramePr>
        <p:xfrm>
          <a:off x="3137400" y="1146960"/>
          <a:ext cx="2736000" cy="3001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0" name="Диаграмма 5"/>
          <p:cNvGraphicFramePr/>
          <p:nvPr>
            <p:extLst>
              <p:ext uri="{D42A27DB-BD31-4B8C-83A1-F6EECF244321}">
                <p14:modId xmlns:p14="http://schemas.microsoft.com/office/powerpoint/2010/main" val="3313839115"/>
              </p:ext>
            </p:extLst>
          </p:nvPr>
        </p:nvGraphicFramePr>
        <p:xfrm>
          <a:off x="5907600" y="1154160"/>
          <a:ext cx="2736000" cy="3001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1" name="Прямоугольник 6"/>
          <p:cNvSpPr/>
          <p:nvPr/>
        </p:nvSpPr>
        <p:spPr>
          <a:xfrm>
            <a:off x="95760" y="4155840"/>
            <a:ext cx="2966400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spc="-1" dirty="0">
                <a:solidFill>
                  <a:srgbClr val="000000"/>
                </a:solidFill>
                <a:latin typeface="Constantia"/>
              </a:rPr>
              <a:t>К</a:t>
            </a:r>
            <a:r>
              <a:rPr lang="ru-RU" sz="1600" b="0" strike="noStrike" spc="-1" dirty="0">
                <a:solidFill>
                  <a:srgbClr val="000000"/>
                </a:solidFill>
                <a:latin typeface="Constantia"/>
              </a:rPr>
              <a:t>оличество образовательных программ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02" name="Прямоугольник 7"/>
          <p:cNvSpPr/>
          <p:nvPr/>
        </p:nvSpPr>
        <p:spPr>
          <a:xfrm>
            <a:off x="3034440" y="4176000"/>
            <a:ext cx="296640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spc="-1" dirty="0">
                <a:solidFill>
                  <a:srgbClr val="000000"/>
                </a:solidFill>
                <a:latin typeface="Constantia"/>
              </a:rPr>
              <a:t>К</a:t>
            </a:r>
            <a:r>
              <a:rPr lang="ru-RU" sz="1600" b="0" strike="noStrike" spc="-1" dirty="0">
                <a:solidFill>
                  <a:srgbClr val="000000"/>
                </a:solidFill>
                <a:latin typeface="Constantia"/>
              </a:rPr>
              <a:t>оличество групп, занимающихся на базе мастерской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03" name="Прямоугольник 8"/>
          <p:cNvSpPr/>
          <p:nvPr/>
        </p:nvSpPr>
        <p:spPr>
          <a:xfrm>
            <a:off x="5792400" y="4146840"/>
            <a:ext cx="2966400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spc="-1" dirty="0">
                <a:solidFill>
                  <a:srgbClr val="000000"/>
                </a:solidFill>
                <a:latin typeface="Constantia"/>
              </a:rPr>
              <a:t>К</a:t>
            </a:r>
            <a:r>
              <a:rPr lang="ru-RU" sz="1600" b="0" strike="noStrike" spc="-1" dirty="0">
                <a:solidFill>
                  <a:srgbClr val="000000"/>
                </a:solidFill>
                <a:latin typeface="Constantia"/>
              </a:rPr>
              <a:t>оличество обучающихся</a:t>
            </a:r>
            <a:endParaRPr lang="ru-RU" sz="1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Заголовок 3"/>
          <p:cNvSpPr/>
          <p:nvPr/>
        </p:nvSpPr>
        <p:spPr>
          <a:xfrm>
            <a:off x="683568" y="195486"/>
            <a:ext cx="5195160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17375E"/>
                </a:solidFill>
                <a:latin typeface="Constantia"/>
              </a:rPr>
              <a:t>Учебная деятельность</a:t>
            </a:r>
            <a:endParaRPr lang="ru-RU" sz="2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2800" b="0" strike="noStrike" spc="-1" dirty="0">
              <a:latin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69321" y="1322326"/>
            <a:ext cx="3600400" cy="31936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sz="1400" dirty="0"/>
          </a:p>
          <a:p>
            <a:pPr algn="ctr"/>
            <a:r>
              <a:rPr lang="ru-RU" sz="1600" dirty="0" smtClean="0"/>
              <a:t>Работа по кейс-технологиям.</a:t>
            </a:r>
          </a:p>
          <a:p>
            <a:pPr algn="ctr"/>
            <a:r>
              <a:rPr lang="ru-RU" sz="1600" dirty="0" smtClean="0"/>
              <a:t>Всего в мастерской обучается                    8 </a:t>
            </a:r>
            <a:r>
              <a:rPr lang="ru-RU" sz="1600" dirty="0"/>
              <a:t>групп, 189 человек</a:t>
            </a:r>
          </a:p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580112" y="1321358"/>
            <a:ext cx="3096344" cy="319363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sz="1600" dirty="0"/>
              <a:t>Работа в </a:t>
            </a:r>
            <a:r>
              <a:rPr lang="ru-RU" sz="1600" dirty="0" smtClean="0"/>
              <a:t>группах.</a:t>
            </a:r>
            <a:endParaRPr lang="ru-RU" sz="1600" dirty="0"/>
          </a:p>
          <a:p>
            <a:pPr algn="ctr"/>
            <a:r>
              <a:rPr lang="ru-RU" sz="1600" dirty="0"/>
              <a:t>Технология проблемного обучения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4057D31-9ABC-2829-1479-51929BD8E6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525" y="1086757"/>
            <a:ext cx="3399991" cy="255999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2BCB258-F6ED-A071-3403-B92EFE190A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026" y="1086757"/>
            <a:ext cx="3399992" cy="255999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Заголовок 3"/>
          <p:cNvSpPr/>
          <p:nvPr/>
        </p:nvSpPr>
        <p:spPr>
          <a:xfrm>
            <a:off x="854280" y="99720"/>
            <a:ext cx="5195160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>
                <a:solidFill>
                  <a:srgbClr val="17375E"/>
                </a:solidFill>
                <a:latin typeface="Constantia"/>
              </a:rPr>
              <a:t>Виртуальная мастерская</a:t>
            </a:r>
          </a:p>
          <a:p>
            <a:pPr algn="ctr">
              <a:lnSpc>
                <a:spcPct val="100000"/>
              </a:lnSpc>
            </a:pPr>
            <a:endParaRPr lang="ru-RU" b="1" spc="-1" dirty="0">
              <a:solidFill>
                <a:srgbClr val="17375E"/>
              </a:solidFill>
              <a:latin typeface="Constantia"/>
            </a:endParaRP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17375E"/>
                </a:solidFill>
                <a:latin typeface="Constantia"/>
              </a:rPr>
              <a:t>Находится в стадии разработки </a:t>
            </a:r>
            <a:r>
              <a:rPr lang="en-US" b="1" spc="-1" dirty="0">
                <a:solidFill>
                  <a:srgbClr val="17375E"/>
                </a:solidFill>
                <a:latin typeface="Constantia"/>
              </a:rPr>
              <a:t>it</a:t>
            </a:r>
            <a:r>
              <a:rPr lang="ru-RU" b="1" spc="-1" dirty="0">
                <a:solidFill>
                  <a:srgbClr val="17375E"/>
                </a:solidFill>
                <a:latin typeface="Constantia"/>
              </a:rPr>
              <a:t>-отделом </a:t>
            </a:r>
            <a:endParaRPr lang="ru-RU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" name="Диаграмма 2"/>
          <p:cNvGraphicFramePr/>
          <p:nvPr>
            <p:extLst>
              <p:ext uri="{D42A27DB-BD31-4B8C-83A1-F6EECF244321}">
                <p14:modId xmlns:p14="http://schemas.microsoft.com/office/powerpoint/2010/main" val="3968103196"/>
              </p:ext>
            </p:extLst>
          </p:nvPr>
        </p:nvGraphicFramePr>
        <p:xfrm>
          <a:off x="251640" y="1154160"/>
          <a:ext cx="2736000" cy="3001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0" name="Диаграмма 4"/>
          <p:cNvGraphicFramePr/>
          <p:nvPr>
            <p:extLst>
              <p:ext uri="{D42A27DB-BD31-4B8C-83A1-F6EECF244321}">
                <p14:modId xmlns:p14="http://schemas.microsoft.com/office/powerpoint/2010/main" val="336683688"/>
              </p:ext>
            </p:extLst>
          </p:nvPr>
        </p:nvGraphicFramePr>
        <p:xfrm>
          <a:off x="3137400" y="1146960"/>
          <a:ext cx="2736000" cy="3001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1" name="Диаграмма 5"/>
          <p:cNvGraphicFramePr/>
          <p:nvPr>
            <p:extLst>
              <p:ext uri="{D42A27DB-BD31-4B8C-83A1-F6EECF244321}">
                <p14:modId xmlns:p14="http://schemas.microsoft.com/office/powerpoint/2010/main" val="3066231186"/>
              </p:ext>
            </p:extLst>
          </p:nvPr>
        </p:nvGraphicFramePr>
        <p:xfrm>
          <a:off x="5907600" y="1154160"/>
          <a:ext cx="2736000" cy="3001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2" name="Прямоугольник 6"/>
          <p:cNvSpPr/>
          <p:nvPr/>
        </p:nvSpPr>
        <p:spPr>
          <a:xfrm>
            <a:off x="95760" y="4155840"/>
            <a:ext cx="2966400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spc="-1" dirty="0">
                <a:solidFill>
                  <a:srgbClr val="000000"/>
                </a:solidFill>
                <a:latin typeface="Constantia"/>
              </a:rPr>
              <a:t>К</a:t>
            </a:r>
            <a:r>
              <a:rPr lang="ru-RU" sz="1600" b="0" strike="noStrike" spc="-1" dirty="0">
                <a:solidFill>
                  <a:srgbClr val="000000"/>
                </a:solidFill>
                <a:latin typeface="Constantia"/>
              </a:rPr>
              <a:t>оличество дополнительных программ (ед.)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13" name="Прямоугольник 7"/>
          <p:cNvSpPr/>
          <p:nvPr/>
        </p:nvSpPr>
        <p:spPr>
          <a:xfrm>
            <a:off x="3034440" y="4176000"/>
            <a:ext cx="2966400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spc="-1" dirty="0">
                <a:solidFill>
                  <a:srgbClr val="000000"/>
                </a:solidFill>
                <a:latin typeface="Constantia"/>
              </a:rPr>
              <a:t>К</a:t>
            </a:r>
            <a:r>
              <a:rPr lang="ru-RU" sz="1600" b="0" strike="noStrike" spc="-1" dirty="0">
                <a:solidFill>
                  <a:srgbClr val="000000"/>
                </a:solidFill>
                <a:latin typeface="Constantia"/>
              </a:rPr>
              <a:t>оличество обучающихся (ед.)  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14" name="Прямоугольник 8"/>
          <p:cNvSpPr/>
          <p:nvPr/>
        </p:nvSpPr>
        <p:spPr>
          <a:xfrm>
            <a:off x="5792400" y="4146840"/>
            <a:ext cx="2966400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spc="-1" dirty="0">
                <a:solidFill>
                  <a:srgbClr val="000000"/>
                </a:solidFill>
                <a:latin typeface="Constantia"/>
              </a:rPr>
              <a:t>Ф</a:t>
            </a:r>
            <a:r>
              <a:rPr lang="ru-RU" sz="1600" b="0" strike="noStrike" spc="-1" dirty="0">
                <a:solidFill>
                  <a:srgbClr val="000000"/>
                </a:solidFill>
                <a:latin typeface="Constantia"/>
              </a:rPr>
              <a:t>инансы (</a:t>
            </a:r>
            <a:r>
              <a:rPr lang="ru-RU" sz="1600" b="0" strike="noStrike" spc="-1" dirty="0" err="1">
                <a:solidFill>
                  <a:srgbClr val="000000"/>
                </a:solidFill>
                <a:latin typeface="Constantia"/>
              </a:rPr>
              <a:t>тыс.руб</a:t>
            </a:r>
            <a:r>
              <a:rPr lang="ru-RU" sz="1600" b="0" strike="noStrike" spc="-1" dirty="0">
                <a:solidFill>
                  <a:srgbClr val="000000"/>
                </a:solidFill>
                <a:latin typeface="Constantia"/>
              </a:rPr>
              <a:t>)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15" name="Заголовок 3"/>
          <p:cNvSpPr/>
          <p:nvPr/>
        </p:nvSpPr>
        <p:spPr>
          <a:xfrm>
            <a:off x="611560" y="51840"/>
            <a:ext cx="6192624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17375E"/>
                </a:solidFill>
                <a:latin typeface="Constantia" panose="02030602050306030303" pitchFamily="18" charset="0"/>
              </a:rPr>
              <a:t>Дополнительные образовательные программы</a:t>
            </a:r>
            <a:endParaRPr lang="ru-RU" sz="2800" b="0" strike="noStrike" spc="-1" dirty="0">
              <a:latin typeface="Constantia" panose="02030602050306030303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Заголовок 3"/>
          <p:cNvSpPr/>
          <p:nvPr/>
        </p:nvSpPr>
        <p:spPr>
          <a:xfrm>
            <a:off x="971600" y="555526"/>
            <a:ext cx="6408360" cy="863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chemeClr val="tx2">
                    <a:lumMod val="50000"/>
                  </a:schemeClr>
                </a:solidFill>
                <a:latin typeface="Constantia" panose="02030602050306030303" pitchFamily="18" charset="0"/>
                <a:cs typeface="Calibri" panose="020F0502020204030204" pitchFamily="34" charset="0"/>
              </a:rPr>
              <a:t>Дополнительные образовательные программы</a:t>
            </a:r>
          </a:p>
        </p:txBody>
      </p:sp>
      <p:graphicFrame>
        <p:nvGraphicFramePr>
          <p:cNvPr id="117" name="Таблица 5"/>
          <p:cNvGraphicFramePr/>
          <p:nvPr>
            <p:extLst>
              <p:ext uri="{D42A27DB-BD31-4B8C-83A1-F6EECF244321}">
                <p14:modId xmlns:p14="http://schemas.microsoft.com/office/powerpoint/2010/main" val="1474771109"/>
              </p:ext>
            </p:extLst>
          </p:nvPr>
        </p:nvGraphicFramePr>
        <p:xfrm>
          <a:off x="251520" y="1563638"/>
          <a:ext cx="8568720" cy="3657600"/>
        </p:xfrm>
        <a:graphic>
          <a:graphicData uri="http://schemas.openxmlformats.org/drawingml/2006/table">
            <a:tbl>
              <a:tblPr/>
              <a:tblGrid>
                <a:gridCol w="46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07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1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anose="02030602050306030303" pitchFamily="18" charset="0"/>
                        </a:rPr>
                        <a:t>№</a:t>
                      </a:r>
                      <a:endParaRPr lang="ru-RU" sz="1800" b="0" strike="noStrike" spc="-1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anose="02030602050306030303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anose="02030602050306030303" pitchFamily="18" charset="0"/>
                        </a:rPr>
                        <a:t>Название программы</a:t>
                      </a:r>
                      <a:endParaRPr lang="ru-RU" sz="1800" b="0" strike="noStrike" spc="-1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anose="02030602050306030303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anose="02030602050306030303" pitchFamily="18" charset="0"/>
                        </a:rPr>
                        <a:t>Количество часов </a:t>
                      </a:r>
                      <a:endParaRPr lang="ru-RU" sz="1800" b="0" strike="noStrike" spc="-1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anose="02030602050306030303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anose="02030602050306030303" pitchFamily="18" charset="0"/>
                        </a:rPr>
                        <a:t>Количество обучающихся</a:t>
                      </a:r>
                      <a:endParaRPr lang="ru-RU" sz="1800" b="0" strike="noStrike" spc="-1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anose="02030602050306030303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anose="02030602050306030303" pitchFamily="18" charset="0"/>
                        </a:rPr>
                        <a:t>Выданный документ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anose="02030602050306030303" pitchFamily="18" charset="0"/>
                        </a:rPr>
                        <a:t>1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anose="02030602050306030303" pitchFamily="18" charset="0"/>
                        </a:rPr>
                        <a:t>Введение в профессию «Графический дизайнер»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anose="02030602050306030303" pitchFamily="18" charset="0"/>
                        </a:rPr>
                        <a:t>36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anose="02030602050306030303" pitchFamily="18" charset="0"/>
                        </a:rPr>
                        <a:t>18</a:t>
                      </a:r>
                      <a:endParaRPr lang="ru-RU" sz="1800" b="0" strike="noStrike" spc="-1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anose="02030602050306030303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anose="02030602050306030303" pitchFamily="18" charset="0"/>
                        </a:rPr>
                        <a:t>Свидетельство 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anose="02030602050306030303" pitchFamily="18" charset="0"/>
                        </a:rPr>
                        <a:t>2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anose="02030602050306030303" pitchFamily="18" charset="0"/>
                        </a:rPr>
                        <a:t>Введение в специальность «Реклама» 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anose="02030602050306030303" pitchFamily="18" charset="0"/>
                        </a:rPr>
                        <a:t>36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anose="02030602050306030303" pitchFamily="18" charset="0"/>
                        </a:rPr>
                        <a:t>25</a:t>
                      </a:r>
                      <a:endParaRPr lang="ru-RU" sz="1800" b="0" strike="noStrike" spc="-1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anose="02030602050306030303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anose="02030602050306030303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0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anose="02030602050306030303" pitchFamily="18" charset="0"/>
                        </a:rPr>
                        <a:t>3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anose="02030602050306030303" pitchFamily="18" charset="0"/>
                        </a:rPr>
                        <a:t>Курс профессиональной переподготовки «Маркетолог»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anose="02030602050306030303" pitchFamily="18" charset="0"/>
                        </a:rPr>
                        <a:t>          292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anose="02030602050306030303" pitchFamily="18" charset="0"/>
                        </a:rPr>
                        <a:t>               </a:t>
                      </a:r>
                      <a:r>
                        <a:rPr lang="ru-RU" sz="1800" b="0" strike="noStrike" spc="-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anose="02030602050306030303" pitchFamily="18" charset="0"/>
                        </a:rPr>
                        <a:t>14</a:t>
                      </a:r>
                      <a:endParaRPr lang="ru-RU" sz="1800" b="0" strike="noStrike" spc="-1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anose="02030602050306030303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anose="02030602050306030303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205DE5B-88AB-3AD9-C3A8-8C82D1AFBED7}"/>
              </a:ext>
            </a:extLst>
          </p:cNvPr>
          <p:cNvSpPr/>
          <p:nvPr/>
        </p:nvSpPr>
        <p:spPr>
          <a:xfrm>
            <a:off x="5993639" y="1111437"/>
            <a:ext cx="2587043" cy="340452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/>
            <a:r>
              <a:rPr lang="ru-RU" sz="1400" dirty="0" smtClean="0"/>
              <a:t>Защита портфолио                         по итогам обучения на дополнительных курсах «Введение в профессию «Графический дизайнер»</a:t>
            </a:r>
            <a:endParaRPr lang="ru-RU" sz="1400" dirty="0"/>
          </a:p>
        </p:txBody>
      </p:sp>
      <p:sp>
        <p:nvSpPr>
          <p:cNvPr id="118" name="Заголовок 3"/>
          <p:cNvSpPr/>
          <p:nvPr/>
        </p:nvSpPr>
        <p:spPr>
          <a:xfrm>
            <a:off x="827640" y="0"/>
            <a:ext cx="5195160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Прямоугольник 4"/>
          <p:cNvSpPr/>
          <p:nvPr/>
        </p:nvSpPr>
        <p:spPr>
          <a:xfrm>
            <a:off x="827641" y="1091286"/>
            <a:ext cx="2536956" cy="371271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sz="1400" dirty="0" smtClean="0"/>
              <a:t>Фрагмент занятия на курсах «Введение </a:t>
            </a:r>
            <a:r>
              <a:rPr lang="ru-RU" sz="1400" dirty="0"/>
              <a:t>в специальность «Реклама»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21427" y="1131590"/>
            <a:ext cx="2341585" cy="367240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/>
            <a:r>
              <a:rPr lang="ru-RU" sz="1400" dirty="0" smtClean="0"/>
              <a:t>Обучающиеся                           3 курса получают                   вторую специальность                  – «Маркетолог»</a:t>
            </a:r>
            <a:endParaRPr lang="ru-RU" sz="14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291F786-87F0-8D1A-C306-2ED8767837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503" y="895130"/>
            <a:ext cx="2008443" cy="266746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BB96560-623F-E910-468B-2AF9851316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377" y="914784"/>
            <a:ext cx="1993643" cy="264780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057" y="919046"/>
            <a:ext cx="2653443" cy="204874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Заголовок 3"/>
          <p:cNvSpPr/>
          <p:nvPr/>
        </p:nvSpPr>
        <p:spPr>
          <a:xfrm>
            <a:off x="827584" y="195486"/>
            <a:ext cx="5256360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 err="1">
                <a:solidFill>
                  <a:srgbClr val="17375E"/>
                </a:solidFill>
                <a:latin typeface="Constantia" panose="02030602050306030303" pitchFamily="18" charset="0"/>
              </a:rPr>
              <a:t>Профориентационная</a:t>
            </a:r>
            <a:r>
              <a:rPr lang="ru-RU" sz="2400" b="1" strike="noStrike" spc="-1" dirty="0">
                <a:solidFill>
                  <a:srgbClr val="17375E"/>
                </a:solidFill>
                <a:latin typeface="Constantia" panose="02030602050306030303" pitchFamily="18" charset="0"/>
              </a:rPr>
              <a:t> работа</a:t>
            </a:r>
            <a:endParaRPr lang="ru-RU" sz="2400" b="0" strike="noStrike" spc="-1" dirty="0">
              <a:latin typeface="Constantia" panose="02030602050306030303" pitchFamily="18" charset="0"/>
            </a:endParaRPr>
          </a:p>
        </p:txBody>
      </p:sp>
      <p:graphicFrame>
        <p:nvGraphicFramePr>
          <p:cNvPr id="122" name="Диаграмма 2"/>
          <p:cNvGraphicFramePr/>
          <p:nvPr>
            <p:extLst>
              <p:ext uri="{D42A27DB-BD31-4B8C-83A1-F6EECF244321}">
                <p14:modId xmlns:p14="http://schemas.microsoft.com/office/powerpoint/2010/main" val="3540888274"/>
              </p:ext>
            </p:extLst>
          </p:nvPr>
        </p:nvGraphicFramePr>
        <p:xfrm>
          <a:off x="604080" y="898200"/>
          <a:ext cx="3312000" cy="338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3" name="Прямоугольник 4"/>
          <p:cNvSpPr/>
          <p:nvPr/>
        </p:nvSpPr>
        <p:spPr>
          <a:xfrm>
            <a:off x="1159920" y="4282560"/>
            <a:ext cx="2285603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pc="-1" dirty="0">
                <a:solidFill>
                  <a:schemeClr val="tx2">
                    <a:lumMod val="50000"/>
                  </a:schemeClr>
                </a:solidFill>
                <a:latin typeface="Constantia"/>
              </a:rPr>
              <a:t>О</a:t>
            </a:r>
            <a:r>
              <a:rPr lang="ru-RU" sz="1800" b="0" strike="noStrike" spc="-1" dirty="0">
                <a:solidFill>
                  <a:schemeClr val="tx2">
                    <a:lumMod val="50000"/>
                  </a:schemeClr>
                </a:solidFill>
                <a:latin typeface="Constantia"/>
              </a:rPr>
              <a:t>хват обучающихся</a:t>
            </a:r>
            <a:endParaRPr lang="ru-RU" sz="1800" b="0" strike="noStrike" spc="-1" dirty="0">
              <a:solidFill>
                <a:schemeClr val="tx2">
                  <a:lumMod val="50000"/>
                </a:schemeClr>
              </a:solidFill>
              <a:latin typeface="Arial"/>
            </a:endParaRPr>
          </a:p>
        </p:txBody>
      </p:sp>
      <p:graphicFrame>
        <p:nvGraphicFramePr>
          <p:cNvPr id="124" name="Диаграмма 5"/>
          <p:cNvGraphicFramePr/>
          <p:nvPr>
            <p:extLst>
              <p:ext uri="{D42A27DB-BD31-4B8C-83A1-F6EECF244321}">
                <p14:modId xmlns:p14="http://schemas.microsoft.com/office/powerpoint/2010/main" val="1324922070"/>
              </p:ext>
            </p:extLst>
          </p:nvPr>
        </p:nvGraphicFramePr>
        <p:xfrm>
          <a:off x="4637160" y="915480"/>
          <a:ext cx="3312000" cy="338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5" name="Прямоугольник 6"/>
          <p:cNvSpPr/>
          <p:nvPr/>
        </p:nvSpPr>
        <p:spPr>
          <a:xfrm>
            <a:off x="5177160" y="4299840"/>
            <a:ext cx="1999884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Constantia"/>
              </a:rPr>
              <a:t>К</a:t>
            </a:r>
            <a:r>
              <a:rPr lang="ru-RU" sz="1800" b="0" strike="noStrike" spc="-1" dirty="0">
                <a:solidFill>
                  <a:srgbClr val="000000"/>
                </a:solidFill>
                <a:latin typeface="Constantia"/>
              </a:rPr>
              <a:t>оличество школ</a:t>
            </a:r>
            <a:endParaRPr lang="ru-RU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115616" y="1347614"/>
            <a:ext cx="2592288" cy="288032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sz="1400" dirty="0" err="1" smtClean="0"/>
              <a:t>Профпробы.для</a:t>
            </a:r>
            <a:r>
              <a:rPr lang="ru-RU" sz="1400" dirty="0" smtClean="0"/>
              <a:t> школьников                        509 человек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644008" y="1347614"/>
            <a:ext cx="3168352" cy="324036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r>
              <a:rPr lang="ru-RU" sz="1400" dirty="0"/>
              <a:t>У</a:t>
            </a:r>
            <a:r>
              <a:rPr lang="ru-RU" sz="1400" dirty="0" smtClean="0"/>
              <a:t>частие в форуме </a:t>
            </a:r>
            <a:r>
              <a:rPr lang="ru-RU" sz="1400" dirty="0"/>
              <a:t>профессионального роста «Урал </a:t>
            </a:r>
            <a:r>
              <a:rPr lang="ru-RU" sz="1400" dirty="0" smtClean="0"/>
              <a:t>учебный - 2025»</a:t>
            </a:r>
          </a:p>
          <a:p>
            <a:pPr algn="ctr"/>
            <a:r>
              <a:rPr lang="ru-RU" sz="1400" dirty="0" smtClean="0"/>
              <a:t>500 человек</a:t>
            </a:r>
            <a:endParaRPr lang="ru-RU" sz="1400" dirty="0"/>
          </a:p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665A81-6E84-2E1F-2924-870E94A0A7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752" y="843558"/>
            <a:ext cx="2886200" cy="28862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843558"/>
            <a:ext cx="3190664" cy="239299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Заголовок 3"/>
          <p:cNvSpPr/>
          <p:nvPr/>
        </p:nvSpPr>
        <p:spPr>
          <a:xfrm>
            <a:off x="899592" y="483518"/>
            <a:ext cx="6768752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17375E"/>
                </a:solidFill>
                <a:latin typeface="Constantia"/>
              </a:rPr>
              <a:t>Конкурсы профессионального мастерства 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1059582"/>
            <a:ext cx="2736304" cy="3600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dirty="0"/>
              <a:t>Фото </a:t>
            </a:r>
          </a:p>
          <a:p>
            <a:pPr algn="ctr"/>
            <a:endParaRPr lang="ru-RU" sz="1100" dirty="0"/>
          </a:p>
          <a:p>
            <a:pPr algn="ctr"/>
            <a:endParaRPr lang="ru-RU" sz="1100" dirty="0"/>
          </a:p>
          <a:p>
            <a:pPr algn="ctr"/>
            <a:endParaRPr lang="ru-RU" sz="1100" dirty="0"/>
          </a:p>
          <a:p>
            <a:pPr algn="ctr"/>
            <a:endParaRPr lang="ru-RU" sz="1100" dirty="0"/>
          </a:p>
          <a:p>
            <a:pPr algn="ctr"/>
            <a:endParaRPr lang="ru-RU" sz="1100" dirty="0"/>
          </a:p>
          <a:p>
            <a:pPr algn="ctr"/>
            <a:endParaRPr lang="ru-RU" sz="1100" dirty="0" smtClean="0"/>
          </a:p>
          <a:p>
            <a:pPr algn="ctr"/>
            <a:r>
              <a:rPr lang="ru-RU" sz="1100" dirty="0" smtClean="0"/>
              <a:t>Первый </a:t>
            </a:r>
            <a:r>
              <a:rPr lang="ru-RU" sz="1100" dirty="0"/>
              <a:t>(внутриучрежденческий) отборочный этап регионального этапа Чемпионата по профессиональному мастерству "Профессионалы« 30 человек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800968" y="1059582"/>
            <a:ext cx="2355207" cy="381642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sz="1100" dirty="0"/>
          </a:p>
          <a:p>
            <a:pPr algn="ctr"/>
            <a:r>
              <a:rPr lang="ru-RU" sz="1100" dirty="0"/>
              <a:t>Региональный этап чемпионата по профессиональному мастерству "Профессионалы»</a:t>
            </a:r>
          </a:p>
          <a:p>
            <a:pPr algn="ctr"/>
            <a:r>
              <a:rPr lang="ru-RU" sz="1100" dirty="0"/>
              <a:t>Кощеева Виктори и Саримова Анастасия 131 гр.</a:t>
            </a:r>
          </a:p>
          <a:p>
            <a:pPr algn="ctr"/>
            <a:endParaRPr lang="ru-RU" sz="1100" dirty="0"/>
          </a:p>
          <a:p>
            <a:pPr algn="ctr"/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F888A3B-F75D-5BA6-98D2-04E1811EC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722" y="1142384"/>
            <a:ext cx="1875804" cy="249022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C99724-E4A0-0E59-C88A-8F2E977464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970" y="1142384"/>
            <a:ext cx="1866862" cy="247942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7635374-A9D4-F692-792B-16DAD4584B97}"/>
              </a:ext>
            </a:extLst>
          </p:cNvPr>
          <p:cNvSpPr/>
          <p:nvPr/>
        </p:nvSpPr>
        <p:spPr>
          <a:xfrm>
            <a:off x="6465263" y="1059582"/>
            <a:ext cx="2283201" cy="360759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sz="1000" dirty="0"/>
          </a:p>
          <a:p>
            <a:pPr algn="ctr"/>
            <a:endParaRPr lang="ru-RU" sz="1000" dirty="0"/>
          </a:p>
          <a:p>
            <a:pPr algn="ctr"/>
            <a:endParaRPr lang="ru-RU" sz="1000" dirty="0"/>
          </a:p>
          <a:p>
            <a:pPr algn="ctr"/>
            <a:r>
              <a:rPr lang="ru-RU" sz="1000" dirty="0"/>
              <a:t>Региональный этап чемпионата по профессиональному мастерству "Профессионалы»</a:t>
            </a:r>
          </a:p>
          <a:p>
            <a:pPr algn="ctr"/>
            <a:r>
              <a:rPr lang="ru-RU" sz="1400" dirty="0"/>
              <a:t>Кощеева Виктория                   3 место </a:t>
            </a:r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2238372-EBCC-6B42-9EDF-F4E456CB4C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992" y="1153179"/>
            <a:ext cx="1426191" cy="24794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Заголовок 3"/>
          <p:cNvSpPr/>
          <p:nvPr/>
        </p:nvSpPr>
        <p:spPr>
          <a:xfrm>
            <a:off x="985320" y="431280"/>
            <a:ext cx="5256360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10243E"/>
                </a:solidFill>
                <a:latin typeface="Constantia" panose="02030602050306030303" pitchFamily="18" charset="0"/>
              </a:rPr>
              <a:t>Мероприятия на базе мастерской</a:t>
            </a:r>
            <a:endParaRPr lang="ru-RU" sz="2400" b="0" strike="noStrike" spc="-1" dirty="0">
              <a:latin typeface="Constantia" panose="02030602050306030303" pitchFamily="18" charset="0"/>
            </a:endParaRPr>
          </a:p>
        </p:txBody>
      </p:sp>
      <p:graphicFrame>
        <p:nvGraphicFramePr>
          <p:cNvPr id="144" name="Диаграмма 3"/>
          <p:cNvGraphicFramePr/>
          <p:nvPr/>
        </p:nvGraphicFramePr>
        <p:xfrm>
          <a:off x="192240" y="1275480"/>
          <a:ext cx="3072600" cy="316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5" name="Прямоугольник 4"/>
          <p:cNvSpPr/>
          <p:nvPr/>
        </p:nvSpPr>
        <p:spPr>
          <a:xfrm>
            <a:off x="398880" y="4371840"/>
            <a:ext cx="289000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pc="-1" dirty="0">
                <a:solidFill>
                  <a:schemeClr val="tx2">
                    <a:lumMod val="50000"/>
                  </a:schemeClr>
                </a:solidFill>
                <a:latin typeface="Constantia"/>
              </a:rPr>
              <a:t>К</a:t>
            </a:r>
            <a:r>
              <a:rPr lang="ru-RU" sz="1800" b="0" strike="noStrike" spc="-1" dirty="0">
                <a:solidFill>
                  <a:schemeClr val="tx2">
                    <a:lumMod val="50000"/>
                  </a:schemeClr>
                </a:solidFill>
                <a:latin typeface="Constantia"/>
              </a:rPr>
              <a:t>оличество мероприятий</a:t>
            </a:r>
            <a:endParaRPr lang="ru-RU" sz="1800" b="0" strike="noStrike" spc="-1" dirty="0">
              <a:solidFill>
                <a:schemeClr val="tx2">
                  <a:lumMod val="50000"/>
                </a:schemeClr>
              </a:solidFill>
              <a:latin typeface="Arial"/>
            </a:endParaRPr>
          </a:p>
        </p:txBody>
      </p:sp>
      <p:graphicFrame>
        <p:nvGraphicFramePr>
          <p:cNvPr id="146" name="Диаграмма 6"/>
          <p:cNvGraphicFramePr/>
          <p:nvPr>
            <p:extLst>
              <p:ext uri="{D42A27DB-BD31-4B8C-83A1-F6EECF244321}">
                <p14:modId xmlns:p14="http://schemas.microsoft.com/office/powerpoint/2010/main" val="1071537832"/>
              </p:ext>
            </p:extLst>
          </p:nvPr>
        </p:nvGraphicFramePr>
        <p:xfrm>
          <a:off x="3995280" y="1142280"/>
          <a:ext cx="4055760" cy="333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57" y="1030816"/>
            <a:ext cx="2731245" cy="300558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97689" y="1203598"/>
            <a:ext cx="2834151" cy="338437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r>
              <a:rPr lang="ru-RU" sz="1400" dirty="0" smtClean="0"/>
              <a:t>Подготовка проекта «Территория вдохновения» (общежитие МПК) для участия в Благотворительном аукционе «Искусство добра». Благотворители выделили на проект более 130 </a:t>
            </a:r>
            <a:r>
              <a:rPr lang="ru-RU" sz="1400" dirty="0" err="1" smtClean="0"/>
              <a:t>тыс</a:t>
            </a:r>
            <a:r>
              <a:rPr lang="ru-RU" sz="1400" dirty="0" smtClean="0"/>
              <a:t> руб.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63888" y="1203598"/>
            <a:ext cx="2088232" cy="288032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r>
              <a:rPr lang="ru-RU" sz="1600" dirty="0" smtClean="0"/>
              <a:t>Выполнение </a:t>
            </a:r>
          </a:p>
          <a:p>
            <a:pPr algn="ctr"/>
            <a:r>
              <a:rPr lang="ru-RU" sz="1600" dirty="0"/>
              <a:t>з</a:t>
            </a:r>
            <a:r>
              <a:rPr lang="ru-RU" sz="1600" dirty="0" smtClean="0"/>
              <a:t>аказов в рамках Учебно-производственного комплекса»</a:t>
            </a:r>
            <a:endParaRPr lang="ru-RU" sz="1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084168" y="1203598"/>
            <a:ext cx="2592288" cy="417646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sz="1400" dirty="0"/>
          </a:p>
          <a:p>
            <a:pPr algn="ctr"/>
            <a:endParaRPr lang="ru-RU" sz="1400" dirty="0" smtClean="0"/>
          </a:p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Встреча с работодателем</a:t>
            </a:r>
          </a:p>
          <a:p>
            <a:pPr algn="ctr"/>
            <a:r>
              <a:rPr lang="ru-RU" sz="1400" dirty="0" smtClean="0"/>
              <a:t>Константином Александровичем Докучаевым </a:t>
            </a:r>
            <a:r>
              <a:rPr lang="ru-RU" sz="1200" dirty="0" smtClean="0"/>
              <a:t>генеральным директором</a:t>
            </a:r>
          </a:p>
          <a:p>
            <a:pPr algn="ctr"/>
            <a:r>
              <a:rPr lang="ru-RU" sz="1200" dirty="0"/>
              <a:t>креативного </a:t>
            </a:r>
            <a:r>
              <a:rPr lang="en-US" sz="1200" dirty="0"/>
              <a:t>digital-</a:t>
            </a:r>
            <a:r>
              <a:rPr lang="ru-RU" sz="1200" dirty="0"/>
              <a:t>агентства «</a:t>
            </a:r>
            <a:r>
              <a:rPr lang="en-US" sz="1200" dirty="0" err="1"/>
              <a:t>Uralmedias</a:t>
            </a:r>
            <a:r>
              <a:rPr lang="en-US" sz="1200" dirty="0" smtClean="0"/>
              <a:t>»</a:t>
            </a:r>
            <a:endParaRPr lang="ru-RU" sz="12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731" y="1059581"/>
            <a:ext cx="3156749" cy="218194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89" y="1046007"/>
            <a:ext cx="2976692" cy="21955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9" y="1058414"/>
            <a:ext cx="1656184" cy="219961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315" y="699542"/>
            <a:ext cx="946245" cy="125673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97689" y="1203598"/>
            <a:ext cx="2834151" cy="338437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sz="1600" dirty="0" smtClean="0"/>
              <a:t>Прохождение практики обучающимися  в рекламных агентствах города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63888" y="1203598"/>
            <a:ext cx="2088232" cy="288032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6084168" y="1203598"/>
            <a:ext cx="2592288" cy="417646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33" y="1023578"/>
            <a:ext cx="2900087" cy="18722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792" y="997744"/>
            <a:ext cx="2588275" cy="324036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839" y="997744"/>
            <a:ext cx="2483135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737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Заголовок 3"/>
          <p:cNvSpPr/>
          <p:nvPr/>
        </p:nvSpPr>
        <p:spPr>
          <a:xfrm>
            <a:off x="1043608" y="627534"/>
            <a:ext cx="7056736" cy="64807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onstantia" panose="02030602050306030303" pitchFamily="18" charset="0"/>
              </a:rPr>
              <a:t>Материально-техническая</a:t>
            </a:r>
            <a:r>
              <a:rPr kumimoji="0" lang="ru-RU" sz="2400" b="1" i="0" u="none" strike="noStrike" kern="1200" cap="none" spc="-1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onstantia" panose="02030602050306030303" pitchFamily="18" charset="0"/>
              </a:rPr>
              <a:t> база мастерской:</a:t>
            </a:r>
          </a:p>
          <a:p>
            <a:pPr marL="3200400" lvl="6" indent="-457200">
              <a:buFontTx/>
              <a:buAutoNum type="arabicPeriod"/>
              <a:defRPr/>
            </a:pPr>
            <a:endParaRPr lang="ru-RU" sz="1600" b="1" spc="-1" baseline="0" dirty="0">
              <a:solidFill>
                <a:schemeClr val="accent1">
                  <a:lumMod val="50000"/>
                </a:schemeClr>
              </a:solidFill>
              <a:latin typeface="Constantia" panose="02030602050306030303" pitchFamily="18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2400" b="1" i="0" u="none" strike="noStrike" kern="1200" cap="none" spc="-1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onstantia" panose="02030602050306030303" pitchFamily="18" charset="0"/>
            </a:endParaRPr>
          </a:p>
        </p:txBody>
      </p:sp>
      <p:sp>
        <p:nvSpPr>
          <p:cNvPr id="153" name="TextBox 4"/>
          <p:cNvSpPr/>
          <p:nvPr/>
        </p:nvSpPr>
        <p:spPr>
          <a:xfrm>
            <a:off x="539640" y="1002240"/>
            <a:ext cx="7704360" cy="10603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833086"/>
            <a:ext cx="403244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1.Ноутбук </a:t>
            </a:r>
            <a:r>
              <a:rPr lang="en-US" sz="1400" dirty="0" smtClean="0"/>
              <a:t>DESKTOP-RUGOKI6</a:t>
            </a:r>
            <a:r>
              <a:rPr lang="ru-RU" sz="1400" dirty="0"/>
              <a:t> </a:t>
            </a:r>
            <a:r>
              <a:rPr lang="en-US" sz="1400" dirty="0" smtClean="0"/>
              <a:t>Intel Core</a:t>
            </a:r>
            <a:r>
              <a:rPr lang="en-US" sz="1400" dirty="0"/>
              <a:t> </a:t>
            </a:r>
            <a:r>
              <a:rPr lang="en-US" sz="1400" dirty="0" smtClean="0"/>
              <a:t>i5-10500H CPU</a:t>
            </a:r>
            <a:endParaRPr lang="ru-RU" sz="1400" dirty="0" smtClean="0"/>
          </a:p>
          <a:p>
            <a:endParaRPr lang="en-US" sz="1400" dirty="0" smtClean="0"/>
          </a:p>
          <a:p>
            <a:r>
              <a:rPr lang="ru-RU" sz="1400" dirty="0" smtClean="0"/>
              <a:t>2</a:t>
            </a:r>
            <a:r>
              <a:rPr lang="en-US" sz="1400" dirty="0" smtClean="0"/>
              <a:t>.</a:t>
            </a:r>
            <a:r>
              <a:rPr lang="ru-RU" sz="1400" dirty="0" smtClean="0"/>
              <a:t>МФУ </a:t>
            </a:r>
            <a:r>
              <a:rPr lang="en-US" sz="1400" dirty="0" smtClean="0"/>
              <a:t>Color </a:t>
            </a:r>
            <a:r>
              <a:rPr lang="en-US" sz="1400" dirty="0" err="1" smtClean="0"/>
              <a:t>Lazer</a:t>
            </a:r>
            <a:r>
              <a:rPr lang="en-US" sz="1400" dirty="0" smtClean="0"/>
              <a:t> Jet Pro MFP M218</a:t>
            </a:r>
          </a:p>
          <a:p>
            <a:endParaRPr lang="en-US" sz="1400" dirty="0"/>
          </a:p>
          <a:p>
            <a:r>
              <a:rPr lang="en-US" sz="1400" dirty="0" smtClean="0"/>
              <a:t>3</a:t>
            </a:r>
            <a:r>
              <a:rPr lang="ru-RU" sz="1400" dirty="0" smtClean="0"/>
              <a:t>. МФУ Х</a:t>
            </a:r>
            <a:r>
              <a:rPr lang="en-US" sz="1400" dirty="0" err="1" smtClean="0"/>
              <a:t>erox</a:t>
            </a:r>
            <a:r>
              <a:rPr lang="ru-RU" sz="1400" smtClean="0"/>
              <a:t> </a:t>
            </a:r>
            <a:r>
              <a:rPr lang="en-US" sz="1400" smtClean="0"/>
              <a:t>Workcentre</a:t>
            </a:r>
            <a:endParaRPr lang="ru-RU" sz="1400" dirty="0" smtClean="0"/>
          </a:p>
          <a:p>
            <a:pPr algn="ctr"/>
            <a:endParaRPr lang="en-US" dirty="0" smtClean="0"/>
          </a:p>
          <a:p>
            <a:endParaRPr lang="en-US" sz="1400" dirty="0" smtClean="0"/>
          </a:p>
          <a:p>
            <a:r>
              <a:rPr lang="ru-RU" sz="1400" smtClean="0"/>
              <a:t>4.Термопресс </a:t>
            </a:r>
            <a:r>
              <a:rPr lang="en-US" sz="1400" smtClean="0"/>
              <a:t>Burlos T-200</a:t>
            </a: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1532427"/>
            <a:ext cx="4032448" cy="3006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Наименование оборудования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860032" y="1532427"/>
            <a:ext cx="1008112" cy="3006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Кол-во</a:t>
            </a:r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1833087"/>
            <a:ext cx="4032448" cy="4863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860032" y="1833087"/>
            <a:ext cx="1008112" cy="4863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0"/>
                <a:solidFill>
                  <a:schemeClr val="tx1"/>
                </a:solidFill>
              </a:rPr>
              <a:t>18 шт.</a:t>
            </a:r>
            <a:endParaRPr lang="ru-RU" dirty="0">
              <a:ln w="0"/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27584" y="2319436"/>
            <a:ext cx="4032448" cy="5500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860032" y="2319435"/>
            <a:ext cx="1008112" cy="5500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0"/>
                <a:solidFill>
                  <a:schemeClr val="tx1"/>
                </a:solidFill>
              </a:rPr>
              <a:t>1 шт.</a:t>
            </a:r>
            <a:endParaRPr lang="ru-RU" dirty="0">
              <a:ln w="0"/>
              <a:solidFill>
                <a:schemeClr val="tx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334" y="2861008"/>
            <a:ext cx="4054191" cy="579171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 flipV="1">
            <a:off x="827584" y="3431676"/>
            <a:ext cx="4042941" cy="5082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3094" y="2861009"/>
            <a:ext cx="1036410" cy="57917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4860032" y="3430395"/>
            <a:ext cx="1008112" cy="5095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0"/>
                <a:solidFill>
                  <a:schemeClr val="tx1"/>
                </a:solidFill>
              </a:rPr>
              <a:t>1 шт.</a:t>
            </a:r>
            <a:endParaRPr lang="ru-RU" dirty="0">
              <a:ln w="0"/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343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extBox 4"/>
          <p:cNvSpPr/>
          <p:nvPr/>
        </p:nvSpPr>
        <p:spPr>
          <a:xfrm>
            <a:off x="539640" y="1002240"/>
            <a:ext cx="7704360" cy="10603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1002239"/>
            <a:ext cx="4032448" cy="8308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/>
              <a:t>Проблемы </a:t>
            </a:r>
            <a:r>
              <a:rPr lang="en-US" smtClean="0"/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60032" y="1002239"/>
            <a:ext cx="3671912" cy="83084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Пути решения</a:t>
            </a:r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1833086"/>
            <a:ext cx="4032448" cy="27548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400" b="1" dirty="0" smtClean="0">
                <a:solidFill>
                  <a:schemeClr val="tx1"/>
                </a:solidFill>
              </a:rPr>
              <a:t>1.Недостаточное </a:t>
            </a:r>
            <a:r>
              <a:rPr lang="ru-RU" sz="1400" b="1" dirty="0">
                <a:solidFill>
                  <a:schemeClr val="tx1"/>
                </a:solidFill>
              </a:rPr>
              <a:t>количество ноутбуков: в наличии-18 ноутбуков 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dirty="0">
                <a:solidFill>
                  <a:schemeClr val="tx1"/>
                </a:solidFill>
              </a:rPr>
              <a:t>– в группах 29-25 обучающихся;</a:t>
            </a:r>
            <a:endParaRPr lang="ru-RU" sz="1400" dirty="0">
              <a:solidFill>
                <a:schemeClr val="tx1"/>
              </a:solidFill>
            </a:endParaRPr>
          </a:p>
          <a:p>
            <a:pPr lvl="0"/>
            <a:endParaRPr lang="ru-RU" sz="1400" b="1" dirty="0" smtClean="0">
              <a:solidFill>
                <a:schemeClr val="tx1"/>
              </a:solidFill>
            </a:endParaRPr>
          </a:p>
          <a:p>
            <a:pPr lvl="0"/>
            <a:r>
              <a:rPr lang="ru-RU" sz="1400" b="1" dirty="0" smtClean="0">
                <a:solidFill>
                  <a:schemeClr val="tx1"/>
                </a:solidFill>
              </a:rPr>
              <a:t>2.Неустойчивая работа  </a:t>
            </a:r>
            <a:r>
              <a:rPr lang="ru-RU" sz="1400" b="1" dirty="0">
                <a:solidFill>
                  <a:schemeClr val="tx1"/>
                </a:solidFill>
              </a:rPr>
              <a:t>Интернет;</a:t>
            </a:r>
            <a:endParaRPr lang="ru-RU" sz="1400" dirty="0">
              <a:solidFill>
                <a:schemeClr val="tx1"/>
              </a:solidFill>
            </a:endParaRPr>
          </a:p>
          <a:p>
            <a:pPr lvl="0"/>
            <a:endParaRPr lang="ru-RU" sz="1400" b="1" dirty="0" smtClean="0">
              <a:solidFill>
                <a:schemeClr val="tx1"/>
              </a:solidFill>
            </a:endParaRPr>
          </a:p>
          <a:p>
            <a:pPr lvl="0" algn="just"/>
            <a:r>
              <a:rPr lang="ru-RU" sz="1400" b="1" dirty="0" smtClean="0">
                <a:solidFill>
                  <a:schemeClr val="tx1"/>
                </a:solidFill>
              </a:rPr>
              <a:t>3.Для </a:t>
            </a:r>
            <a:r>
              <a:rPr lang="ru-RU" sz="1400" b="1" dirty="0">
                <a:solidFill>
                  <a:schemeClr val="tx1"/>
                </a:solidFill>
              </a:rPr>
              <a:t>изготовления сувенирной продукции в рамках УПК необходимо: режущий плоттер и струйный принтер для сублимационной </a:t>
            </a:r>
            <a:r>
              <a:rPr lang="ru-RU" sz="1400" b="1" dirty="0" smtClean="0">
                <a:solidFill>
                  <a:schemeClr val="tx1"/>
                </a:solidFill>
              </a:rPr>
              <a:t>печати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60033" y="1833086"/>
            <a:ext cx="3671912" cy="27548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400" b="1" dirty="0" smtClean="0">
                <a:solidFill>
                  <a:schemeClr val="tx1"/>
                </a:solidFill>
              </a:rPr>
              <a:t>1.Доукомплектация </a:t>
            </a:r>
            <a:r>
              <a:rPr lang="ru-RU" sz="1400" b="1" dirty="0">
                <a:solidFill>
                  <a:schemeClr val="tx1"/>
                </a:solidFill>
              </a:rPr>
              <a:t>мастерской ноутбуками ( + 7 </a:t>
            </a:r>
            <a:r>
              <a:rPr lang="ru-RU" sz="1400" b="1" dirty="0" err="1">
                <a:solidFill>
                  <a:schemeClr val="tx1"/>
                </a:solidFill>
              </a:rPr>
              <a:t>шт</a:t>
            </a:r>
            <a:r>
              <a:rPr lang="ru-RU" sz="1400" b="1" dirty="0" smtClean="0">
                <a:solidFill>
                  <a:schemeClr val="tx1"/>
                </a:solidFill>
              </a:rPr>
              <a:t>).</a:t>
            </a:r>
          </a:p>
          <a:p>
            <a:pPr lvl="0"/>
            <a:endParaRPr lang="ru-RU" sz="1400" dirty="0">
              <a:solidFill>
                <a:schemeClr val="tx1"/>
              </a:solidFill>
            </a:endParaRPr>
          </a:p>
          <a:p>
            <a:pPr lvl="0"/>
            <a:r>
              <a:rPr lang="ru-RU" sz="1400" b="1" dirty="0" smtClean="0">
                <a:solidFill>
                  <a:schemeClr val="tx1"/>
                </a:solidFill>
              </a:rPr>
              <a:t>2.Приобретение </a:t>
            </a:r>
            <a:r>
              <a:rPr lang="ru-RU" sz="1400" b="1" dirty="0">
                <a:solidFill>
                  <a:schemeClr val="tx1"/>
                </a:solidFill>
              </a:rPr>
              <a:t>необходимого (мощного) роутера для устойчивой работы  </a:t>
            </a:r>
            <a:r>
              <a:rPr lang="ru-RU" sz="1400" b="1">
                <a:solidFill>
                  <a:schemeClr val="tx1"/>
                </a:solidFill>
              </a:rPr>
              <a:t>Интернета</a:t>
            </a:r>
            <a:r>
              <a:rPr lang="ru-RU" sz="1400" b="1" smtClean="0">
                <a:solidFill>
                  <a:schemeClr val="tx1"/>
                </a:solidFill>
              </a:rPr>
              <a:t>.</a:t>
            </a:r>
          </a:p>
          <a:p>
            <a:pPr lvl="0"/>
            <a:endParaRPr lang="ru-RU" sz="1400" dirty="0">
              <a:solidFill>
                <a:schemeClr val="tx1"/>
              </a:solidFill>
            </a:endParaRPr>
          </a:p>
          <a:p>
            <a:pPr lvl="0"/>
            <a:r>
              <a:rPr lang="ru-RU" sz="1400" b="1" dirty="0" smtClean="0">
                <a:solidFill>
                  <a:schemeClr val="tx1"/>
                </a:solidFill>
              </a:rPr>
              <a:t>3. Приобретение </a:t>
            </a:r>
            <a:r>
              <a:rPr lang="ru-RU" sz="1400" b="1" dirty="0">
                <a:solidFill>
                  <a:schemeClr val="tx1"/>
                </a:solidFill>
              </a:rPr>
              <a:t>режущего плоттера и струйного принтера для сублимационной печати для изготовления сувенирной продукции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Рисунок 2"/>
          <p:cNvPicPr/>
          <p:nvPr/>
        </p:nvPicPr>
        <p:blipFill>
          <a:blip r:embed="rId2"/>
          <a:stretch/>
        </p:blipFill>
        <p:spPr>
          <a:xfrm>
            <a:off x="0" y="0"/>
            <a:ext cx="9180000" cy="5150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4379</TotalTime>
  <Words>498</Words>
  <Application>Microsoft Office PowerPoint</Application>
  <PresentationFormat>Экран (16:9)</PresentationFormat>
  <Paragraphs>243</Paragraphs>
  <Slides>17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</vt:lpstr>
      <vt:lpstr>Calibri</vt:lpstr>
      <vt:lpstr>Constantia</vt:lpstr>
      <vt:lpstr>DejaVu Sans</vt:lpstr>
      <vt:lpstr>Symbol</vt:lpstr>
      <vt:lpstr>Times New Roman</vt:lpstr>
      <vt:lpstr>Wingdings</vt:lpstr>
      <vt:lpstr>Office Theme</vt:lpstr>
      <vt:lpstr>Office Theme</vt:lpstr>
      <vt:lpstr>Отчёт о работе мастерской РЕКЛАМА  за 2024-2025 учебный год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Светлана</dc:creator>
  <dc:description/>
  <cp:lastModifiedBy>Студент</cp:lastModifiedBy>
  <cp:revision>167</cp:revision>
  <dcterms:created xsi:type="dcterms:W3CDTF">2023-08-17T09:17:35Z</dcterms:created>
  <dcterms:modified xsi:type="dcterms:W3CDTF">2025-06-20T16:47:09Z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7</vt:i4>
  </property>
  <property fmtid="{D5CDD505-2E9C-101B-9397-08002B2CF9AE}" pid="3" name="PresentationFormat">
    <vt:lpwstr>Экран (16:9)</vt:lpwstr>
  </property>
  <property fmtid="{D5CDD505-2E9C-101B-9397-08002B2CF9AE}" pid="4" name="Slides">
    <vt:i4>16</vt:i4>
  </property>
</Properties>
</file>