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28" autoAdjust="0"/>
  </p:normalViewPr>
  <p:slideViewPr>
    <p:cSldViewPr snapToGrid="0">
      <p:cViewPr varScale="1">
        <p:scale>
          <a:sx n="86" d="100"/>
          <a:sy n="86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7465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279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8199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93986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315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121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89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74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342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269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634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BC071B-B97C-424B-818E-17E2F35C56B7}" type="datetimeFigureOut">
              <a:rPr lang="ru-RU" smtClean="0"/>
              <a:t>16.02.2021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B7E38-53AB-4D10-AAE6-9864087F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729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Работа с учебными группами и подгруппами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Прикрепление к дисциплинам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160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084" y="1184651"/>
            <a:ext cx="11697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При создании новой учебной группы для неё автоматически создаётся набор </a:t>
            </a:r>
            <a:r>
              <a:rPr lang="ru-RU" dirty="0" smtClean="0"/>
              <a:t>преподаваемых дисциплин </a:t>
            </a:r>
            <a:r>
              <a:rPr lang="ru-RU" dirty="0"/>
              <a:t>в конкретной фазе обучения. Это происходит на основании данных учебного </a:t>
            </a:r>
            <a:r>
              <a:rPr lang="ru-RU" dirty="0" smtClean="0"/>
              <a:t>плана (в </a:t>
            </a:r>
            <a:r>
              <a:rPr lang="ru-RU" dirty="0"/>
              <a:t>соответствии с образовательной программой, привязанной к группе).</a:t>
            </a:r>
          </a:p>
          <a:p>
            <a:r>
              <a:rPr lang="ru-RU" dirty="0"/>
              <a:t>Для того чтобы просмотреть дисциплины учебной группы и ее подгруппы, </a:t>
            </a:r>
            <a:r>
              <a:rPr lang="ru-RU" dirty="0" smtClean="0"/>
              <a:t>необходимо зайти 1) «Пользователи», 2)«Учебные группы», 3) выбрать </a:t>
            </a:r>
            <a:r>
              <a:rPr lang="ru-RU" dirty="0"/>
              <a:t>группу в общем списке и </a:t>
            </a:r>
            <a:r>
              <a:rPr lang="ru-RU" dirty="0" smtClean="0"/>
              <a:t>4) нажать кнопку «Дисциплины </a:t>
            </a:r>
            <a:r>
              <a:rPr lang="ru-RU" dirty="0"/>
              <a:t>и подгруппы»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" y="2959725"/>
            <a:ext cx="12192000" cy="35000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75056" y="3037118"/>
            <a:ext cx="53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55377" y="4956929"/>
            <a:ext cx="53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375209" y="3061275"/>
            <a:ext cx="1248937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375209" y="4949456"/>
            <a:ext cx="112627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09083" y="4968653"/>
            <a:ext cx="1126273" cy="42958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200613" y="4343063"/>
            <a:ext cx="1252652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-58547" y="4993580"/>
            <a:ext cx="53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983" y="4329605"/>
            <a:ext cx="5352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839" y="211873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Прикрепление педагогов к дисциплине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28658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57802"/>
            <a:ext cx="12192000" cy="34068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4964" y="216762"/>
            <a:ext cx="11697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Откроется страница с дисциплинами текущего учебного периода на левой панели, </a:t>
            </a:r>
            <a:r>
              <a:rPr lang="ru-RU" dirty="0" smtClean="0"/>
              <a:t>для которых </a:t>
            </a:r>
            <a:r>
              <a:rPr lang="ru-RU" dirty="0"/>
              <a:t>необходимо установить рабочую программу, выбрать преподавателя и </a:t>
            </a:r>
            <a:r>
              <a:rPr lang="ru-RU" dirty="0" smtClean="0"/>
              <a:t>определить студентов</a:t>
            </a:r>
            <a:r>
              <a:rPr lang="ru-RU" dirty="0"/>
              <a:t>. Для этого на панели слева выберите дисциплину нажатием левой кнопки </a:t>
            </a:r>
            <a:r>
              <a:rPr lang="ru-RU" dirty="0" smtClean="0"/>
              <a:t>мыши, нажмите </a:t>
            </a:r>
            <a:r>
              <a:rPr lang="ru-RU" dirty="0"/>
              <a:t>кнопку «Действия» и выберите пункт «Редактировать»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0961648" y="2468381"/>
            <a:ext cx="112627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554630" y="2837713"/>
            <a:ext cx="1142999" cy="184666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6725" y="2294866"/>
            <a:ext cx="2213519" cy="31023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751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" b="35258"/>
          <a:stretch/>
        </p:blipFill>
        <p:spPr>
          <a:xfrm>
            <a:off x="780583" y="4353671"/>
            <a:ext cx="11162373" cy="208461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09" y="105250"/>
            <a:ext cx="5051505" cy="42932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0283" y="216762"/>
            <a:ext cx="651231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открывшемся окне выбрать из выпадающего списка рабочую программу и преподавателя </a:t>
            </a:r>
            <a:r>
              <a:rPr lang="ru-RU" dirty="0" smtClean="0"/>
              <a:t>и отметить </a:t>
            </a:r>
            <a:r>
              <a:rPr lang="ru-RU" dirty="0" err="1"/>
              <a:t>чекбоксом</a:t>
            </a:r>
            <a:r>
              <a:rPr lang="ru-RU" dirty="0"/>
              <a:t> студентов, для которых данная дисциплина будет преподаваться (</a:t>
            </a:r>
            <a:r>
              <a:rPr lang="ru-RU" dirty="0" smtClean="0"/>
              <a:t>для выбора </a:t>
            </a:r>
            <a:r>
              <a:rPr lang="ru-RU" dirty="0"/>
              <a:t>все студентов отметить </a:t>
            </a:r>
            <a:r>
              <a:rPr lang="ru-RU" dirty="0" err="1"/>
              <a:t>чекбокс</a:t>
            </a:r>
            <a:r>
              <a:rPr lang="ru-RU" dirty="0"/>
              <a:t> в поле «Отметить всех».</a:t>
            </a:r>
            <a:br>
              <a:rPr lang="ru-RU" dirty="0"/>
            </a:br>
            <a:r>
              <a:rPr lang="ru-RU" dirty="0"/>
              <a:t>Для сохранения данных нажмите кнопку «Сохранить»</a:t>
            </a:r>
            <a:br>
              <a:rPr lang="ru-RU" dirty="0"/>
            </a:br>
            <a:r>
              <a:rPr lang="ru-RU" dirty="0"/>
              <a:t>После сохранения параметров они отобразятся в рабочей области страницы при </a:t>
            </a:r>
            <a:r>
              <a:rPr lang="ru-RU" dirty="0" smtClean="0"/>
              <a:t>выборе дисциплины </a:t>
            </a:r>
            <a:r>
              <a:rPr lang="ru-RU" dirty="0"/>
              <a:t>на левой панели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45326" y="1186258"/>
            <a:ext cx="4917688" cy="2522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245326" y="1438507"/>
            <a:ext cx="4917688" cy="2522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14078" y="1917241"/>
            <a:ext cx="1248936" cy="279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081347" y="4092390"/>
            <a:ext cx="959004" cy="279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3311912" y="4832405"/>
            <a:ext cx="3769111" cy="279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278458" y="5162110"/>
            <a:ext cx="3769111" cy="256268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5207621" y="3969107"/>
            <a:ext cx="6512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После </a:t>
            </a:r>
            <a:r>
              <a:rPr lang="ru-RU" dirty="0"/>
              <a:t>сохранения параметров они отобразятся в рабочей области страницы при </a:t>
            </a:r>
            <a:r>
              <a:rPr lang="ru-RU" dirty="0" smtClean="0"/>
              <a:t>выборе дисциплины </a:t>
            </a:r>
            <a:r>
              <a:rPr lang="ru-RU" dirty="0"/>
              <a:t>на левой панели</a:t>
            </a:r>
          </a:p>
        </p:txBody>
      </p:sp>
    </p:spTree>
    <p:extLst>
      <p:ext uri="{BB962C8B-B14F-4D97-AF65-F5344CB8AC3E}">
        <p14:creationId xmlns:p14="http://schemas.microsoft.com/office/powerpoint/2010/main" val="56107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9084" y="1184651"/>
            <a:ext cx="116976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Чтобы добавить учебную подгруппу для той или иной дисциплины, щелчком левой </a:t>
            </a:r>
            <a:r>
              <a:rPr lang="ru-RU" dirty="0" smtClean="0"/>
              <a:t>кнопки мыши </a:t>
            </a:r>
            <a:r>
              <a:rPr lang="ru-RU" dirty="0"/>
              <a:t>выберите дисциплину на левой панели</a:t>
            </a:r>
            <a:r>
              <a:rPr lang="ru-RU" dirty="0" smtClean="0"/>
              <a:t>, прикрепите рабочую программу к дисциплине и </a:t>
            </a:r>
            <a:r>
              <a:rPr lang="ru-RU" dirty="0"/>
              <a:t>нажмите кнопку «Действия» и выберите </a:t>
            </a:r>
            <a:r>
              <a:rPr lang="ru-RU" dirty="0" smtClean="0"/>
              <a:t>пункт «Добавить </a:t>
            </a:r>
            <a:r>
              <a:rPr lang="ru-RU" dirty="0"/>
              <a:t>подгруппу»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6839" y="211873"/>
            <a:ext cx="113073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Создание подгрупп в дисциплине</a:t>
            </a:r>
            <a:endParaRPr lang="ru-RU" sz="40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25931"/>
            <a:ext cx="12192000" cy="2893547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6725" y="2294866"/>
            <a:ext cx="2213519" cy="310232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475249" y="2925547"/>
            <a:ext cx="3769111" cy="279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475249" y="3205096"/>
            <a:ext cx="3769111" cy="279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0961648" y="2468381"/>
            <a:ext cx="1126273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0521177" y="3112763"/>
            <a:ext cx="1385538" cy="24375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12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221" y="2882015"/>
            <a:ext cx="6981779" cy="374804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263"/>
            <a:ext cx="5341434" cy="42527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30643" y="213428"/>
            <a:ext cx="65123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 открывшемся окне укажите название подгруппы, выберите преподавателя из </a:t>
            </a:r>
            <a:r>
              <a:rPr lang="ru-RU" dirty="0" smtClean="0"/>
              <a:t>выпадающего справочника </a:t>
            </a:r>
            <a:r>
              <a:rPr lang="ru-RU" dirty="0"/>
              <a:t>в соответствующем поле, отметьте </a:t>
            </a:r>
            <a:r>
              <a:rPr lang="ru-RU" dirty="0" err="1"/>
              <a:t>чекбокс</a:t>
            </a:r>
            <a:r>
              <a:rPr lang="ru-RU" dirty="0"/>
              <a:t> у </a:t>
            </a:r>
            <a:r>
              <a:rPr lang="ru-RU" dirty="0" smtClean="0"/>
              <a:t>студентов, обучающихся в подгруппе</a:t>
            </a:r>
            <a:r>
              <a:rPr lang="ru-RU" dirty="0"/>
              <a:t>, и нажмите кнопку «Сохранить»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8779" y="1073016"/>
            <a:ext cx="4917688" cy="2522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4966" y="1353702"/>
            <a:ext cx="5062655" cy="3465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817648" y="2155283"/>
            <a:ext cx="167269" cy="1675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59408" y="3985630"/>
            <a:ext cx="959004" cy="2795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78779" y="4577427"/>
            <a:ext cx="4928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После </a:t>
            </a:r>
            <a:r>
              <a:rPr lang="ru-RU" dirty="0"/>
              <a:t>сохранения параметров они отобразятся в рабочей области страницы.</a:t>
            </a:r>
            <a:br>
              <a:rPr lang="ru-RU" dirty="0"/>
            </a:br>
            <a:r>
              <a:rPr lang="ru-RU" dirty="0"/>
              <a:t>Если для дисциплины созданы подгруппы, то ведение журналов успеваемости</a:t>
            </a:r>
          </a:p>
          <a:p>
            <a:r>
              <a:rPr lang="ru-RU" dirty="0"/>
              <a:t>возможно как для группы в целом, так и для каждой подгруппы в </a:t>
            </a:r>
            <a:r>
              <a:rPr lang="ru-RU" dirty="0" smtClean="0"/>
              <a:t>отдельности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3412272" y="2155282"/>
            <a:ext cx="167269" cy="1675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412272" y="2512950"/>
            <a:ext cx="167269" cy="1675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299431" y="5143440"/>
            <a:ext cx="2651390" cy="3465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822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570" y="1923260"/>
            <a:ext cx="10107436" cy="168616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8629" y="213371"/>
            <a:ext cx="10515600" cy="237041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Изменение и удаление подгрупп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89570" y="651134"/>
            <a:ext cx="118128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prstClr val="black"/>
                </a:solidFill>
              </a:rPr>
              <a:t>Чтобы отредактировать параметры подгруппы или её состав, нажмите кнопку «</a:t>
            </a:r>
            <a:r>
              <a:rPr lang="ru-RU" dirty="0" smtClean="0">
                <a:solidFill>
                  <a:prstClr val="black"/>
                </a:solidFill>
              </a:rPr>
              <a:t>Действия» рядом </a:t>
            </a:r>
            <a:r>
              <a:rPr lang="ru-RU" dirty="0">
                <a:solidFill>
                  <a:prstClr val="black"/>
                </a:solidFill>
              </a:rPr>
              <a:t>с названием подгруппы и выберите пункт «Изменить</a:t>
            </a:r>
            <a:r>
              <a:rPr lang="ru-RU" dirty="0" smtClean="0">
                <a:solidFill>
                  <a:prstClr val="black"/>
                </a:solidFill>
              </a:rPr>
              <a:t>». В открывшемся </a:t>
            </a:r>
            <a:r>
              <a:rPr lang="ru-RU" dirty="0">
                <a:solidFill>
                  <a:prstClr val="black"/>
                </a:solidFill>
              </a:rPr>
              <a:t>окне внесите необходимые изменения и нажмите кнопку «</a:t>
            </a:r>
            <a:r>
              <a:rPr lang="ru-RU" dirty="0" smtClean="0">
                <a:solidFill>
                  <a:prstClr val="black"/>
                </a:solidFill>
              </a:rPr>
              <a:t>Сохранить».</a:t>
            </a:r>
            <a:r>
              <a:rPr lang="ru-RU" dirty="0">
                <a:solidFill>
                  <a:prstClr val="black"/>
                </a:solidFill>
              </a:rPr>
              <a:t> Чтобы удалить подгруппу, нажмите кнопку «Действия» рядом с названием подгруппы и выберите пункт «Удалить». После подтверждения процедуры удаления подгруппа будет удалена из списка.</a:t>
            </a:r>
          </a:p>
          <a:p>
            <a:pPr lvl="0"/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043639" y="2098470"/>
            <a:ext cx="1170878" cy="31019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075233" y="2408664"/>
            <a:ext cx="1139283" cy="252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075233" y="2691752"/>
            <a:ext cx="1139283" cy="2528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12596" y="4204010"/>
            <a:ext cx="10627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Если к подгруппе привязан какой-либо объект Системы (например, </a:t>
            </a:r>
            <a:r>
              <a:rPr lang="ru-RU" dirty="0" smtClean="0">
                <a:solidFill>
                  <a:srgbClr val="FF0000"/>
                </a:solidFill>
              </a:rPr>
              <a:t>создано расписание, выставлены оценки), </a:t>
            </a:r>
            <a:r>
              <a:rPr lang="ru-RU" dirty="0">
                <a:solidFill>
                  <a:srgbClr val="FF0000"/>
                </a:solidFill>
              </a:rPr>
              <a:t>то такую подгруппу удалить невозможно. Для </a:t>
            </a:r>
            <a:r>
              <a:rPr lang="ru-RU" dirty="0" smtClean="0">
                <a:solidFill>
                  <a:srgbClr val="FF0000"/>
                </a:solidFill>
              </a:rPr>
              <a:t>корректной процедуры </a:t>
            </a:r>
            <a:r>
              <a:rPr lang="ru-RU" dirty="0">
                <a:solidFill>
                  <a:srgbClr val="FF0000"/>
                </a:solidFill>
              </a:rPr>
              <a:t>удаления подгруппы необходимо удалить всю связанную с </a:t>
            </a:r>
            <a:r>
              <a:rPr lang="ru-RU" dirty="0" smtClean="0">
                <a:solidFill>
                  <a:srgbClr val="FF0000"/>
                </a:solidFill>
              </a:rPr>
              <a:t>ней информацию</a:t>
            </a:r>
            <a:r>
              <a:rPr lang="ru-RU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073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403</TotalTime>
  <Words>375</Words>
  <Application>Microsoft Office PowerPoint</Application>
  <PresentationFormat>Широкоэкранный</PresentationFormat>
  <Paragraphs>20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Работа с учебными группами и подгруппами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Изменение и удаление подгрупп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59</cp:revision>
  <dcterms:created xsi:type="dcterms:W3CDTF">2021-02-16T03:31:05Z</dcterms:created>
  <dcterms:modified xsi:type="dcterms:W3CDTF">2021-02-16T10:33:32Z</dcterms:modified>
</cp:coreProperties>
</file>