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7" r:id="rId3"/>
    <p:sldId id="263" r:id="rId4"/>
    <p:sldId id="282" r:id="rId5"/>
    <p:sldId id="265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Захарова" initials="З" lastIdx="0" clrIdx="0">
    <p:extLst>
      <p:ext uri="{19B8F6BF-5375-455C-9EA6-DF929625EA0E}">
        <p15:presenceInfo xmlns:p15="http://schemas.microsoft.com/office/powerpoint/2012/main" userId="Захар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87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79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4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8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40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2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5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7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77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36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4A23D35-2226-468C-9310-7D1F180B371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256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4;&#1072;&#1075;&#1087;&#1082;.&#1088;&#1092;/?ysclid=l9f6k7h7k321186999" TargetMode="External"/><Relationship Id="rId2" Type="http://schemas.openxmlformats.org/officeDocument/2006/relationships/hyperlink" Target="mailto:mpk5@yandex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1465943"/>
            <a:ext cx="10058400" cy="25400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Заседание областного </a:t>
            </a: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методического </a:t>
            </a:r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объединения </a:t>
            </a: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преподавателей </a:t>
            </a:r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иностранного языка</a:t>
            </a:r>
            <a: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4400" dirty="0">
              <a:latin typeface="Trebuchet MS" panose="020B0603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727466"/>
          </a:xfrm>
        </p:spPr>
        <p:txBody>
          <a:bodyPr>
            <a:normAutofit fontScale="925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rebuchet MS" panose="020B0603020202020204" pitchFamily="34" charset="0"/>
              </a:rPr>
              <a:t>«СОВЕРШЕНСТВОВАНИЕ УЧЕБНО-МЕТОДИЧЕСКОГО ОБЕСПЕЧЕНИЯ </a:t>
            </a:r>
            <a:r>
              <a:rPr lang="ru-RU" b="1" dirty="0" smtClean="0">
                <a:latin typeface="Trebuchet MS" panose="020B0603020202020204" pitchFamily="34" charset="0"/>
              </a:rPr>
              <a:t>ОБРАЗОВАТЕЛЬНОЙ </a:t>
            </a:r>
            <a:r>
              <a:rPr lang="ru-RU" b="1" dirty="0">
                <a:latin typeface="Trebuchet MS" panose="020B0603020202020204" pitchFamily="34" charset="0"/>
              </a:rPr>
              <a:t>ДЕЯТЕЛЬНОСТИ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rebuchet MS" panose="020B0603020202020204" pitchFamily="34" charset="0"/>
              </a:rPr>
              <a:t>В ПРОФЕССИОНАЛЬНОЙ ОБРАЗОВАТЕЛЬНОЙ </a:t>
            </a:r>
            <a:r>
              <a:rPr lang="ru-RU" b="1" dirty="0" smtClean="0">
                <a:latin typeface="Trebuchet MS" panose="020B0603020202020204" pitchFamily="34" charset="0"/>
              </a:rPr>
              <a:t>ОРГАНИЗАЦИИ»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24 апреля 2024 года</a:t>
            </a:r>
            <a:endParaRPr lang="ru-RU" sz="20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39" y="370328"/>
            <a:ext cx="1523809" cy="9904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585" y="129978"/>
            <a:ext cx="942493" cy="1283395"/>
          </a:xfrm>
          <a:prstGeom prst="rect">
            <a:avLst/>
          </a:prstGeom>
        </p:spPr>
      </p:pic>
      <p:pic>
        <p:nvPicPr>
          <p:cNvPr id="7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762" y="251526"/>
            <a:ext cx="1249835" cy="110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67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5178" y="140690"/>
            <a:ext cx="871747" cy="77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4036" y="57700"/>
            <a:ext cx="10058400" cy="3876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ПОВЕСТКА ЗАСЕДАНИЯ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405258"/>
              </p:ext>
            </p:extLst>
          </p:nvPr>
        </p:nvGraphicFramePr>
        <p:xfrm>
          <a:off x="314036" y="445352"/>
          <a:ext cx="11619345" cy="610837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459728">
                  <a:extLst>
                    <a:ext uri="{9D8B030D-6E8A-4147-A177-3AD203B41FA5}">
                      <a16:colId xmlns:a16="http://schemas.microsoft.com/office/drawing/2014/main" val="3216227566"/>
                    </a:ext>
                  </a:extLst>
                </a:gridCol>
                <a:gridCol w="10159617">
                  <a:extLst>
                    <a:ext uri="{9D8B030D-6E8A-4147-A177-3AD203B41FA5}">
                      <a16:colId xmlns:a16="http://schemas.microsoft.com/office/drawing/2014/main" val="2249980104"/>
                    </a:ext>
                  </a:extLst>
                </a:gridCol>
              </a:tblGrid>
              <a:tr h="262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ru-RU" sz="1600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ru-RU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r>
                        <a:rPr lang="ru-RU" sz="1600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Открытие заседания</a:t>
                      </a:r>
                      <a:endParaRPr lang="ru-RU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185980"/>
                  </a:ext>
                </a:extLst>
              </a:tr>
              <a:tr h="525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1600" i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Ольга Юрьевна </a:t>
                      </a:r>
                      <a:r>
                        <a:rPr lang="ru-RU" sz="1600" i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Леушканова</a:t>
                      </a:r>
                      <a:r>
                        <a:rPr lang="ru-RU" sz="1600" i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 руководитель ОМО, директор ГБПОУ «Магнитогорский педагогический колледж», </a:t>
                      </a:r>
                      <a:r>
                        <a:rPr lang="ru-RU" sz="1600" i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к.п.н</a:t>
                      </a:r>
                      <a:r>
                        <a:rPr lang="ru-RU" sz="1600" i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022692"/>
                  </a:ext>
                </a:extLst>
              </a:tr>
              <a:tr h="795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11</a:t>
                      </a:r>
                      <a:r>
                        <a:rPr lang="ru-RU" sz="1600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ru-RU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- 12</a:t>
                      </a:r>
                      <a:r>
                        <a:rPr lang="ru-RU" sz="1600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работы преподавателя с учебно-методической документацией, 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Елена Юрьевна Иванова, заместитель директора по научно-методической работе ГБПОУ «Магнитогорский педагогический колледж»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4385387"/>
                  </a:ext>
                </a:extLst>
              </a:tr>
              <a:tr h="525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Актуализация рабочих программ 1 курса по иностранному языку к новому учебному году, 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Юлия Геннадьевна Меренкова, методист ГБПОУ «Магнитогорский педагогический колледж»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2664860"/>
                  </a:ext>
                </a:extLst>
              </a:tr>
              <a:tr h="795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современных методических пособий для студентов 1 курса на уроках английского языка. Обзор УМК «Английский язык. Учебное пособие для СПО», </a:t>
                      </a:r>
                      <a:r>
                        <a:rPr lang="ru-RU" sz="16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Айгуль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Амангельдиновна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Клушева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 ГБПОУ «Южно-Уральский государственный технический колледж»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926683"/>
                  </a:ext>
                </a:extLst>
              </a:tr>
              <a:tr h="795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контрольно-оценочных средств и контрольно-измерительных материалов по дисциплине «Иностранный язык», 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Наталия Николаевна Костина, преподаватель ГБПОУ «Магнитогорский педагогический колледж»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0259211"/>
                  </a:ext>
                </a:extLst>
              </a:tr>
              <a:tr h="10662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endParaRPr lang="ru-RU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Электронный учебно-методический комплекс как компонент информационно образовательной среды: из опыта работы преподавателей ФГБОУ ВО «МГТУ им. Г. И. Носова» Многопрофильный колледж, 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Юлия Викторовна Павловская, </a:t>
                      </a:r>
                      <a:r>
                        <a:rPr lang="ru-RU" sz="16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Диляра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Маджидуллаевна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Сайфулина</a:t>
                      </a:r>
                      <a:r>
                        <a:rPr lang="ru-RU" sz="160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преподаватели ФГОБОУ ВО «МГТУ им. Г.И. Носова «Многопрофильный колледж» </a:t>
                      </a: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7589968"/>
                  </a:ext>
                </a:extLst>
              </a:tr>
              <a:tr h="310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Методическая консультация: ответы на вопросы по формированию учебно-методической документации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7791752"/>
                  </a:ext>
                </a:extLst>
              </a:tr>
              <a:tr h="795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ru-RU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</a:t>
                      </a:r>
                      <a:r>
                        <a:rPr lang="ru-RU" sz="16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Рефлексия. Подведение итогов заседания 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Ольга Юрьевна </a:t>
                      </a:r>
                      <a:r>
                        <a:rPr lang="ru-RU" sz="1600" i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Леушканова</a:t>
                      </a:r>
                      <a:r>
                        <a:rPr lang="ru-RU" sz="1600" i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руководитель ОМО, директор ГБПОУ «Магнитогорский педагогический колледж»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25" marR="4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057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40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7" y="157295"/>
            <a:ext cx="10691223" cy="701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rebuchet MS" panose="020B0603020202020204" pitchFamily="34" charset="0"/>
              </a:rPr>
              <a:t>ПРОЕКТ РЕШЕНИЯ ЗАСЕДАНИЯ 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rebuchet MS" panose="020B0603020202020204" pitchFamily="34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rebuchet MS" panose="020B0603020202020204" pitchFamily="34" charset="0"/>
              </a:rPr>
              <a:t>ОБЛАСТНОГО МЕТОДИЧЕСКОГО ОБЪЕДИНЕНИЯ №18: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293" y="858983"/>
            <a:ext cx="11001829" cy="469735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rebuchet MS" panose="020B0603020202020204" pitchFamily="34" charset="0"/>
              </a:rPr>
              <a:t>1. Принять к сведению рассмотренную на заседании информацию всем членам ОМО и донести до преподавателей иностранного языка ПОО, отв. члены ОМО №18, в срок до 10.05.2024г.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2. </a:t>
            </a:r>
            <a:r>
              <a:rPr lang="ru-RU" sz="2400" dirty="0" smtClean="0">
                <a:latin typeface="Trebuchet MS" panose="020B0603020202020204" pitchFamily="34" charset="0"/>
              </a:rPr>
              <a:t>Провести актуализацию рабочих программ, контрольно-оценочных средств по дисциплине «Иностранный язык» на 2024-2025 </a:t>
            </a:r>
            <a:r>
              <a:rPr lang="ru-RU" sz="2400" dirty="0" err="1" smtClean="0">
                <a:latin typeface="Trebuchet MS" panose="020B0603020202020204" pitchFamily="34" charset="0"/>
              </a:rPr>
              <a:t>уч.год</a:t>
            </a:r>
            <a:r>
              <a:rPr lang="ru-RU" sz="2400" dirty="0">
                <a:latin typeface="Trebuchet MS" panose="020B0603020202020204" pitchFamily="34" charset="0"/>
              </a:rPr>
              <a:t>, отв. члены ОМО №18, в срок до </a:t>
            </a:r>
            <a:r>
              <a:rPr lang="ru-RU" sz="2400" dirty="0" smtClean="0">
                <a:latin typeface="Trebuchet MS" panose="020B0603020202020204" pitchFamily="34" charset="0"/>
              </a:rPr>
              <a:t>30.05.2024г.</a:t>
            </a:r>
            <a:r>
              <a:rPr lang="ru-RU" sz="2400" dirty="0" smtClean="0">
                <a:latin typeface="Trebuchet MS" panose="020B0603020202020204" pitchFamily="34" charset="0"/>
              </a:rPr>
              <a:t> </a:t>
            </a:r>
          </a:p>
          <a:p>
            <a:r>
              <a:rPr lang="ru-RU" sz="2400" dirty="0" smtClean="0">
                <a:latin typeface="Trebuchet MS" panose="020B0603020202020204" pitchFamily="34" charset="0"/>
              </a:rPr>
              <a:t>3. Использовать возможности электронной образовательной среды для формирования учебно-методического комплекса</a:t>
            </a:r>
            <a:r>
              <a:rPr lang="ru-RU" sz="2400" dirty="0">
                <a:latin typeface="Trebuchet MS" panose="020B0603020202020204" pitchFamily="34" charset="0"/>
              </a:rPr>
              <a:t>, отв. члены ОМО №18, в </a:t>
            </a:r>
            <a:r>
              <a:rPr lang="ru-RU" sz="2400">
                <a:latin typeface="Trebuchet MS" panose="020B0603020202020204" pitchFamily="34" charset="0"/>
              </a:rPr>
              <a:t>срок </a:t>
            </a:r>
            <a:r>
              <a:rPr lang="ru-RU" sz="2400" smtClean="0">
                <a:latin typeface="Trebuchet MS" panose="020B0603020202020204" pitchFamily="34" charset="0"/>
              </a:rPr>
              <a:t>постоянно. 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r>
              <a:rPr lang="ru-RU" sz="2400" dirty="0" smtClean="0">
                <a:latin typeface="Trebuchet MS" panose="020B0603020202020204" pitchFamily="34" charset="0"/>
              </a:rPr>
              <a:t>4</a:t>
            </a:r>
            <a:r>
              <a:rPr lang="ru-RU" sz="2400" dirty="0" smtClean="0">
                <a:latin typeface="Trebuchet MS" panose="020B0603020202020204" pitchFamily="34" charset="0"/>
              </a:rPr>
              <a:t>. </a:t>
            </a:r>
            <a:r>
              <a:rPr lang="ru-RU" sz="2400" dirty="0" smtClean="0">
                <a:latin typeface="Trebuchet MS" panose="020B0603020202020204" pitchFamily="34" charset="0"/>
              </a:rPr>
              <a:t>Разместить </a:t>
            </a:r>
            <a:r>
              <a:rPr lang="ru-RU" sz="2400" dirty="0">
                <a:latin typeface="Trebuchet MS" panose="020B0603020202020204" pitchFamily="34" charset="0"/>
              </a:rPr>
              <a:t>материалы заседания областного методического объединения на сайте ГБПОУ «Магнитогорский педагогический колледж» и в виртуальном методическом центре ГБУ ДПО ЧИРПО, отв. Иванова Е.Ю., заместитель директора ГБПОУ «МПК», в срок до </a:t>
            </a:r>
            <a:r>
              <a:rPr lang="ru-RU" sz="2400" dirty="0" smtClean="0">
                <a:latin typeface="Trebuchet MS" panose="020B0603020202020204" pitchFamily="34" charset="0"/>
              </a:rPr>
              <a:t>27.04.2024г</a:t>
            </a:r>
            <a:r>
              <a:rPr lang="ru-RU" sz="2400" dirty="0">
                <a:latin typeface="Trebuchet MS" panose="020B0603020202020204" pitchFamily="34" charset="0"/>
              </a:rPr>
              <a:t>.</a:t>
            </a:r>
          </a:p>
          <a:p>
            <a:endParaRPr lang="ru-RU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04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563" y="175767"/>
            <a:ext cx="10861964" cy="145907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rebuchet MS" panose="020B0603020202020204" pitchFamily="34" charset="0"/>
              </a:rPr>
              <a:t>Центр ОМО преподавателей иностранного </a:t>
            </a:r>
            <a:r>
              <a:rPr lang="ru-RU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языка</a:t>
            </a:r>
            <a:br>
              <a:rPr lang="ru-RU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</a:br>
            <a:r>
              <a:rPr lang="en-US" sz="2400" dirty="0" smtClean="0">
                <a:latin typeface="Trebuchet MS" panose="020B0603020202020204" pitchFamily="34" charset="0"/>
              </a:rPr>
              <a:t>http</a:t>
            </a:r>
            <a:r>
              <a:rPr lang="en-US" sz="2400" dirty="0">
                <a:latin typeface="Trebuchet MS" panose="020B0603020202020204" pitchFamily="34" charset="0"/>
              </a:rPr>
              <a:t>://xn--80agvfr.xn--p1ai/life/tsentr-omo-prepodavateley-inostrannogo-yazyka/</a:t>
            </a:r>
            <a:r>
              <a:rPr lang="ru-RU" sz="2400" dirty="0">
                <a:latin typeface="Trebuchet MS" panose="020B0603020202020204" pitchFamily="34" charset="0"/>
              </a:rPr>
              <a:t/>
            </a:r>
            <a:br>
              <a:rPr lang="ru-RU" sz="2400" dirty="0">
                <a:latin typeface="Trebuchet MS" panose="020B0603020202020204" pitchFamily="34" charset="0"/>
              </a:rPr>
            </a:br>
            <a:endParaRPr lang="ru-RU" sz="2400" dirty="0">
              <a:latin typeface="Trebuchet MS" panose="020B0603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168" t="14261" r="34282" b="15939"/>
          <a:stretch/>
        </p:blipFill>
        <p:spPr>
          <a:xfrm>
            <a:off x="3749965" y="1985817"/>
            <a:ext cx="3619894" cy="3888509"/>
          </a:xfrm>
          <a:prstGeom prst="rect">
            <a:avLst/>
          </a:prstGeom>
        </p:spPr>
      </p:pic>
      <p:pic>
        <p:nvPicPr>
          <p:cNvPr id="6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762" y="251526"/>
            <a:ext cx="1249835" cy="110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1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rebuchet MS" panose="020B0603020202020204" pitchFamily="34" charset="0"/>
              </a:rPr>
              <a:t>Контакты:</a:t>
            </a:r>
            <a:endParaRPr lang="ru-RU" sz="32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45734"/>
            <a:ext cx="11059886" cy="40233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rebuchet MS" panose="020B0603020202020204" pitchFamily="34" charset="0"/>
                <a:hlinkClick r:id="rId2"/>
              </a:rPr>
              <a:t>mpk5@yandex.ru</a:t>
            </a:r>
            <a:r>
              <a:rPr lang="ru-RU" sz="2400" dirty="0" smtClean="0">
                <a:latin typeface="Trebuchet MS" panose="020B0603020202020204" pitchFamily="34" charset="0"/>
              </a:rPr>
              <a:t> – электронная почта ГБПОУ «МПК»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hlinkClick r:id="rId3"/>
              </a:rPr>
              <a:t>Главная (</a:t>
            </a:r>
            <a:r>
              <a:rPr lang="en-US" sz="2400" dirty="0" err="1">
                <a:hlinkClick r:id="rId3"/>
              </a:rPr>
              <a:t>xn</a:t>
            </a:r>
            <a:r>
              <a:rPr lang="en-US" sz="2400" dirty="0">
                <a:hlinkClick r:id="rId3"/>
              </a:rPr>
              <a:t>--80agvfr.xn--p1ai</a:t>
            </a:r>
            <a:r>
              <a:rPr lang="en-US" sz="2400" dirty="0" smtClean="0">
                <a:hlinkClick r:id="rId3"/>
              </a:rPr>
              <a:t>)</a:t>
            </a:r>
            <a:r>
              <a:rPr lang="ru-RU" sz="2400" dirty="0" smtClean="0"/>
              <a:t> – сайт ГБПОУ «МПК»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anose="020B0603020202020204" pitchFamily="34" charset="0"/>
              </a:rPr>
              <a:t>Иванова Елена Юрьевна, заместитель директора по научно-методической работе, тел. 8-902-617-66-91, электронная почта </a:t>
            </a:r>
            <a:r>
              <a:rPr lang="en-US" sz="2400" dirty="0">
                <a:latin typeface="Trebuchet MS" panose="020B0603020202020204" pitchFamily="34" charset="0"/>
              </a:rPr>
              <a:t>0105199975@mail.ru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endParaRPr lang="ru-RU" dirty="0"/>
          </a:p>
        </p:txBody>
      </p:sp>
      <p:pic>
        <p:nvPicPr>
          <p:cNvPr id="5" name="Picture 2" descr="C:\Users\User\Desktop\2023\МПК\Оформление\Логотипы\Брендбук МПК\Новый логотип\Логотип МПК новы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762" y="251526"/>
            <a:ext cx="1249835" cy="110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2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3515</TotalTime>
  <Words>407</Words>
  <Application>Microsoft Office PowerPoint</Application>
  <PresentationFormat>Широкоэкранный</PresentationFormat>
  <Paragraphs>34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Calibri Light</vt:lpstr>
      <vt:lpstr>Tahoma</vt:lpstr>
      <vt:lpstr>Times New Roman</vt:lpstr>
      <vt:lpstr>Trebuchet MS</vt:lpstr>
      <vt:lpstr>Ретро</vt:lpstr>
      <vt:lpstr>Заседание областного  методического объединения  преподавателей иностранного языка </vt:lpstr>
      <vt:lpstr>ПОВЕСТКА ЗАСЕДАНИЯ</vt:lpstr>
      <vt:lpstr>ПРОЕКТ РЕШЕНИЯ ЗАСЕДАНИЯ  ОБЛАСТНОГО МЕТОДИЧЕСКОГО ОБЪЕДИНЕНИЯ №18:</vt:lpstr>
      <vt:lpstr>Центр ОМО преподавателей иностранного языка http://xn--80agvfr.xn--p1ai/life/tsentr-omo-prepodavateley-inostrannogo-yazyka/ </vt:lpstr>
      <vt:lpstr>Контакты: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областного методического объединения №18  преподавателей иностранного языка </dc:title>
  <dc:creator>Захарова</dc:creator>
  <cp:lastModifiedBy>Пользователь</cp:lastModifiedBy>
  <cp:revision>101</cp:revision>
  <dcterms:created xsi:type="dcterms:W3CDTF">2021-01-18T17:37:39Z</dcterms:created>
  <dcterms:modified xsi:type="dcterms:W3CDTF">2024-04-24T07:57:15Z</dcterms:modified>
</cp:coreProperties>
</file>