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9" r:id="rId2"/>
    <p:sldId id="286" r:id="rId3"/>
    <p:sldId id="287" r:id="rId4"/>
    <p:sldId id="279" r:id="rId5"/>
    <p:sldId id="285" r:id="rId6"/>
    <p:sldId id="282" r:id="rId7"/>
    <p:sldId id="281" r:id="rId8"/>
    <p:sldId id="283" r:id="rId9"/>
    <p:sldId id="262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C79815-DB0A-426C-81D3-08DD4E1B9E0D}">
          <p14:sldIdLst>
            <p14:sldId id="259"/>
            <p14:sldId id="286"/>
            <p14:sldId id="287"/>
            <p14:sldId id="279"/>
            <p14:sldId id="285"/>
            <p14:sldId id="282"/>
            <p14:sldId id="281"/>
            <p14:sldId id="283"/>
          </p14:sldIdLst>
        </p14:section>
        <p14:section name="Раздел без заголовка" id="{23E49E32-A4A1-4371-BE78-6A131996F2BD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28A4E-AAD3-4492-8808-4B487DA703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562B6-EA58-4E02-BCAA-C3E3BC297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896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562B6-EA58-4E02-BCAA-C3E3BC297EA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71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9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24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9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1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2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7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2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8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7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F442-D8BC-459C-81FC-21C1667EAF37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08FAB-44BA-4879-8BAD-75736192D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eestrspo.firpo.ru/listview/TeachingMaterial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65" y="1417069"/>
            <a:ext cx="4716016" cy="184676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700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ПОРЯДОК РАБОТЫ ПРЕПОДАВАТЕЛЯ </a:t>
            </a:r>
            <a:b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 УЧЕБНО-МЕТОДИЧЕСКОЙ ДОКУМЕНТАЦИЕЙ</a:t>
            </a:r>
            <a:b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99942"/>
            <a:ext cx="5464696" cy="720080"/>
          </a:xfrm>
        </p:spPr>
        <p:txBody>
          <a:bodyPr>
            <a:normAutofit fontScale="85000" lnSpcReduction="20000"/>
          </a:bodyPr>
          <a:lstStyle/>
          <a:p>
            <a:pPr lvl="0" algn="r">
              <a:spcBef>
                <a:spcPts val="0"/>
              </a:spcBef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ИВАНОВА ЕЛЕНА ЮРЬЕВНА, </a:t>
            </a:r>
          </a:p>
          <a:p>
            <a:pPr lvl="0" algn="r">
              <a:spcBef>
                <a:spcPts val="0"/>
              </a:spcBef>
            </a:pP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директора </a:t>
            </a:r>
          </a:p>
          <a:p>
            <a:pPr lvl="0" algn="r">
              <a:spcBef>
                <a:spcPts val="0"/>
              </a:spcBef>
            </a:pP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научно-методической работе </a:t>
            </a:r>
          </a:p>
          <a:p>
            <a:pPr algn="l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571957"/>
            <a:ext cx="411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Областное методическое объединение </a:t>
            </a:r>
          </a:p>
        </p:txBody>
      </p:sp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3836"/>
            <a:ext cx="1080120" cy="95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93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843558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Организация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учебной деятельности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обучающихся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освоению учебных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предметов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курсов, дисциплин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модулей) программ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профессионального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обучения,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том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числе с использованием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дистанционных технологий, электронного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обучения и цифровых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средств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Педагогический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контроль и оценка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освоения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образовательной программы профессионального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обучения, СПО в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процессе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промежуточной и итоговой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аттестации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в том числе с использованием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дистанционных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технологий, цифровых с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редств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Разработка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программно-методического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обеспечения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учебных предметов, курсов,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дисциплин (модулей) программ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профессионального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обучения, программ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включая рабочие программы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воспитания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123478"/>
            <a:ext cx="388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ТРУДОВЫЕ ФУНКЦИИ ПЕДАГОГА СПО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3810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987574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1. </a:t>
            </a:r>
            <a:r>
              <a:rPr lang="ru-RU" sz="1400" dirty="0" smtClean="0"/>
              <a:t>Федеральный </a:t>
            </a:r>
            <a:r>
              <a:rPr lang="ru-RU" sz="1400" dirty="0"/>
              <a:t>закон от 29 декабря 2012 г. №273-ФЗ «Об образовании в Российской Федерации</a:t>
            </a:r>
            <a:r>
              <a:rPr lang="ru-RU" sz="1400" dirty="0" smtClean="0"/>
              <a:t>».</a:t>
            </a:r>
            <a:endParaRPr lang="ru-RU" sz="1400" dirty="0"/>
          </a:p>
          <a:p>
            <a:r>
              <a:rPr lang="ru-RU" sz="1400" dirty="0" smtClean="0"/>
              <a:t>2. Приказ </a:t>
            </a:r>
            <a:r>
              <a:rPr lang="ru-RU" sz="1400" dirty="0" err="1"/>
              <a:t>Минобрнауки</a:t>
            </a:r>
            <a:r>
              <a:rPr lang="ru-RU" sz="1400" dirty="0"/>
              <a:t> России </a:t>
            </a:r>
            <a:r>
              <a:rPr lang="ru-RU" sz="1400" dirty="0" smtClean="0"/>
              <a:t>от____№___   «</a:t>
            </a:r>
            <a:r>
              <a:rPr lang="ru-RU" sz="1400" dirty="0"/>
              <a:t>Об утверждении федерального государственного образовательного стандарта </a:t>
            </a:r>
            <a:r>
              <a:rPr lang="ru-RU" sz="1400" dirty="0" smtClean="0"/>
              <a:t>среднего </a:t>
            </a:r>
            <a:r>
              <a:rPr lang="ru-RU" sz="1400" dirty="0"/>
              <a:t>профессионального образования по </a:t>
            </a:r>
            <a:r>
              <a:rPr lang="ru-RU" sz="1400" dirty="0" smtClean="0"/>
              <a:t>специальности».</a:t>
            </a:r>
            <a:endParaRPr lang="ru-RU" sz="1400" dirty="0"/>
          </a:p>
          <a:p>
            <a:pPr algn="just"/>
            <a:r>
              <a:rPr lang="ru-RU" sz="1400" dirty="0" smtClean="0"/>
              <a:t>3. Приказ </a:t>
            </a:r>
            <a:r>
              <a:rPr lang="ru-RU" sz="1400" dirty="0"/>
              <a:t>Министерства просвещения Российской Федерации от 24.08.2022 № 762 «Об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</a:t>
            </a:r>
            <a:r>
              <a:rPr lang="ru-RU" sz="1400" dirty="0" smtClean="0"/>
              <a:t>».</a:t>
            </a:r>
            <a:endParaRPr lang="ru-RU" sz="1400" dirty="0"/>
          </a:p>
          <a:p>
            <a:pPr algn="just"/>
            <a:r>
              <a:rPr lang="ru-RU" sz="1400" dirty="0" smtClean="0"/>
              <a:t>4. Приказ </a:t>
            </a:r>
            <a:r>
              <a:rPr lang="ru-RU" sz="1400" dirty="0" err="1"/>
              <a:t>Минобрнауки</a:t>
            </a:r>
            <a:r>
              <a:rPr lang="ru-RU" sz="1400" dirty="0"/>
              <a:t> России № 885, </a:t>
            </a:r>
            <a:r>
              <a:rPr lang="ru-RU" sz="1400" dirty="0" err="1"/>
              <a:t>Минпросвещения</a:t>
            </a:r>
            <a:r>
              <a:rPr lang="ru-RU" sz="1400" dirty="0"/>
              <a:t> России № 390 от 5 августа 2020 г. «О практической подготовке обучающихся» (вместе с «Положением о практической подготовке обучающихся</a:t>
            </a:r>
            <a:r>
              <a:rPr lang="ru-RU" sz="1400" dirty="0" smtClean="0"/>
              <a:t>»).</a:t>
            </a:r>
            <a:endParaRPr lang="ru-RU" sz="1400" dirty="0"/>
          </a:p>
          <a:p>
            <a:pPr algn="just"/>
            <a:r>
              <a:rPr lang="ru-RU" sz="1400" dirty="0" smtClean="0"/>
              <a:t>5. Приказ </a:t>
            </a:r>
            <a:r>
              <a:rPr lang="ru-RU" sz="1400" dirty="0" err="1"/>
              <a:t>Минобрнауки</a:t>
            </a:r>
            <a:r>
              <a:rPr lang="ru-RU" sz="1400" dirty="0"/>
              <a:t> России от 17.05.2012 № 413 (ред. от 12.08.2022) «Об утверждении федерального государственного образовательного стандарта среднего общего образования» (далее – ФГОС СОО</a:t>
            </a:r>
            <a:r>
              <a:rPr lang="ru-RU" sz="1400" dirty="0" smtClean="0"/>
              <a:t>).</a:t>
            </a:r>
            <a:endParaRPr lang="ru-RU" sz="1400" dirty="0"/>
          </a:p>
          <a:p>
            <a:r>
              <a:rPr lang="ru-RU" sz="1400" dirty="0" smtClean="0"/>
              <a:t>6. Распоряжение </a:t>
            </a:r>
            <a:r>
              <a:rPr lang="ru-RU" sz="1400" dirty="0" err="1"/>
              <a:t>Минпросвещения</a:t>
            </a:r>
            <a:r>
              <a:rPr lang="ru-RU" sz="1400" dirty="0"/>
              <a:t> России от 30.04.2021 № Р-98 «Об утверждении Концепции преподавания общеобразовательных дисциплин с учетом профессиональной направленности программ СПО, реализуемых на базе основного общего образования</a:t>
            </a:r>
            <a:r>
              <a:rPr lang="ru-RU" sz="1400" dirty="0" smtClean="0"/>
              <a:t>».</a:t>
            </a:r>
            <a:endParaRPr lang="ru-RU" sz="1400" dirty="0"/>
          </a:p>
          <a:p>
            <a:r>
              <a:rPr lang="ru-RU" sz="1400" dirty="0" smtClean="0"/>
              <a:t>7. Устав ПОО и </a:t>
            </a:r>
            <a:r>
              <a:rPr lang="ru-RU" sz="1400" dirty="0"/>
              <a:t>иные локальные нормативные акты, регламентирующие образовательную </a:t>
            </a:r>
            <a:r>
              <a:rPr lang="ru-RU" sz="1400" dirty="0" smtClean="0"/>
              <a:t>деятельность в ПОО.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375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НОРМАТИВНЫЕ ОСНОВАНИЯ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ДЛЯ РАЗРАБОТКИ ПРОГРАММ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986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9287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УЧЕБНО-МЕТОДИЧЕСКАЯ ДОКУМЕНТАЦИЯ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единая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, целостная совокупность разновидностей учебных материалов, необходимых для проведения всех видов занятий по определенной дисциплине.</a:t>
            </a:r>
          </a:p>
        </p:txBody>
      </p:sp>
      <p:cxnSp>
        <p:nvCxnSpPr>
          <p:cNvPr id="7" name="Прямая соединительная линия 6"/>
          <p:cNvCxnSpPr>
            <a:stCxn id="2" idx="2"/>
          </p:cNvCxnSpPr>
          <p:nvPr/>
        </p:nvCxnSpPr>
        <p:spPr>
          <a:xfrm>
            <a:off x="4103948" y="2162534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9592" y="2643758"/>
            <a:ext cx="69847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9592" y="2619734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79712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43808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707904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99992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300192" y="2660680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164288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84368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36096" y="2643758"/>
            <a:ext cx="0" cy="4812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 rot="16200000">
            <a:off x="31184" y="370760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ОБРАЗОВАТЕЛЬНЫЙ СТАНДАРТ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1981226" y="371796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РАБОЧАЯ ПРОГРАММА</a:t>
            </a:r>
            <a:endParaRPr lang="ru-RU" sz="1200" dirty="0"/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6321959" y="371796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ЗАДАНИЯ ДЛЯ САМОСТОЯТЕЛЬНОЙ РАБОТЫ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 rot="16200000">
            <a:off x="1117130" y="371796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ПРИМЕРНАЯ РАБОЧАЯ ПРОГРАММА</a:t>
            </a:r>
            <a:endParaRPr lang="ru-RU" sz="1200" dirty="0"/>
          </a:p>
        </p:txBody>
      </p:sp>
      <p:sp>
        <p:nvSpPr>
          <p:cNvPr id="24" name="Прямоугольник 23"/>
          <p:cNvSpPr/>
          <p:nvPr/>
        </p:nvSpPr>
        <p:spPr>
          <a:xfrm rot="16200000">
            <a:off x="2879812" y="3719326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КАЛЕНДАРНО-ТЕМАТИЧЕСКИЙ ПЛАН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3668632" y="371796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ПЕРЕЧЕНЬ УЧЕБНИКОВ</a:t>
            </a:r>
            <a:endParaRPr lang="ru-RU" sz="1200" dirty="0"/>
          </a:p>
        </p:txBody>
      </p:sp>
      <p:sp>
        <p:nvSpPr>
          <p:cNvPr id="26" name="Прямоугольник 25"/>
          <p:cNvSpPr/>
          <p:nvPr/>
        </p:nvSpPr>
        <p:spPr>
          <a:xfrm rot="16200000">
            <a:off x="5457864" y="3717968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МЕТОДИЧЕСКИЕ РЕКОМЕНДАЦИИ</a:t>
            </a:r>
            <a:endParaRPr lang="ru-RU" sz="1200" dirty="0"/>
          </a:p>
        </p:txBody>
      </p:sp>
      <p:sp>
        <p:nvSpPr>
          <p:cNvPr id="27" name="Прямоугольник 26"/>
          <p:cNvSpPr/>
          <p:nvPr/>
        </p:nvSpPr>
        <p:spPr>
          <a:xfrm rot="16200000">
            <a:off x="4573515" y="3723053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КОНТРОЛЬНО-ИЗМЕРИТЕЛЬНЫЕ МАТЕРИАЛЫ</a:t>
            </a:r>
            <a:endParaRPr lang="ru-RU" sz="1200" dirty="0"/>
          </a:p>
        </p:txBody>
      </p:sp>
      <p:sp>
        <p:nvSpPr>
          <p:cNvPr id="28" name="Прямоугольник 27"/>
          <p:cNvSpPr/>
          <p:nvPr/>
        </p:nvSpPr>
        <p:spPr>
          <a:xfrm rot="16200000">
            <a:off x="7096981" y="3720444"/>
            <a:ext cx="165618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МЕТОДИЧЕСКИЕ РАЗРАБОТКИ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4780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4" y="51470"/>
            <a:ext cx="64905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065" y="120968"/>
            <a:ext cx="5112568" cy="400667"/>
          </a:xfrm>
        </p:spPr>
        <p:txBody>
          <a:bodyPr>
            <a:noAutofit/>
          </a:bodyPr>
          <a:lstStyle/>
          <a:p>
            <a:pPr algn="l">
              <a:lnSpc>
                <a:spcPts val="1600"/>
              </a:lnSpc>
            </a:pPr>
            <a:r>
              <a:rPr lang="ru-RU" sz="1600" b="1" dirty="0" smtClean="0">
                <a:solidFill>
                  <a:srgbClr val="E31E25"/>
                </a:solidFill>
                <a:cs typeface="Arial" panose="020B0604020202020204" pitchFamily="34" charset="0"/>
              </a:rPr>
              <a:t>ПОРЯДОК ПОДГОТОВКИ УЧЕБНО-МЕТОДИЧЕСКОЙ ДОКУМЕНТАЦИИ</a:t>
            </a:r>
            <a:endParaRPr lang="ru-RU" sz="1600" b="1" dirty="0">
              <a:solidFill>
                <a:srgbClr val="E31E25"/>
              </a:solidFill>
              <a:cs typeface="Arial" panose="020B0604020202020204" pitchFamily="34" charset="0"/>
            </a:endParaRPr>
          </a:p>
        </p:txBody>
      </p:sp>
      <p:pic>
        <p:nvPicPr>
          <p:cNvPr id="51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643635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1223009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2174966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2654350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3209348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3599087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s://thumb.tildacdn.com/tild3436-3164-4266-b531-383661353638/-/format/webp/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0" y="3941727"/>
            <a:ext cx="216170" cy="23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Прямая со стрелкой 61"/>
          <p:cNvCxnSpPr>
            <a:stCxn id="51" idx="1"/>
          </p:cNvCxnSpPr>
          <p:nvPr/>
        </p:nvCxnSpPr>
        <p:spPr>
          <a:xfrm flipH="1">
            <a:off x="1364168" y="761328"/>
            <a:ext cx="2551052" cy="2116289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3" name="Прямая со стрелкой 5122"/>
          <p:cNvCxnSpPr>
            <a:stCxn id="52" idx="1"/>
          </p:cNvCxnSpPr>
          <p:nvPr/>
        </p:nvCxnSpPr>
        <p:spPr>
          <a:xfrm flipH="1">
            <a:off x="1364168" y="1340702"/>
            <a:ext cx="2551052" cy="152737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9" name="Прямая со стрелкой 5128"/>
          <p:cNvCxnSpPr>
            <a:stCxn id="55" idx="1"/>
          </p:cNvCxnSpPr>
          <p:nvPr/>
        </p:nvCxnSpPr>
        <p:spPr>
          <a:xfrm flipH="1">
            <a:off x="1364168" y="2292659"/>
            <a:ext cx="2551052" cy="53847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1" name="Прямая со стрелкой 5130"/>
          <p:cNvCxnSpPr>
            <a:stCxn id="56" idx="1"/>
          </p:cNvCxnSpPr>
          <p:nvPr/>
        </p:nvCxnSpPr>
        <p:spPr>
          <a:xfrm flipH="1">
            <a:off x="1364168" y="2772043"/>
            <a:ext cx="2551052" cy="5864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3" name="Прямая со стрелкой 5132"/>
          <p:cNvCxnSpPr>
            <a:stCxn id="57" idx="1"/>
          </p:cNvCxnSpPr>
          <p:nvPr/>
        </p:nvCxnSpPr>
        <p:spPr>
          <a:xfrm flipH="1" flipV="1">
            <a:off x="1364168" y="2849587"/>
            <a:ext cx="2551052" cy="477454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5" name="Прямая со стрелкой 5134"/>
          <p:cNvCxnSpPr>
            <a:stCxn id="58" idx="1"/>
          </p:cNvCxnSpPr>
          <p:nvPr/>
        </p:nvCxnSpPr>
        <p:spPr>
          <a:xfrm flipH="1" flipV="1">
            <a:off x="1364168" y="2863602"/>
            <a:ext cx="2551052" cy="85317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7" name="Прямая со стрелкой 5136"/>
          <p:cNvCxnSpPr>
            <a:stCxn id="59" idx="1"/>
          </p:cNvCxnSpPr>
          <p:nvPr/>
        </p:nvCxnSpPr>
        <p:spPr>
          <a:xfrm flipH="1" flipV="1">
            <a:off x="1364168" y="2863602"/>
            <a:ext cx="2551052" cy="119581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067944" y="49119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характеристику видов профессиональной деятельности выпускника по специальности по тексту ФГОС СПО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40460" y="1121671"/>
            <a:ext cx="47800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требования ФГОС СПО к результатам освоения ППССЗ по специальностям подготовки (общие </a:t>
            </a:r>
            <a:r>
              <a:rPr lang="ru-RU" sz="1400" dirty="0" smtClean="0"/>
              <a:t>и профессиональные </a:t>
            </a:r>
            <a:r>
              <a:rPr lang="ru-RU" sz="1400" dirty="0"/>
              <a:t>компетенции)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998473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требования ФГОС СПО к знаниям, умениям, практическому опыту по дисциплине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06964" y="255890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у</a:t>
            </a:r>
            <a:r>
              <a:rPr lang="ru-RU" sz="1400" dirty="0" smtClean="0"/>
              <a:t>чебный </a:t>
            </a:r>
            <a:r>
              <a:rPr lang="ru-RU" sz="1400" dirty="0"/>
              <a:t>план и календарный график учебного процесса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67944" y="272328"/>
            <a:ext cx="924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ИЗУЧИТЬ: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1390" y="3152578"/>
            <a:ext cx="4617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рабочих </a:t>
            </a:r>
            <a:r>
              <a:rPr lang="ru-RU" sz="1400" dirty="0"/>
              <a:t>учебных программ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06964" y="2863602"/>
            <a:ext cx="3857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РАЗРАБОТКА, СОГЛАСОВАНИЕ И УТВЕРЖДЕНИЕ: 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142839" y="3516375"/>
            <a:ext cx="3555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</a:t>
            </a:r>
            <a:r>
              <a:rPr lang="ru-RU" sz="1400" dirty="0" smtClean="0"/>
              <a:t>идактических и методических материалов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42839" y="3905530"/>
            <a:ext cx="3305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к</a:t>
            </a:r>
            <a:r>
              <a:rPr lang="ru-RU" sz="1400" dirty="0" smtClean="0"/>
              <a:t>онтрольно-измерительных материалов</a:t>
            </a:r>
            <a:endParaRPr lang="ru-RU" sz="140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395535" y="2292659"/>
            <a:ext cx="1008113" cy="1071179"/>
            <a:chOff x="394248" y="814048"/>
            <a:chExt cx="607842" cy="646635"/>
          </a:xfrm>
        </p:grpSpPr>
        <p:pic>
          <p:nvPicPr>
            <p:cNvPr id="61" name="Picture 4" descr="https://avatars.mds.yandex.net/i?id=d5b688f43a1a66056cd336ac83d8f80f587eb470-12301937-images-thumbs&amp;n=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84" y="931479"/>
              <a:ext cx="447368" cy="447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Шестиугольник 62"/>
            <p:cNvSpPr/>
            <p:nvPr/>
          </p:nvSpPr>
          <p:spPr>
            <a:xfrm rot="16200000">
              <a:off x="374851" y="833445"/>
              <a:ext cx="646635" cy="607842"/>
            </a:xfrm>
            <a:prstGeom prst="hexagon">
              <a:avLst>
                <a:gd name="adj" fmla="val 35345"/>
                <a:gd name="vf" fmla="val 115470"/>
              </a:avLst>
            </a:prstGeom>
            <a:noFill/>
            <a:ln w="38100" cap="flat" cmpd="sng" algn="ctr">
              <a:solidFill>
                <a:srgbClr val="E31E2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henomena" panose="00000500000000000000" pitchFamily="50" charset="-52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863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2917" t="12963" r="26042" b="3703"/>
          <a:stretch/>
        </p:blipFill>
        <p:spPr>
          <a:xfrm>
            <a:off x="251520" y="604559"/>
            <a:ext cx="3816424" cy="35048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4299942"/>
            <a:ext cx="2860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/>
              </a:rPr>
              <a:t>Реестр ПООП СПО (</a:t>
            </a:r>
            <a:r>
              <a:rPr lang="en-US" dirty="0">
                <a:hlinkClick r:id="rId5"/>
              </a:rPr>
              <a:t>firpo.ru)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923678"/>
            <a:ext cx="4770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Места хранения учебно-методической документации: </a:t>
            </a:r>
          </a:p>
          <a:p>
            <a:r>
              <a:rPr lang="ru-RU" sz="1600" u="sng" dirty="0"/>
              <a:t>Электронные версии</a:t>
            </a:r>
            <a:r>
              <a:rPr lang="ru-RU" sz="1600" dirty="0"/>
              <a:t>: в компьютерных базах данных структурных подразделений колледжа (научно-методический отдел, учебно-методический отдел, отдел практики, сайт колледжа и т.д.), </a:t>
            </a:r>
            <a:endParaRPr lang="ru-RU" sz="1600" dirty="0" smtClean="0"/>
          </a:p>
          <a:p>
            <a:r>
              <a:rPr lang="ru-RU" sz="1600" dirty="0" smtClean="0"/>
              <a:t>на </a:t>
            </a:r>
            <a:r>
              <a:rPr lang="ru-RU" sz="1600" dirty="0"/>
              <a:t>рабочих местах в кабинетах преподавателей.</a:t>
            </a:r>
          </a:p>
          <a:p>
            <a:r>
              <a:rPr lang="ru-RU" sz="1600" u="sng" dirty="0"/>
              <a:t>Печатные версии</a:t>
            </a:r>
            <a:r>
              <a:rPr lang="ru-RU" sz="1600" dirty="0"/>
              <a:t>: в структурных подразделениях колледжа – отделения, кафедры, ПЦК.</a:t>
            </a:r>
          </a:p>
        </p:txBody>
      </p:sp>
    </p:spTree>
    <p:extLst>
      <p:ext uri="{BB962C8B-B14F-4D97-AF65-F5344CB8AC3E}">
        <p14:creationId xmlns:p14="http://schemas.microsoft.com/office/powerpoint/2010/main" val="143898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7548" r="4467" b="5240"/>
          <a:stretch/>
        </p:blipFill>
        <p:spPr>
          <a:xfrm>
            <a:off x="251520" y="123478"/>
            <a:ext cx="8694198" cy="44644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058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5486"/>
            <a:ext cx="89245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t="8366" r="3529" b="5883"/>
          <a:stretch/>
        </p:blipFill>
        <p:spPr>
          <a:xfrm>
            <a:off x="179512" y="591530"/>
            <a:ext cx="7776864" cy="41764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635896" y="123478"/>
            <a:ext cx="351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МЕТОДИЧЕСКИЕ РЕКОМЕНДАЦИИ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9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036" y="1635646"/>
            <a:ext cx="5004048" cy="238774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700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УСПЕХОВ </a:t>
            </a:r>
            <a:br>
              <a:rPr lang="ru-RU" sz="22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ПРОФЕССИОНАЛЬНОЙ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ДЕЯТЕЛЬНОСТИ</a:t>
            </a:r>
            <a:r>
              <a:rPr lang="ru-RU" sz="22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  <a:br>
              <a:rPr lang="ru-RU" sz="22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700" b="1" dirty="0" smtClean="0">
                <a:solidFill>
                  <a:srgbClr val="297FD5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99942"/>
            <a:ext cx="5464696" cy="720080"/>
          </a:xfrm>
        </p:spPr>
        <p:txBody>
          <a:bodyPr>
            <a:normAutofit fontScale="92500" lnSpcReduction="10000"/>
          </a:bodyPr>
          <a:lstStyle/>
          <a:p>
            <a:pPr lvl="0" algn="r">
              <a:spcBef>
                <a:spcPts val="0"/>
              </a:spcBef>
            </a:pPr>
            <a:r>
              <a:rPr lang="ru-RU" sz="1600" b="1" dirty="0">
                <a:solidFill>
                  <a:srgbClr val="4A66AC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Иванова Елена Юрьевна, </a:t>
            </a:r>
          </a:p>
          <a:p>
            <a:pPr lvl="0" algn="r">
              <a:spcBef>
                <a:spcPts val="0"/>
              </a:spcBef>
            </a:pPr>
            <a:r>
              <a:rPr lang="ru-RU" sz="1600" dirty="0">
                <a:solidFill>
                  <a:srgbClr val="4A66AC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директора </a:t>
            </a:r>
          </a:p>
          <a:p>
            <a:pPr lvl="0" algn="r">
              <a:spcBef>
                <a:spcPts val="0"/>
              </a:spcBef>
            </a:pPr>
            <a:r>
              <a:rPr lang="ru-RU" sz="1600" dirty="0">
                <a:solidFill>
                  <a:srgbClr val="4A66AC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научно-методической работе </a:t>
            </a:r>
          </a:p>
          <a:p>
            <a:pPr algn="l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00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3594</TotalTime>
  <Words>461</Words>
  <Application>Microsoft Office PowerPoint</Application>
  <PresentationFormat>Экран (16:9)</PresentationFormat>
  <Paragraphs>51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Phenomena</vt:lpstr>
      <vt:lpstr>Wingdings</vt:lpstr>
      <vt:lpstr>Тема Office</vt:lpstr>
      <vt:lpstr> ПОРЯДОК РАБОТЫ ПРЕПОДАВАТЕЛЯ  С УЧЕБНО-МЕТОДИЧЕСКОЙ ДОКУМЕНТАЦИЕЙ </vt:lpstr>
      <vt:lpstr>Презентация PowerPoint</vt:lpstr>
      <vt:lpstr>Презентация PowerPoint</vt:lpstr>
      <vt:lpstr>Презентация PowerPoint</vt:lpstr>
      <vt:lpstr>ПОРЯДОК ПОДГОТОВКИ УЧЕБНО-МЕТОДИЧЕСКОЙ ДОКУМЕНТАЦИИ</vt:lpstr>
      <vt:lpstr>Презентация PowerPoint</vt:lpstr>
      <vt:lpstr>Презентация PowerPoint</vt:lpstr>
      <vt:lpstr>Презентация PowerPoint</vt:lpstr>
      <vt:lpstr> УСПЕХОВ  В ПРОФЕССИОНАЛЬНОЙ ДЕЯТЕЛЬНОСТИ!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92</cp:revision>
  <dcterms:created xsi:type="dcterms:W3CDTF">2023-08-17T09:17:35Z</dcterms:created>
  <dcterms:modified xsi:type="dcterms:W3CDTF">2024-04-24T06:11:39Z</dcterms:modified>
</cp:coreProperties>
</file>