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887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79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847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88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6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40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32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75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27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4A23D35-2226-468C-9310-7D1F180B3713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774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36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4A23D35-2226-468C-9310-7D1F180B3713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4256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mpk5@yandex.r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7280" y="1465943"/>
            <a:ext cx="10058400" cy="2540000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Заседание областного методического объединения </a:t>
            </a:r>
            <a:r>
              <a:rPr lang="ru-RU" sz="40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40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40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преподавателей </a:t>
            </a:r>
            <a:r>
              <a:rPr lang="ru-RU" sz="40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иностранного языка</a:t>
            </a:r>
            <a:r>
              <a:rPr lang="ru-RU" sz="44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44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4400" dirty="0">
              <a:latin typeface="Trebuchet MS" panose="020B06030202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727466"/>
          </a:xfrm>
        </p:spPr>
        <p:txBody>
          <a:bodyPr/>
          <a:lstStyle/>
          <a:p>
            <a:pPr algn="ctr"/>
            <a:r>
              <a:rPr lang="ru-RU" b="1" dirty="0">
                <a:latin typeface="Trebuchet MS" panose="020B0603020202020204" pitchFamily="34" charset="0"/>
              </a:rPr>
              <a:t>«Инновационные технологии обучения, обеспечивающие качество языковой подготовки </a:t>
            </a:r>
            <a:r>
              <a:rPr lang="ru-RU" b="1" dirty="0" smtClean="0">
                <a:latin typeface="Trebuchet MS" panose="020B0603020202020204" pitchFamily="34" charset="0"/>
              </a:rPr>
              <a:t>студентов </a:t>
            </a:r>
            <a:r>
              <a:rPr lang="ru-RU" b="1" dirty="0">
                <a:latin typeface="Trebuchet MS" panose="020B0603020202020204" pitchFamily="34" charset="0"/>
              </a:rPr>
              <a:t>СПО</a:t>
            </a:r>
            <a:r>
              <a:rPr lang="ru-RU" b="1" dirty="0" smtClean="0">
                <a:latin typeface="Trebuchet MS" panose="020B0603020202020204" pitchFamily="34" charset="0"/>
              </a:rPr>
              <a:t>»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19 января 2021 года</a:t>
            </a:r>
            <a:endParaRPr lang="ru-RU" sz="2000" b="1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75" y="146459"/>
            <a:ext cx="1523809" cy="9904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1353" y="-27728"/>
            <a:ext cx="1332561" cy="13111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233" y="0"/>
            <a:ext cx="942493" cy="128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7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57" y="286603"/>
            <a:ext cx="10691223" cy="112128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rebuchet MS" panose="020B0603020202020204" pitchFamily="34" charset="0"/>
              </a:rPr>
              <a:t>Проект решения заседания </a:t>
            </a:r>
            <a:br>
              <a:rPr lang="ru-RU" sz="3600" dirty="0" smtClean="0">
                <a:latin typeface="Trebuchet MS" panose="020B0603020202020204" pitchFamily="34" charset="0"/>
              </a:rPr>
            </a:br>
            <a:r>
              <a:rPr lang="ru-RU" sz="3600" dirty="0" smtClean="0">
                <a:latin typeface="Trebuchet MS" panose="020B0603020202020204" pitchFamily="34" charset="0"/>
              </a:rPr>
              <a:t>областного </a:t>
            </a:r>
            <a:r>
              <a:rPr lang="ru-RU" sz="3600" dirty="0">
                <a:latin typeface="Trebuchet MS" panose="020B0603020202020204" pitchFamily="34" charset="0"/>
              </a:rPr>
              <a:t>методического объединения №18: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7657" y="1845733"/>
            <a:ext cx="11001829" cy="4424437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latin typeface="Trebuchet MS" panose="020B0603020202020204" pitchFamily="34" charset="0"/>
              </a:rPr>
              <a:t>1. Рассмотренную на заседании информацию принять к сведению всем членам ОМО и довести до преподавателей иностранного языка ПОО.</a:t>
            </a:r>
          </a:p>
          <a:p>
            <a:r>
              <a:rPr lang="ru-RU" sz="2400" dirty="0">
                <a:latin typeface="Trebuchet MS" panose="020B0603020202020204" pitchFamily="34" charset="0"/>
              </a:rPr>
              <a:t>2. Назначить ответственными ПОО за разработку определенных тем из примерной рабочей программы 1 курса «Иностранный язык» согласно списку. </a:t>
            </a:r>
          </a:p>
          <a:p>
            <a:r>
              <a:rPr lang="ru-RU" sz="2400" dirty="0">
                <a:latin typeface="Trebuchet MS" panose="020B0603020202020204" pitchFamily="34" charset="0"/>
              </a:rPr>
              <a:t>3. Работу по наполнению областного </a:t>
            </a:r>
            <a:r>
              <a:rPr lang="ru-RU" sz="2400" dirty="0" err="1">
                <a:latin typeface="Trebuchet MS" panose="020B0603020202020204" pitchFamily="34" charset="0"/>
              </a:rPr>
              <a:t>репозитория</a:t>
            </a:r>
            <a:r>
              <a:rPr lang="ru-RU" sz="2400" dirty="0">
                <a:latin typeface="Trebuchet MS" panose="020B0603020202020204" pitchFamily="34" charset="0"/>
              </a:rPr>
              <a:t> электронными образовательными ресурсами в соответствии с требованиями, завершить в срок до 1 марта 2021 года, отв. в ПОО – члены ОМО №18.</a:t>
            </a:r>
          </a:p>
          <a:p>
            <a:r>
              <a:rPr lang="ru-RU" sz="2400" dirty="0">
                <a:latin typeface="Trebuchet MS" panose="020B0603020202020204" pitchFamily="34" charset="0"/>
              </a:rPr>
              <a:t>4. Представителям ПОО в ОМО №18 ознакомить преподавателей иностранного языка ПОО с планом работы областного методического объединения, принять участие в запланированных мероприятиях в соответствии с установленными сроками.</a:t>
            </a:r>
          </a:p>
          <a:p>
            <a:endParaRPr lang="ru-RU" sz="24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04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229" y="159658"/>
            <a:ext cx="11553371" cy="161108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rebuchet MS" panose="020B0603020202020204" pitchFamily="34" charset="0"/>
              </a:rPr>
              <a:t>Приказ </a:t>
            </a:r>
            <a:r>
              <a:rPr lang="ru-RU" sz="2800" dirty="0">
                <a:latin typeface="Trebuchet MS" panose="020B0603020202020204" pitchFamily="34" charset="0"/>
              </a:rPr>
              <a:t>Министерства образования и науки Челябинской области от 14.09.2021 года №01/1931 «Об организации методической работы в системе среднего профессионального образования Челябинской области в 2020 году»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352" t="21575" r="21414" b="18170"/>
          <a:stretch/>
        </p:blipFill>
        <p:spPr>
          <a:xfrm>
            <a:off x="2583543" y="2046514"/>
            <a:ext cx="6811372" cy="3962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88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43" y="159657"/>
            <a:ext cx="11582400" cy="841829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rebuchet MS" panose="020B0603020202020204" pitchFamily="34" charset="0"/>
              </a:rPr>
              <a:t>Приоритетные направления </a:t>
            </a:r>
            <a:r>
              <a:rPr lang="ru-RU" sz="2800" dirty="0">
                <a:latin typeface="Trebuchet MS" panose="020B0603020202020204" pitchFamily="34" charset="0"/>
              </a:rPr>
              <a:t>методической деятельности в СПО в 2020-2021 учебном году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001486"/>
            <a:ext cx="11683999" cy="5442857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 </a:t>
            </a:r>
            <a:r>
              <a:rPr lang="ru-RU" dirty="0">
                <a:solidFill>
                  <a:schemeClr val="tx1"/>
                </a:solidFill>
                <a:latin typeface="Trebuchet MS" panose="020B0603020202020204" pitchFamily="34" charset="0"/>
              </a:rPr>
              <a:t>1.	Научно-методическое обеспечение деятельности по реализации и оценке качества освоения основных профессиональных образовательных про-грамм СПО, разработанных на основе ФГОС СПО по ТОП-50, актуализированных ФГОС.</a:t>
            </a:r>
          </a:p>
          <a:p>
            <a:r>
              <a:rPr lang="ru-RU" dirty="0">
                <a:solidFill>
                  <a:schemeClr val="tx1"/>
                </a:solidFill>
                <a:latin typeface="Trebuchet MS" panose="020B0603020202020204" pitchFamily="34" charset="0"/>
              </a:rPr>
              <a:t>2.	Оценка качества профессиональной подготовки обучающихся, в том числе в формате демонстрационного экзамена, проводимого по методологии </a:t>
            </a:r>
            <a:r>
              <a:rPr lang="ru-RU" dirty="0" err="1">
                <a:solidFill>
                  <a:schemeClr val="tx1"/>
                </a:solidFill>
                <a:latin typeface="Trebuchet MS" panose="020B0603020202020204" pitchFamily="34" charset="0"/>
              </a:rPr>
              <a:t>WorldSkills</a:t>
            </a:r>
            <a:r>
              <a:rPr lang="ru-RU" dirty="0">
                <a:solidFill>
                  <a:schemeClr val="tx1"/>
                </a:solidFill>
                <a:latin typeface="Trebuchet MS" panose="020B0603020202020204" pitchFamily="34" charset="0"/>
              </a:rPr>
              <a:t>.</a:t>
            </a:r>
          </a:p>
          <a:p>
            <a:r>
              <a:rPr lang="ru-RU" dirty="0">
                <a:solidFill>
                  <a:schemeClr val="tx1"/>
                </a:solidFill>
                <a:latin typeface="Trebuchet MS" panose="020B0603020202020204" pitchFamily="34" charset="0"/>
              </a:rPr>
              <a:t>3. Реализация образовательных программ на основе сетевого взаимодействия.</a:t>
            </a:r>
          </a:p>
          <a:p>
            <a:r>
              <a:rPr lang="ru-RU" dirty="0">
                <a:solidFill>
                  <a:schemeClr val="tx1"/>
                </a:solidFill>
                <a:latin typeface="Trebuchet MS" panose="020B0603020202020204" pitchFamily="34" charset="0"/>
              </a:rPr>
              <a:t>4.	Создание современной цифровой образовательной среды профессионального образования, в том числе посредством внедрения в образовательный процесс электронного обучения и дистанционных образовательных технологий.</a:t>
            </a:r>
          </a:p>
          <a:p>
            <a:r>
              <a:rPr lang="ru-RU" dirty="0">
                <a:solidFill>
                  <a:schemeClr val="tx1"/>
                </a:solidFill>
                <a:latin typeface="Trebuchet MS" panose="020B0603020202020204" pitchFamily="34" charset="0"/>
              </a:rPr>
              <a:t>5.	</a:t>
            </a:r>
            <a:r>
              <a:rPr lang="ru-RU" dirty="0">
                <a:solidFill>
                  <a:srgbClr val="C00000"/>
                </a:solidFill>
                <a:latin typeface="Trebuchet MS" panose="020B0603020202020204" pitchFamily="34" charset="0"/>
              </a:rPr>
              <a:t>Наполнение регионального </a:t>
            </a:r>
            <a:r>
              <a:rPr lang="ru-RU" dirty="0" err="1">
                <a:solidFill>
                  <a:srgbClr val="C00000"/>
                </a:solidFill>
                <a:latin typeface="Trebuchet MS" panose="020B0603020202020204" pitchFamily="34" charset="0"/>
              </a:rPr>
              <a:t>репозитория</a:t>
            </a:r>
            <a:r>
              <a:rPr lang="ru-RU" dirty="0">
                <a:solidFill>
                  <a:srgbClr val="C00000"/>
                </a:solidFill>
                <a:latin typeface="Trebuchet MS" panose="020B0603020202020204" pitchFamily="34" charset="0"/>
              </a:rPr>
              <a:t> системы среднего профессионального образования на основе региональной цифровой СПО – платформы</a:t>
            </a:r>
            <a:r>
              <a:rPr lang="ru-RU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.</a:t>
            </a:r>
          </a:p>
          <a:p>
            <a:r>
              <a:rPr lang="ru-RU" dirty="0">
                <a:solidFill>
                  <a:schemeClr val="tx1"/>
                </a:solidFill>
                <a:latin typeface="Trebuchet MS" panose="020B0603020202020204" pitchFamily="34" charset="0"/>
              </a:rPr>
              <a:t>6.	Организация наставничества в условиях профессионального образования студентов.</a:t>
            </a:r>
          </a:p>
          <a:p>
            <a:r>
              <a:rPr lang="ru-RU" dirty="0">
                <a:solidFill>
                  <a:schemeClr val="tx1"/>
                </a:solidFill>
                <a:latin typeface="Trebuchet MS" panose="020B0603020202020204" pitchFamily="34" charset="0"/>
              </a:rPr>
              <a:t>7.	Организационно-педагогическое сопровождение профессионального самоопределения обучающихся Челябинской области.</a:t>
            </a:r>
          </a:p>
          <a:p>
            <a:r>
              <a:rPr lang="ru-RU" dirty="0">
                <a:solidFill>
                  <a:schemeClr val="tx1"/>
                </a:solidFill>
                <a:latin typeface="Trebuchet MS" panose="020B0603020202020204" pitchFamily="34" charset="0"/>
              </a:rPr>
              <a:t>8. Разработка ФОС-ориентированных программ воспитания и социализации студентов в методологии проектного управления. </a:t>
            </a:r>
          </a:p>
          <a:p>
            <a:r>
              <a:rPr lang="ru-RU" dirty="0">
                <a:solidFill>
                  <a:schemeClr val="tx1"/>
                </a:solidFill>
                <a:latin typeface="Trebuchet MS" panose="020B0603020202020204" pitchFamily="34" charset="0"/>
              </a:rPr>
              <a:t>9. Организация и проведение мероприятий по сопровождению обучающихся с ограниченными возможностями здоровья и инвалидов, в том числе разработка программно-методического обеспечения</a:t>
            </a:r>
            <a:r>
              <a:rPr lang="ru-RU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.</a:t>
            </a:r>
          </a:p>
          <a:p>
            <a:r>
              <a:rPr lang="ru-RU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И другие.</a:t>
            </a:r>
            <a:endParaRPr lang="ru-RU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endParaRPr lang="ru-RU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endParaRPr lang="ru-RU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10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913" y="286603"/>
            <a:ext cx="11292115" cy="1121283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solidFill>
                  <a:srgbClr val="C00000"/>
                </a:solidFill>
                <a:latin typeface="Trebuchet MS" panose="020B0603020202020204" pitchFamily="34" charset="0"/>
              </a:rPr>
              <a:t>Целью ОМО является</a:t>
            </a:r>
            <a:r>
              <a:rPr lang="ru-RU" sz="2000" dirty="0">
                <a:latin typeface="Trebuchet MS" panose="020B0603020202020204" pitchFamily="34" charset="0"/>
              </a:rPr>
              <a:t>: совершенствование методического обеспечения преподавания иностранного языка общеобразовательного и ОГСЭ циклов, повышение профессиональной компетенции педагогов, развитие сетевого взаимодействия между профессиональными образовательными организациями СПО.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7029" y="1845734"/>
            <a:ext cx="11175999" cy="423575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rgbClr val="C00000"/>
                </a:solidFill>
              </a:rPr>
              <a:t>Задачи ОМО:</a:t>
            </a:r>
            <a:endParaRPr lang="ru-RU" sz="2400" dirty="0">
              <a:solidFill>
                <a:srgbClr val="C0000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</a:rPr>
              <a:t>-	координация методической деятельности ОМО;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</a:rPr>
              <a:t>-	ознакомление с научными достижениями в области педагогики, психологии, методики преподавания иностранного языка, поиск и внедрение в образовательную деятельность эффективных образовательных технологий, методик и форм, в </a:t>
            </a:r>
            <a:r>
              <a:rPr lang="ru-RU" sz="2400" dirty="0" err="1">
                <a:solidFill>
                  <a:schemeClr val="tx1"/>
                </a:solidFill>
              </a:rPr>
              <a:t>т.ч</a:t>
            </a:r>
            <a:r>
              <a:rPr lang="ru-RU" sz="2400" dirty="0">
                <a:solidFill>
                  <a:schemeClr val="tx1"/>
                </a:solidFill>
              </a:rPr>
              <a:t>. по работе с одаренными обучающимися и лицами с особыми образовательными потребностями;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</a:rPr>
              <a:t>-	обобщение и распространение передового педагогического опыта, поддержка инновационной деятельности педагогических работников ПОО;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</a:rPr>
              <a:t>-	формирование единой информационной образовательной среды.</a:t>
            </a:r>
          </a:p>
          <a:p>
            <a:r>
              <a:rPr lang="ru-RU" dirty="0">
                <a:solidFill>
                  <a:schemeClr val="tx1"/>
                </a:solidFill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789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257" y="286603"/>
            <a:ext cx="10386423" cy="61328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rebuchet MS" panose="020B0603020202020204" pitchFamily="34" charset="0"/>
              </a:rPr>
              <a:t>Электронное обучение</a:t>
            </a:r>
            <a:endParaRPr lang="ru-RU" sz="3600" dirty="0"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486" y="1845733"/>
            <a:ext cx="11074400" cy="420672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40228" y="1221619"/>
            <a:ext cx="4818743" cy="2058609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>
                <a:latin typeface="Trebuchet MS" panose="020B0603020202020204" pitchFamily="34" charset="0"/>
              </a:rPr>
              <a:t>Электронное обучение</a:t>
            </a:r>
            <a:r>
              <a:rPr lang="ru-RU" dirty="0">
                <a:latin typeface="Trebuchet MS" panose="020B0603020202020204" pitchFamily="34" charset="0"/>
              </a:rPr>
              <a:t> </a:t>
            </a:r>
            <a:r>
              <a:rPr lang="ru-RU" dirty="0" smtClean="0">
                <a:latin typeface="Trebuchet MS" panose="020B0603020202020204" pitchFamily="34" charset="0"/>
              </a:rPr>
              <a:t>– реализация </a:t>
            </a:r>
            <a:r>
              <a:rPr lang="ru-RU" dirty="0">
                <a:latin typeface="Trebuchet MS" panose="020B0603020202020204" pitchFamily="34" charset="0"/>
              </a:rPr>
              <a:t>образовательных программ с использованием информационно - образовательных ресурсов, информационно-коммуникационных технологий, технических средств, </a:t>
            </a:r>
            <a:r>
              <a:rPr lang="ru-RU" dirty="0" smtClean="0">
                <a:latin typeface="Trebuchet MS" panose="020B0603020202020204" pitchFamily="34" charset="0"/>
              </a:rPr>
              <a:t>сетей</a:t>
            </a:r>
            <a:endParaRPr lang="ru-RU" dirty="0">
              <a:latin typeface="Trebuchet MS" panose="020B06030202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323874" y="1221619"/>
            <a:ext cx="4788263" cy="2058609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i="0" dirty="0" smtClean="0">
                <a:solidFill>
                  <a:srgbClr val="333333"/>
                </a:solidFill>
                <a:effectLst/>
                <a:latin typeface="trebuchet MS" panose="020B0603020202020204" pitchFamily="34" charset="0"/>
              </a:rPr>
              <a:t>Цель электронного обучения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trebuchet MS" panose="020B0603020202020204" pitchFamily="34" charset="0"/>
              </a:rPr>
              <a:t> – предоставление обучающимся возможности освоения основных и дополнительных профессиональных образовательных программ с использованием электронных образовательных технологий</a:t>
            </a:r>
            <a:endParaRPr lang="ru-RU" dirty="0">
              <a:latin typeface="Trebuchet MS" panose="020B06030202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49599" y="3505442"/>
            <a:ext cx="5646057" cy="2363652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latin typeface="Trebuchet MS" panose="020B0603020202020204" pitchFamily="34" charset="0"/>
              </a:rPr>
              <a:t>Главное в образовательной деятельности - </a:t>
            </a:r>
            <a:r>
              <a:rPr lang="ru-RU" dirty="0" smtClean="0">
                <a:latin typeface="Trebuchet MS" panose="020B0603020202020204" pitchFamily="34" charset="0"/>
              </a:rPr>
              <a:t>самостоятельная интерактивная и контролируемая интенсивная работа студента с учебными материалами, включающими в себя видео лекции, слайды, методические рекомендации по изучению дисциплины и выполнению контрольных заданий, контрольные и итоговые тесты</a:t>
            </a:r>
            <a:endParaRPr lang="ru-RU" sz="20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006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540711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rebuchet MS" panose="020B0603020202020204" pitchFamily="34" charset="0"/>
              </a:rPr>
              <a:t>Региональный </a:t>
            </a:r>
            <a:r>
              <a:rPr lang="ru-RU" sz="3200" dirty="0" err="1" smtClean="0">
                <a:latin typeface="Trebuchet MS" panose="020B0603020202020204" pitchFamily="34" charset="0"/>
              </a:rPr>
              <a:t>репозиторий</a:t>
            </a:r>
            <a:r>
              <a:rPr lang="ru-RU" sz="3200" dirty="0" smtClean="0">
                <a:latin typeface="Trebuchet MS" panose="020B0603020202020204" pitchFamily="34" charset="0"/>
              </a:rPr>
              <a:t> системы СПО </a:t>
            </a:r>
            <a:endParaRPr lang="ru-RU" sz="3200" dirty="0">
              <a:latin typeface="Trebuchet MS" panose="020B0603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2555" r="1736" b="12397"/>
          <a:stretch/>
        </p:blipFill>
        <p:spPr>
          <a:xfrm>
            <a:off x="6154057" y="2699658"/>
            <a:ext cx="5902907" cy="265002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2472" y="1001486"/>
            <a:ext cx="545737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Trebuchet MS" panose="020B0603020202020204" pitchFamily="34" charset="0"/>
              </a:rPr>
              <a:t>Федеральный проект «Цифровая образовательная среда» на 2018-2024 гг.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Trebuchet MS" panose="020B0603020202020204" pitchFamily="34" charset="0"/>
              </a:rPr>
              <a:t>Письмо Министерства образования и науки Челябинской области от 08.04.2020 №1201/3963 «О создании регионального </a:t>
            </a:r>
            <a:r>
              <a:rPr lang="ru-RU" sz="2400" dirty="0" err="1" smtClean="0">
                <a:latin typeface="Trebuchet MS" panose="020B0603020202020204" pitchFamily="34" charset="0"/>
              </a:rPr>
              <a:t>репозитория</a:t>
            </a:r>
            <a:r>
              <a:rPr lang="ru-RU" sz="2400" dirty="0" smtClean="0">
                <a:latin typeface="Trebuchet MS" panose="020B0603020202020204" pitchFamily="34" charset="0"/>
              </a:rPr>
              <a:t> СПО»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Trebuchet MS" panose="020B0603020202020204" pitchFamily="34" charset="0"/>
              </a:rPr>
              <a:t>Приказ Министерства образования и науки Челябинской области от 14.09.2020 №01/1913  «Об организации методической работы в системе СПО Челябинской области в 2020 году»</a:t>
            </a:r>
            <a:endParaRPr lang="ru-RU" sz="24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123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43" y="286604"/>
            <a:ext cx="10705737" cy="97614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rebuchet MS" panose="020B0603020202020204" pitchFamily="34" charset="0"/>
              </a:rPr>
              <a:t>Информация о подготовленных для размещения в </a:t>
            </a:r>
            <a:r>
              <a:rPr lang="ru-RU" sz="3200" dirty="0" err="1">
                <a:latin typeface="Trebuchet MS" panose="020B0603020202020204" pitchFamily="34" charset="0"/>
              </a:rPr>
              <a:t>репозитории</a:t>
            </a:r>
            <a:r>
              <a:rPr lang="ru-RU" sz="3200" dirty="0">
                <a:latin typeface="Trebuchet MS" panose="020B0603020202020204" pitchFamily="34" charset="0"/>
              </a:rPr>
              <a:t> материалах (за IV квартал 2020 г.)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1937516"/>
              </p:ext>
            </p:extLst>
          </p:nvPr>
        </p:nvGraphicFramePr>
        <p:xfrm>
          <a:off x="246745" y="1436915"/>
          <a:ext cx="11713026" cy="4376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3255">
                  <a:extLst>
                    <a:ext uri="{9D8B030D-6E8A-4147-A177-3AD203B41FA5}">
                      <a16:colId xmlns:a16="http://schemas.microsoft.com/office/drawing/2014/main" val="1018068742"/>
                    </a:ext>
                  </a:extLst>
                </a:gridCol>
                <a:gridCol w="1611087">
                  <a:extLst>
                    <a:ext uri="{9D8B030D-6E8A-4147-A177-3AD203B41FA5}">
                      <a16:colId xmlns:a16="http://schemas.microsoft.com/office/drawing/2014/main" val="212993903"/>
                    </a:ext>
                  </a:extLst>
                </a:gridCol>
                <a:gridCol w="1952171">
                  <a:extLst>
                    <a:ext uri="{9D8B030D-6E8A-4147-A177-3AD203B41FA5}">
                      <a16:colId xmlns:a16="http://schemas.microsoft.com/office/drawing/2014/main" val="2440020539"/>
                    </a:ext>
                  </a:extLst>
                </a:gridCol>
                <a:gridCol w="1952171">
                  <a:extLst>
                    <a:ext uri="{9D8B030D-6E8A-4147-A177-3AD203B41FA5}">
                      <a16:colId xmlns:a16="http://schemas.microsoft.com/office/drawing/2014/main" val="3848551131"/>
                    </a:ext>
                  </a:extLst>
                </a:gridCol>
                <a:gridCol w="1952171">
                  <a:extLst>
                    <a:ext uri="{9D8B030D-6E8A-4147-A177-3AD203B41FA5}">
                      <a16:colId xmlns:a16="http://schemas.microsoft.com/office/drawing/2014/main" val="3561193305"/>
                    </a:ext>
                  </a:extLst>
                </a:gridCol>
                <a:gridCol w="1952171">
                  <a:extLst>
                    <a:ext uri="{9D8B030D-6E8A-4147-A177-3AD203B41FA5}">
                      <a16:colId xmlns:a16="http://schemas.microsoft.com/office/drawing/2014/main" val="1616056654"/>
                    </a:ext>
                  </a:extLst>
                </a:gridCol>
              </a:tblGrid>
              <a:tr h="14012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Лекции, опорные конспекты, схемы, презентации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Лабораторные и практические работы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Контрольно-измерительные материалы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Самостоятельная работа студентов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Интернет-ресурсы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6029622"/>
                  </a:ext>
                </a:extLst>
              </a:tr>
              <a:tr h="79040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ООД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«Иностранный 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язык»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543573"/>
                  </a:ext>
                </a:extLst>
              </a:tr>
              <a:tr h="131412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ОГСЭ «Иностранный язык» / «Иностранный язык в профессиональной деятельности»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42531895"/>
                  </a:ext>
                </a:extLst>
              </a:tr>
              <a:tr h="4354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ППССЗ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2085890"/>
                  </a:ext>
                </a:extLst>
              </a:tr>
              <a:tr h="4354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ППКРС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017597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5966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86" b="14287"/>
          <a:stretch/>
        </p:blipFill>
        <p:spPr>
          <a:xfrm>
            <a:off x="5429507" y="3702848"/>
            <a:ext cx="5833578" cy="256732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1886" y="435888"/>
            <a:ext cx="112050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Компетенция «Преподавание английского языка в дистанционном формате»</a:t>
            </a:r>
            <a:endParaRPr lang="ru-RU" sz="2400" dirty="0">
              <a:solidFill>
                <a:srgbClr val="C00000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44171" y="897553"/>
            <a:ext cx="838925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rebuchet MS" panose="020B0603020202020204" pitchFamily="34" charset="0"/>
              </a:rPr>
              <a:t>Участие в соревнованиях профессионального мастерства по стандартам </a:t>
            </a:r>
            <a:r>
              <a:rPr lang="ru-RU" sz="2400" dirty="0" err="1">
                <a:latin typeface="Trebuchet MS" panose="020B0603020202020204" pitchFamily="34" charset="0"/>
              </a:rPr>
              <a:t>WorldSkills</a:t>
            </a:r>
            <a:r>
              <a:rPr lang="ru-RU" sz="2400" dirty="0">
                <a:latin typeface="Trebuchet MS" panose="020B0603020202020204" pitchFamily="34" charset="0"/>
              </a:rPr>
              <a:t> для современного преподавателя английского языка - это возможность продемонстрировать инновационные подходы в преподавании английского </a:t>
            </a:r>
            <a:r>
              <a:rPr lang="ru-RU" sz="2400" dirty="0" smtClean="0">
                <a:latin typeface="Trebuchet MS" panose="020B0603020202020204" pitchFamily="34" charset="0"/>
              </a:rPr>
              <a:t>языка, </a:t>
            </a:r>
            <a:r>
              <a:rPr lang="ru-RU" sz="2400" dirty="0">
                <a:latin typeface="Trebuchet MS" panose="020B0603020202020204" pitchFamily="34" charset="0"/>
              </a:rPr>
              <a:t>внедрение и апробация лучших практик, а также повышение престижа высококвалифицированных кадров в области педагогики.</a:t>
            </a:r>
          </a:p>
        </p:txBody>
      </p:sp>
    </p:spTree>
    <p:extLst>
      <p:ext uri="{BB962C8B-B14F-4D97-AF65-F5344CB8AC3E}">
        <p14:creationId xmlns:p14="http://schemas.microsoft.com/office/powerpoint/2010/main" val="424320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rebuchet MS" panose="020B0603020202020204" pitchFamily="34" charset="0"/>
              </a:rPr>
              <a:t>Контакты:</a:t>
            </a:r>
            <a:endParaRPr lang="ru-RU" sz="3200" dirty="0"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845734"/>
            <a:ext cx="11059886" cy="402336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Trebuchet MS" panose="020B0603020202020204" pitchFamily="34" charset="0"/>
                <a:hlinkClick r:id="rId2"/>
              </a:rPr>
              <a:t>mpk5@yandex.ru</a:t>
            </a:r>
            <a:r>
              <a:rPr lang="ru-RU" sz="2400" dirty="0" smtClean="0">
                <a:latin typeface="Trebuchet MS" panose="020B0603020202020204" pitchFamily="34" charset="0"/>
              </a:rPr>
              <a:t> – электронная почта ГБПОУ «МПК»</a:t>
            </a:r>
          </a:p>
          <a:p>
            <a:pPr>
              <a:lnSpc>
                <a:spcPct val="150000"/>
              </a:lnSpc>
            </a:pPr>
            <a:endParaRPr lang="ru-RU" sz="2400" dirty="0" smtClean="0">
              <a:latin typeface="Trebuchet MS" panose="020B0603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rebuchet MS" panose="020B0603020202020204" pitchFamily="34" charset="0"/>
              </a:rPr>
              <a:t>Иванова Елена Юрьевна, заместитель директора по научно-методической работе, тел. 8-902-617-66-91, электронная почта </a:t>
            </a:r>
            <a:r>
              <a:rPr lang="en-US" sz="2400" dirty="0">
                <a:latin typeface="Trebuchet MS" panose="020B0603020202020204" pitchFamily="34" charset="0"/>
              </a:rPr>
              <a:t>0105199975@mail.ru</a:t>
            </a:r>
            <a:endParaRPr lang="ru-RU" sz="2400" dirty="0" smtClean="0">
              <a:latin typeface="Trebuchet MS" panose="020B0603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829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Ретро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122</TotalTime>
  <Words>452</Words>
  <Application>Microsoft Office PowerPoint</Application>
  <PresentationFormat>Широкоэкранный</PresentationFormat>
  <Paragraphs>73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Calibri</vt:lpstr>
      <vt:lpstr>Calibri Light</vt:lpstr>
      <vt:lpstr>Tahoma</vt:lpstr>
      <vt:lpstr>Times New Roman</vt:lpstr>
      <vt:lpstr>Trebuchet MS</vt:lpstr>
      <vt:lpstr>Trebuchet MS</vt:lpstr>
      <vt:lpstr>Wingdings</vt:lpstr>
      <vt:lpstr>Ретро</vt:lpstr>
      <vt:lpstr>Заседание областного методического объединения  преподавателей иностранного языка </vt:lpstr>
      <vt:lpstr>Приказ Министерства образования и науки Челябинской области от 14.09.2021 года №01/1931 «Об организации методической работы в системе среднего профессионального образования Челябинской области в 2020 году»</vt:lpstr>
      <vt:lpstr>Приоритетные направления методической деятельности в СПО в 2020-2021 учебном году</vt:lpstr>
      <vt:lpstr>Целью ОМО является: совершенствование методического обеспечения преподавания иностранного языка общеобразовательного и ОГСЭ циклов, повышение профессиональной компетенции педагогов, развитие сетевого взаимодействия между профессиональными образовательными организациями СПО.</vt:lpstr>
      <vt:lpstr>Электронное обучение</vt:lpstr>
      <vt:lpstr>Региональный репозиторий системы СПО </vt:lpstr>
      <vt:lpstr>Информация о подготовленных для размещения в репозитории материалах (за IV квартал 2020 г.)</vt:lpstr>
      <vt:lpstr>Презентация PowerPoint</vt:lpstr>
      <vt:lpstr>Контакты:</vt:lpstr>
      <vt:lpstr>Проект решения заседания  областного методического объединения №18: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Заседание областного методического объединения №18  преподавателей иностранного языка </dc:title>
  <dc:creator>Захарова</dc:creator>
  <cp:lastModifiedBy>Захарова</cp:lastModifiedBy>
  <cp:revision>11</cp:revision>
  <dcterms:created xsi:type="dcterms:W3CDTF">2021-01-18T17:37:39Z</dcterms:created>
  <dcterms:modified xsi:type="dcterms:W3CDTF">2021-01-19T02:04:10Z</dcterms:modified>
</cp:coreProperties>
</file>