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49E52-800F-4D38-A1AF-0D81FF24E552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95FE5-6887-4026-A27D-50D966182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11C9-3A3B-49E2-9E46-FAF8EE7D3D61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0B987-6C7C-4D26-BD99-4C0B39985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85EB9-015B-4E94-8007-0D7866C2EC4C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7A275-2226-44A8-A417-16C506218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C5C26-1673-4C32-9D83-D840DB2BD3C6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97F11-3C95-4452-BCAC-C856B5A0E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15A1-7BD5-438F-AF7E-FC1D86CD057E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635E3-234A-47D7-9144-0B163BAB8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93DBE-5654-4AF7-8B1D-CB6A68B22EEE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B2CFB-565D-4FA5-B010-EFA039935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84651-A460-495E-9FE3-98986F9180C4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EAC02-039A-4861-82CE-0164AD9AB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BC029-85C7-4EBE-A769-97CCB78CD520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5FADE-A11A-43D5-AF46-87EF8727A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8729C-87AA-4C88-B06D-8C0014BA8DF6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3233E-FDA3-4DA2-9AC9-7373224C3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53A8E-5751-40CD-A055-126CF9FFCDBC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56AAA-8592-4C67-9C79-E87F25075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A2AEE-E83E-4F78-BF8E-2D6883F35768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29782-E0CA-4BF7-BEDF-D2AFE0C45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AE7F6E-2FF6-484E-9FF9-7E6149171D8E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85F5F4-2BF2-4B4C-8677-252E7862E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404813"/>
            <a:ext cx="7921625" cy="936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Министерство образования и науки Челябинской </a:t>
            </a:r>
            <a:br>
              <a:rPr lang="ru-RU" b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sz="1800" b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ГБПОУ  «Троицкий  технологический  техникум»</a:t>
            </a:r>
            <a:br>
              <a:rPr lang="ru-RU" sz="1800" b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sz="1800" b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 </a:t>
            </a:r>
            <a:br>
              <a:rPr lang="ru-RU" sz="1800" b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endParaRPr lang="ru-RU" sz="1800" b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314" name="Текст 5"/>
          <p:cNvSpPr>
            <a:spLocks noGrp="1"/>
          </p:cNvSpPr>
          <p:nvPr>
            <p:ph type="body" sz="half" idx="2"/>
          </p:nvPr>
        </p:nvSpPr>
        <p:spPr>
          <a:xfrm>
            <a:off x="9251950" y="6669088"/>
            <a:ext cx="2998788" cy="889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27088" y="1125538"/>
            <a:ext cx="80645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Применение  опорно-сигнального конспекта на 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у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роках иностранного языка как один из приемов проектного метода.</a:t>
            </a:r>
            <a:endParaRPr lang="ru-RU" sz="2400" b="1" i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sz="2400" b="1" i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Дисциплина: Иностранный язык (английский)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Специальность: 13.02.03  Электрические станции, сети и системы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Преподаватель иностранного языка Груздева Г.М.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                                                    2021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428625"/>
            <a:ext cx="9001125" cy="62150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Укажите правильный вариант перевода предложения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The resistance of a conductor depends on it’s material: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 зависит от сопротивления проводника</a:t>
            </a: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Сопротивление проводника не зависит от его материала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Материальный проводник зависит от сопротивления</a:t>
            </a: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Зависимость сопротивления от проводникового материала</a:t>
            </a: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Проводник зависит от материала</a:t>
            </a:r>
          </a:p>
          <a:p>
            <a:pPr eaLnBrk="1" hangingPunct="1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Слово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source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означает: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напряжение</a:t>
            </a: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проводник</a:t>
            </a: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источник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сопротивление</a:t>
            </a: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Соединение</a:t>
            </a:r>
          </a:p>
          <a:p>
            <a:pPr eaLnBrk="1" hangingPunct="1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Выберите слово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полупроводник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 следующей группы слов: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conductor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conducting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condict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Semiconductor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semiconductors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sz="half" idx="2"/>
          </p:nvPr>
        </p:nvSpPr>
        <p:spPr>
          <a:xfrm>
            <a:off x="500063" y="500063"/>
            <a:ext cx="7959725" cy="5840412"/>
          </a:xfrm>
        </p:spPr>
        <p:txBody>
          <a:bodyPr/>
          <a:lstStyle/>
          <a:p>
            <a:pPr eaLnBrk="1" hangingPunct="1"/>
            <a:r>
              <a:rPr lang="en-US" sz="1600" b="1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b="1" smtClean="0">
                <a:latin typeface="Times New Roman" pitchFamily="18" charset="0"/>
                <a:cs typeface="Times New Roman" pitchFamily="18" charset="0"/>
              </a:rPr>
              <a:t>Укажите синоним слову 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equal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buFont typeface="Calibri" pitchFamily="34" charset="0"/>
              <a:buAutoNum type="alphaUcPeriod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Different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alibri" pitchFamily="34" charset="0"/>
              <a:buAutoNum type="alphaUcPeriod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Parallel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alibri" pitchFamily="34" charset="0"/>
              <a:buAutoNum type="alphaUcPeriod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Current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alibri" pitchFamily="34" charset="0"/>
              <a:buAutoNum type="alphaUcPeriod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Electric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alibri" pitchFamily="34" charset="0"/>
              <a:buAutoNum type="alphaUcPeriod"/>
            </a:pP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the same</a:t>
            </a:r>
            <a:endParaRPr lang="ru-RU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b="1" smtClean="0">
                <a:latin typeface="Times New Roman" pitchFamily="18" charset="0"/>
              </a:rPr>
              <a:t>Test Exercises</a:t>
            </a:r>
            <a:endParaRPr lang="en-GB" b="1" i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b="1" i="1" smtClean="0">
                <a:latin typeface="Times New Roman" pitchFamily="18" charset="0"/>
              </a:rPr>
              <a:t>You should spend not more than 10-12 minutes on these exercises!</a:t>
            </a:r>
            <a:endParaRPr lang="en-GB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b="1" smtClean="0">
                <a:latin typeface="Times New Roman" pitchFamily="18" charset="0"/>
              </a:rPr>
              <a:t>1. Read in English:</a:t>
            </a:r>
            <a:endParaRPr lang="en-GB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 	18; 1.8; 1.09; 36,000; 63:7=9; V=IR</a:t>
            </a:r>
            <a:endParaRPr lang="en-GB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b="1" smtClean="0">
                <a:latin typeface="Times New Roman" pitchFamily="18" charset="0"/>
              </a:rPr>
              <a:t>2. Translate into Russian:</a:t>
            </a:r>
            <a:endParaRPr lang="en-GB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   any value of resistivity; rather low melting point; commonly produced heaters.</a:t>
            </a:r>
            <a:endParaRPr lang="en-GB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b="1" smtClean="0">
                <a:latin typeface="Times New Roman" pitchFamily="18" charset="0"/>
              </a:rPr>
              <a:t>3. Put questions to these answer:</a:t>
            </a:r>
            <a:endParaRPr lang="en-GB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    1. The value of current is the same in all the elements of a series circuit. 2. Certainly, copper is used to produce wire conductors. </a:t>
            </a:r>
            <a:endParaRPr lang="en-GB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b="1" smtClean="0">
                <a:latin typeface="Times New Roman" pitchFamily="18" charset="0"/>
              </a:rPr>
              <a:t>4.  Use English words instead of the Russian ones:</a:t>
            </a:r>
          </a:p>
          <a:p>
            <a:pPr>
              <a:buFont typeface="Arial" charset="0"/>
              <a:buChar char="•"/>
            </a:pPr>
            <a:r>
              <a:rPr lang="en-GB" b="1" smtClean="0">
                <a:latin typeface="Times New Roman" pitchFamily="18" charset="0"/>
              </a:rPr>
              <a:t>	      </a:t>
            </a:r>
            <a:r>
              <a:rPr lang="en-GB" smtClean="0">
                <a:latin typeface="Times New Roman" pitchFamily="18" charset="0"/>
              </a:rPr>
              <a:t>1. Any circuit (</a:t>
            </a:r>
            <a:r>
              <a:rPr lang="ru-RU" smtClean="0">
                <a:latin typeface="Times New Roman" pitchFamily="18" charset="0"/>
              </a:rPr>
              <a:t>оказывает</a:t>
            </a:r>
            <a:r>
              <a:rPr lang="en-US" smtClean="0">
                <a:latin typeface="Times New Roman" pitchFamily="18" charset="0"/>
              </a:rPr>
              <a:t>) resistance to the flow of current. 2. Resistance (</a:t>
            </a:r>
            <a:r>
              <a:rPr lang="ru-RU" smtClean="0">
                <a:latin typeface="Times New Roman" pitchFamily="18" charset="0"/>
              </a:rPr>
              <a:t>зависит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</a:rPr>
              <a:t>от</a:t>
            </a:r>
            <a:r>
              <a:rPr lang="en-US" smtClean="0">
                <a:latin typeface="Times New Roman" pitchFamily="18" charset="0"/>
              </a:rPr>
              <a:t>) the temperature of the conductor. 3. Conductors are divided into groups (в </a:t>
            </a:r>
            <a:r>
              <a:rPr lang="ru-RU" smtClean="0">
                <a:latin typeface="Times New Roman" pitchFamily="18" charset="0"/>
              </a:rPr>
              <a:t>зависимости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</a:rPr>
              <a:t>от</a:t>
            </a:r>
            <a:r>
              <a:rPr lang="en-US" smtClean="0">
                <a:latin typeface="Times New Roman" pitchFamily="18" charset="0"/>
              </a:rPr>
              <a:t>) their resistivity. </a:t>
            </a:r>
            <a:endParaRPr lang="en-GB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b="1" smtClean="0">
                <a:latin typeface="Times New Roman" pitchFamily="18" charset="0"/>
              </a:rPr>
              <a:t>Variant 1</a:t>
            </a:r>
            <a:endParaRPr lang="en-GB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 </a:t>
            </a:r>
            <a:r>
              <a:rPr lang="en-GB" b="1" smtClean="0">
                <a:latin typeface="Times New Roman" pitchFamily="18" charset="0"/>
              </a:rPr>
              <a:t>1. Translate into Russian:</a:t>
            </a:r>
            <a:endParaRPr lang="en-GB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Any value of resistivity; rather low melting point; commonly produced heaters.</a:t>
            </a:r>
            <a:endParaRPr lang="ru-RU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b="1" smtClean="0">
                <a:latin typeface="Times New Roman" pitchFamily="18" charset="0"/>
              </a:rPr>
              <a:t>2. </a:t>
            </a:r>
            <a:r>
              <a:rPr lang="en-GB" b="1" smtClean="0">
                <a:latin typeface="Times New Roman" pitchFamily="18" charset="0"/>
              </a:rPr>
              <a:t>Translate into English</a:t>
            </a:r>
            <a:r>
              <a:rPr lang="ru-RU" b="1" smtClean="0">
                <a:latin typeface="Times New Roman" pitchFamily="18" charset="0"/>
              </a:rPr>
              <a:t>:</a:t>
            </a:r>
            <a:endParaRPr lang="ru-RU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mtClean="0">
                <a:latin typeface="Times New Roman" pitchFamily="18" charset="0"/>
              </a:rPr>
              <a:t>Металлический проводник; высокая проводимость; различные единицы.</a:t>
            </a:r>
            <a:endParaRPr lang="en-US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b="1" smtClean="0">
                <a:latin typeface="Times New Roman" pitchFamily="18" charset="0"/>
              </a:rPr>
              <a:t>3. </a:t>
            </a:r>
            <a:r>
              <a:rPr lang="en-GB" b="1" smtClean="0">
                <a:latin typeface="Times New Roman" pitchFamily="18" charset="0"/>
              </a:rPr>
              <a:t>Use English words instead of the Russian ones:</a:t>
            </a:r>
            <a:endParaRPr lang="en-GB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1. Any circuit (</a:t>
            </a:r>
            <a:r>
              <a:rPr lang="ru-RU" smtClean="0">
                <a:latin typeface="Times New Roman" pitchFamily="18" charset="0"/>
              </a:rPr>
              <a:t>оказывает</a:t>
            </a:r>
            <a:r>
              <a:rPr lang="en-GB" smtClean="0">
                <a:latin typeface="Times New Roman" pitchFamily="18" charset="0"/>
              </a:rPr>
              <a:t>) resistance to the flow of current.</a:t>
            </a: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2. Resistance (</a:t>
            </a:r>
            <a:r>
              <a:rPr lang="ru-RU" smtClean="0">
                <a:latin typeface="Times New Roman" pitchFamily="18" charset="0"/>
              </a:rPr>
              <a:t>зависит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</a:rPr>
              <a:t>от</a:t>
            </a:r>
            <a:r>
              <a:rPr lang="en-GB" smtClean="0">
                <a:latin typeface="Times New Roman" pitchFamily="18" charset="0"/>
              </a:rPr>
              <a:t>) the temperature of the conductor.</a:t>
            </a: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3. Conductors are divided into groups (</a:t>
            </a:r>
            <a:r>
              <a:rPr lang="ru-RU" smtClean="0">
                <a:latin typeface="Times New Roman" pitchFamily="18" charset="0"/>
              </a:rPr>
              <a:t>в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</a:rPr>
              <a:t>зависимости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</a:rPr>
              <a:t>от</a:t>
            </a:r>
            <a:r>
              <a:rPr lang="en-GB" smtClean="0">
                <a:latin typeface="Times New Roman" pitchFamily="18" charset="0"/>
              </a:rPr>
              <a:t>) their resistivity.</a:t>
            </a:r>
            <a:endParaRPr lang="en-GB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b="1" smtClean="0">
                <a:latin typeface="Times New Roman" pitchFamily="18" charset="0"/>
              </a:rPr>
              <a:t>Variant </a:t>
            </a:r>
            <a:r>
              <a:rPr lang="en-US" b="1" smtClean="0">
                <a:latin typeface="Times New Roman" pitchFamily="18" charset="0"/>
              </a:rPr>
              <a:t>2</a:t>
            </a:r>
            <a:endParaRPr lang="en-US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mtClean="0">
                <a:latin typeface="Times New Roman" pitchFamily="18" charset="0"/>
              </a:rPr>
              <a:t> </a:t>
            </a:r>
            <a:r>
              <a:rPr lang="en-GB" b="1" smtClean="0">
                <a:latin typeface="Times New Roman" pitchFamily="18" charset="0"/>
              </a:rPr>
              <a:t>1. Translate into Russian:</a:t>
            </a:r>
            <a:endParaRPr lang="en-GB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The same value of current; different voltage sources; series circuits.</a:t>
            </a:r>
            <a:endParaRPr lang="ru-RU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b="1" smtClean="0">
                <a:latin typeface="Times New Roman" pitchFamily="18" charset="0"/>
              </a:rPr>
              <a:t>2. </a:t>
            </a:r>
            <a:r>
              <a:rPr lang="en-GB" b="1" smtClean="0">
                <a:latin typeface="Times New Roman" pitchFamily="18" charset="0"/>
              </a:rPr>
              <a:t>Translate into English</a:t>
            </a:r>
            <a:r>
              <a:rPr lang="ru-RU" b="1" smtClean="0">
                <a:latin typeface="Times New Roman" pitchFamily="18" charset="0"/>
              </a:rPr>
              <a:t>:</a:t>
            </a:r>
            <a:endParaRPr lang="ru-RU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mtClean="0">
                <a:latin typeface="Times New Roman" pitchFamily="18" charset="0"/>
              </a:rPr>
              <a:t>Нарисуйте схему; стальной проводник; низкая проводимость.</a:t>
            </a:r>
            <a:endParaRPr lang="en-US" b="1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b="1" smtClean="0">
                <a:latin typeface="Times New Roman" pitchFamily="18" charset="0"/>
              </a:rPr>
              <a:t>3. </a:t>
            </a:r>
            <a:r>
              <a:rPr lang="en-GB" b="1" smtClean="0">
                <a:latin typeface="Times New Roman" pitchFamily="18" charset="0"/>
              </a:rPr>
              <a:t>Use English words instead of the Russian ones:</a:t>
            </a:r>
            <a:endParaRPr lang="en-US" smtClean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mtClean="0">
                <a:latin typeface="Times New Roman" pitchFamily="18" charset="0"/>
              </a:rPr>
              <a:t>1. </a:t>
            </a:r>
            <a:r>
              <a:rPr lang="en-GB" smtClean="0">
                <a:latin typeface="Times New Roman" pitchFamily="18" charset="0"/>
              </a:rPr>
              <a:t>It includes a voltage source and three (</a:t>
            </a:r>
            <a:r>
              <a:rPr lang="ru-RU" smtClean="0">
                <a:latin typeface="Times New Roman" pitchFamily="18" charset="0"/>
              </a:rPr>
              <a:t>сопротивления</a:t>
            </a:r>
            <a:r>
              <a:rPr lang="en-GB" smtClean="0">
                <a:latin typeface="Times New Roman" pitchFamily="18" charset="0"/>
              </a:rPr>
              <a:t>).</a:t>
            </a: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2. Current equals (</a:t>
            </a:r>
            <a:r>
              <a:rPr lang="ru-RU" smtClean="0">
                <a:latin typeface="Times New Roman" pitchFamily="18" charset="0"/>
              </a:rPr>
              <a:t>напряжение</a:t>
            </a:r>
            <a:r>
              <a:rPr lang="en-GB" smtClean="0">
                <a:latin typeface="Times New Roman" pitchFamily="18" charset="0"/>
              </a:rPr>
              <a:t>) divided by resistance.</a:t>
            </a:r>
          </a:p>
          <a:p>
            <a:pPr>
              <a:buFont typeface="Arial" charset="0"/>
              <a:buChar char="•"/>
            </a:pPr>
            <a:r>
              <a:rPr lang="en-GB" smtClean="0">
                <a:latin typeface="Times New Roman" pitchFamily="18" charset="0"/>
              </a:rPr>
              <a:t>3. Different metals also have different (</a:t>
            </a:r>
            <a:r>
              <a:rPr lang="ru-RU" smtClean="0">
                <a:latin typeface="Times New Roman" pitchFamily="18" charset="0"/>
              </a:rPr>
              <a:t>точки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</a:rPr>
              <a:t>плавления</a:t>
            </a:r>
            <a:r>
              <a:rPr lang="en-GB" smtClean="0">
                <a:latin typeface="Times New Roman" pitchFamily="18" charset="0"/>
              </a:rPr>
              <a:t>).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r>
              <a:rPr lang="en-GB" sz="2000" smtClean="0">
                <a:latin typeface="Times New Roman" pitchFamily="18" charset="0"/>
              </a:rPr>
              <a:t>2. Resistance (</a:t>
            </a:r>
            <a:r>
              <a:rPr lang="ru-RU" sz="2000" smtClean="0">
                <a:latin typeface="Times New Roman" pitchFamily="18" charset="0"/>
              </a:rPr>
              <a:t>зависит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от</a:t>
            </a:r>
            <a:r>
              <a:rPr lang="en-GB" sz="2000" smtClean="0">
                <a:latin typeface="Times New Roman" pitchFamily="18" charset="0"/>
              </a:rPr>
              <a:t>) the temperature of the conductor.</a:t>
            </a:r>
          </a:p>
          <a:p>
            <a:r>
              <a:rPr lang="en-GB" sz="2000" smtClean="0">
                <a:latin typeface="Times New Roman" pitchFamily="18" charset="0"/>
              </a:rPr>
              <a:t>3. Conductors are divided into groups (</a:t>
            </a:r>
            <a:r>
              <a:rPr lang="ru-RU" sz="2000" smtClean="0">
                <a:latin typeface="Times New Roman" pitchFamily="18" charset="0"/>
              </a:rPr>
              <a:t>в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зависимости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от</a:t>
            </a:r>
            <a:r>
              <a:rPr lang="en-GB" sz="2000" smtClean="0">
                <a:latin typeface="Times New Roman" pitchFamily="18" charset="0"/>
              </a:rPr>
              <a:t>) their resistivity.</a:t>
            </a:r>
            <a:endParaRPr lang="en-GB" sz="2000" b="1" smtClean="0">
              <a:latin typeface="Times New Roman" pitchFamily="18" charset="0"/>
            </a:endParaRPr>
          </a:p>
          <a:p>
            <a:r>
              <a:rPr lang="en-GB" sz="2000" b="1" smtClean="0">
                <a:latin typeface="Times New Roman" pitchFamily="18" charset="0"/>
              </a:rPr>
              <a:t>Variant </a:t>
            </a:r>
            <a:r>
              <a:rPr lang="en-US" sz="2000" b="1" smtClean="0">
                <a:latin typeface="Times New Roman" pitchFamily="18" charset="0"/>
              </a:rPr>
              <a:t>2</a:t>
            </a:r>
            <a:endParaRPr lang="en-US" sz="2000" smtClean="0">
              <a:latin typeface="Times New Roman" pitchFamily="18" charset="0"/>
            </a:endParaRPr>
          </a:p>
          <a:p>
            <a:r>
              <a:rPr lang="en-US" sz="2000" smtClean="0">
                <a:latin typeface="Times New Roman" pitchFamily="18" charset="0"/>
              </a:rPr>
              <a:t> </a:t>
            </a:r>
            <a:r>
              <a:rPr lang="en-GB" sz="2000" b="1" smtClean="0">
                <a:latin typeface="Times New Roman" pitchFamily="18" charset="0"/>
              </a:rPr>
              <a:t>1. Translate into Russian:</a:t>
            </a:r>
            <a:endParaRPr lang="en-GB" sz="2000" smtClean="0">
              <a:latin typeface="Times New Roman" pitchFamily="18" charset="0"/>
            </a:endParaRPr>
          </a:p>
          <a:p>
            <a:r>
              <a:rPr lang="en-GB" sz="2000" smtClean="0">
                <a:latin typeface="Times New Roman" pitchFamily="18" charset="0"/>
              </a:rPr>
              <a:t>The same value of current; different voltage sources; series circuits.</a:t>
            </a:r>
            <a:endParaRPr lang="ru-RU" sz="2000" b="1" smtClean="0">
              <a:latin typeface="Times New Roman" pitchFamily="18" charset="0"/>
            </a:endParaRPr>
          </a:p>
          <a:p>
            <a:r>
              <a:rPr lang="ru-RU" sz="2000" b="1" smtClean="0">
                <a:latin typeface="Times New Roman" pitchFamily="18" charset="0"/>
              </a:rPr>
              <a:t>2. </a:t>
            </a:r>
            <a:r>
              <a:rPr lang="en-GB" sz="2000" b="1" smtClean="0">
                <a:latin typeface="Times New Roman" pitchFamily="18" charset="0"/>
              </a:rPr>
              <a:t>Translate into English</a:t>
            </a:r>
            <a:r>
              <a:rPr lang="ru-RU" sz="2000" b="1" smtClean="0">
                <a:latin typeface="Times New Roman" pitchFamily="18" charset="0"/>
              </a:rPr>
              <a:t>:</a:t>
            </a:r>
            <a:endParaRPr lang="ru-RU" sz="2000" smtClean="0">
              <a:latin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</a:rPr>
              <a:t>Нарисуйте схему; стальной проводник; низкая проводимость.</a:t>
            </a:r>
            <a:endParaRPr lang="en-US" sz="2000" b="1" smtClean="0">
              <a:latin typeface="Times New Roman" pitchFamily="18" charset="0"/>
            </a:endParaRPr>
          </a:p>
          <a:p>
            <a:r>
              <a:rPr lang="en-US" sz="2000" b="1" smtClean="0">
                <a:latin typeface="Times New Roman" pitchFamily="18" charset="0"/>
              </a:rPr>
              <a:t>3. </a:t>
            </a:r>
            <a:r>
              <a:rPr lang="en-GB" sz="2000" b="1" smtClean="0">
                <a:latin typeface="Times New Roman" pitchFamily="18" charset="0"/>
              </a:rPr>
              <a:t>Use English words instead of the Russian ones:</a:t>
            </a:r>
            <a:endParaRPr lang="en-US" sz="2000" smtClean="0">
              <a:latin typeface="Times New Roman" pitchFamily="18" charset="0"/>
            </a:endParaRPr>
          </a:p>
          <a:p>
            <a:r>
              <a:rPr lang="en-US" sz="2000" smtClean="0">
                <a:latin typeface="Times New Roman" pitchFamily="18" charset="0"/>
              </a:rPr>
              <a:t>1. </a:t>
            </a:r>
            <a:r>
              <a:rPr lang="en-GB" sz="2000" smtClean="0">
                <a:latin typeface="Times New Roman" pitchFamily="18" charset="0"/>
              </a:rPr>
              <a:t>It includes a voltage source and three (</a:t>
            </a:r>
            <a:r>
              <a:rPr lang="ru-RU" sz="2000" smtClean="0">
                <a:latin typeface="Times New Roman" pitchFamily="18" charset="0"/>
              </a:rPr>
              <a:t>сопротивления</a:t>
            </a:r>
            <a:r>
              <a:rPr lang="en-GB" sz="2000" smtClean="0">
                <a:latin typeface="Times New Roman" pitchFamily="18" charset="0"/>
              </a:rPr>
              <a:t>).</a:t>
            </a:r>
          </a:p>
          <a:p>
            <a:r>
              <a:rPr lang="en-GB" sz="2000" smtClean="0">
                <a:latin typeface="Times New Roman" pitchFamily="18" charset="0"/>
              </a:rPr>
              <a:t>2. Current equals (</a:t>
            </a:r>
            <a:r>
              <a:rPr lang="ru-RU" sz="2000" smtClean="0">
                <a:latin typeface="Times New Roman" pitchFamily="18" charset="0"/>
              </a:rPr>
              <a:t>напряжение</a:t>
            </a:r>
            <a:r>
              <a:rPr lang="en-GB" sz="2000" smtClean="0">
                <a:latin typeface="Times New Roman" pitchFamily="18" charset="0"/>
              </a:rPr>
              <a:t>) divided by resistance.</a:t>
            </a:r>
          </a:p>
          <a:p>
            <a:r>
              <a:rPr lang="en-GB" sz="2000" smtClean="0">
                <a:latin typeface="Times New Roman" pitchFamily="18" charset="0"/>
              </a:rPr>
              <a:t>3. Different metals also have different (</a:t>
            </a:r>
            <a:r>
              <a:rPr lang="ru-RU" sz="2000" smtClean="0">
                <a:latin typeface="Times New Roman" pitchFamily="18" charset="0"/>
              </a:rPr>
              <a:t>точки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плавления</a:t>
            </a:r>
            <a:r>
              <a:rPr lang="en-GB" smtClean="0"/>
              <a:t>).</a:t>
            </a: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Текст 3"/>
          <p:cNvSpPr>
            <a:spLocks noGrp="1"/>
          </p:cNvSpPr>
          <p:nvPr>
            <p:ph type="body" sz="half" idx="2"/>
          </p:nvPr>
        </p:nvSpPr>
        <p:spPr>
          <a:xfrm>
            <a:off x="611188" y="2133600"/>
            <a:ext cx="3724275" cy="4103688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Виктор Фёдорович Шаталов родился 1 мая 1927 года. Работал в школе преподавателем математики ( с 1951 года ) и директором. С 1956 вел экспериментальную работу с учащимися. Виктор Фёдорович Шаталов - народный учитель СССР, участник Великой Отечественной войны, кавалер ордена Дружбы, заслуженный учитель Украины, профессор Донецкого института социального образования, лауреат нескольких международных премий.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Разработал систему обучения с использованием опорных сигналов — взаимосвязанных ключевых слов, условных знаков, рисунков и формул с кратким выводом.</a:t>
            </a:r>
          </a:p>
          <a:p>
            <a:pPr eaLnBrk="1" hangingPunct="1"/>
            <a:r>
              <a:rPr lang="ru-RU" smtClean="0"/>
              <a:t/>
            </a:r>
            <a:br>
              <a:rPr lang="ru-RU" smtClean="0"/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500" y="2492375"/>
            <a:ext cx="451643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1258888" y="404813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1476375" y="620713"/>
            <a:ext cx="611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В.Ф.Шаталов- основатель технологии опорных конспектов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31150" cy="116205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Результат достигается при:</a:t>
            </a:r>
          </a:p>
        </p:txBody>
      </p:sp>
      <p:pic>
        <p:nvPicPr>
          <p:cNvPr id="15362" name="Содержимое 4" descr="training classroom staff students (www.cute-pictures.blogspot.com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57563" y="1928813"/>
            <a:ext cx="5614987" cy="3929062"/>
          </a:xfrm>
        </p:spPr>
      </p:pic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сотрудничестве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взаимопонимании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заинтересованности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Текст 3"/>
          <p:cNvSpPr>
            <a:spLocks noGrp="1"/>
          </p:cNvSpPr>
          <p:nvPr>
            <p:ph type="body" sz="half" idx="2"/>
          </p:nvPr>
        </p:nvSpPr>
        <p:spPr>
          <a:xfrm>
            <a:off x="428625" y="571500"/>
            <a:ext cx="9258300" cy="4691063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Опорный конспект – система опорных сигналов в виде краткого условного конспекта.</a:t>
            </a:r>
          </a:p>
          <a:p>
            <a:pPr eaLnBrk="1" hangingPunct="1"/>
            <a:endParaRPr lang="ru-RU" smtClean="0"/>
          </a:p>
        </p:txBody>
      </p:sp>
      <p:pic>
        <p:nvPicPr>
          <p:cNvPr id="16386" name="Рисунок 10" descr="image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785938"/>
            <a:ext cx="57150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75613" cy="116205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          Этапы приобретения знаний</a:t>
            </a:r>
          </a:p>
        </p:txBody>
      </p:sp>
      <p:sp>
        <p:nvSpPr>
          <p:cNvPr id="17410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362950" cy="4691063"/>
          </a:xfrm>
        </p:spPr>
        <p:txBody>
          <a:bodyPr/>
          <a:lstStyle/>
          <a:p>
            <a:pPr marL="285750" indent="-285750" eaLnBrk="1" hangingPunct="1">
              <a:buFont typeface="Arial" charset="0"/>
              <a:buChar char="•"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buFont typeface="Arial" charset="0"/>
              <a:buChar char="•"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buFont typeface="Arial" charset="0"/>
              <a:buChar char="•"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Теоретический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Практический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Тестовые упражнения 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Проверка уровня усвоения теоретических знаний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354888" cy="116205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</a:rPr>
              <a:t>                         Технологический цикл</a:t>
            </a:r>
          </a:p>
        </p:txBody>
      </p:sp>
      <p:sp>
        <p:nvSpPr>
          <p:cNvPr id="1843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7859713" cy="4691063"/>
          </a:xfrm>
        </p:spPr>
        <p:txBody>
          <a:bodyPr/>
          <a:lstStyle/>
          <a:p>
            <a:pPr marL="285750" indent="-285750" eaLnBrk="1" hangingPunct="1">
              <a:buFont typeface="Arial" charset="0"/>
              <a:buChar char="•"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buFont typeface="Arial" charset="0"/>
              <a:buChar char="•"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Первичное предъявление нового материала 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Оперативный контроль усвоения знаний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Разучивание материала и его глубокое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Тематический контроль знаний</a:t>
            </a:r>
          </a:p>
          <a:p>
            <a:pPr marL="285750" indent="-285750" eaLnBrk="1" hangingPunct="1">
              <a:buFont typeface="Arial" charset="0"/>
              <a:buChar char="•"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Систематические повторения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7686675" cy="428625"/>
          </a:xfrm>
        </p:spPr>
        <p:txBody>
          <a:bodyPr/>
          <a:lstStyle/>
          <a:p>
            <a:pPr algn="ctr" eaLnBrk="1" hangingPunct="1"/>
            <a:r>
              <a:rPr lang="en-GB" u="sng" smtClean="0"/>
              <a:t>Conductors</a:t>
            </a:r>
            <a:endParaRPr lang="ru-RU" smtClean="0"/>
          </a:p>
        </p:txBody>
      </p:sp>
      <p:sp>
        <p:nvSpPr>
          <p:cNvPr id="19458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19459" name="Group 3"/>
          <p:cNvGrpSpPr>
            <a:grpSpLocks noChangeAspect="1"/>
          </p:cNvGrpSpPr>
          <p:nvPr/>
        </p:nvGrpSpPr>
        <p:grpSpPr bwMode="auto">
          <a:xfrm>
            <a:off x="1714500" y="1143000"/>
            <a:ext cx="5286375" cy="5207000"/>
            <a:chOff x="2365" y="2842"/>
            <a:chExt cx="7200" cy="7091"/>
          </a:xfrm>
        </p:grpSpPr>
        <p:sp>
          <p:nvSpPr>
            <p:cNvPr id="19460" name="AutoShape 35"/>
            <p:cNvSpPr>
              <a:spLocks noChangeAspect="1" noChangeArrowheads="1"/>
            </p:cNvSpPr>
            <p:nvPr/>
          </p:nvSpPr>
          <p:spPr bwMode="auto">
            <a:xfrm>
              <a:off x="2365" y="2842"/>
              <a:ext cx="7200" cy="7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1" name="Rectangle 34"/>
            <p:cNvSpPr>
              <a:spLocks noChangeArrowheads="1"/>
            </p:cNvSpPr>
            <p:nvPr/>
          </p:nvSpPr>
          <p:spPr bwMode="auto">
            <a:xfrm>
              <a:off x="4088" y="2991"/>
              <a:ext cx="3555" cy="66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>
                  <a:ea typeface="Times New Roman" pitchFamily="18" charset="0"/>
                  <a:cs typeface="Arial" charset="0"/>
                </a:rPr>
                <a:t>All materials are divided into</a:t>
              </a:r>
            </a:p>
          </p:txBody>
        </p:sp>
        <p:sp>
          <p:nvSpPr>
            <p:cNvPr id="19462" name="AutoShape 33"/>
            <p:cNvSpPr>
              <a:spLocks noChangeArrowheads="1"/>
            </p:cNvSpPr>
            <p:nvPr/>
          </p:nvSpPr>
          <p:spPr bwMode="auto">
            <a:xfrm>
              <a:off x="2520" y="4013"/>
              <a:ext cx="2159" cy="475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>
                  <a:ea typeface="Times New Roman" pitchFamily="18" charset="0"/>
                  <a:cs typeface="Arial" charset="0"/>
                </a:rPr>
                <a:t>Conductors</a:t>
              </a:r>
              <a:endParaRPr lang="en-US" sz="14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63" name="AutoShape 32"/>
            <p:cNvSpPr>
              <a:spLocks noChangeArrowheads="1"/>
            </p:cNvSpPr>
            <p:nvPr/>
          </p:nvSpPr>
          <p:spPr bwMode="auto">
            <a:xfrm>
              <a:off x="4797" y="4009"/>
              <a:ext cx="2159" cy="475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>
                  <a:ea typeface="Times New Roman" pitchFamily="18" charset="0"/>
                  <a:cs typeface="Arial" charset="0"/>
                </a:rPr>
                <a:t>Insulators </a:t>
              </a:r>
              <a:endParaRPr lang="en-US" sz="14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64" name="AutoShape 31"/>
            <p:cNvSpPr>
              <a:spLocks noChangeArrowheads="1"/>
            </p:cNvSpPr>
            <p:nvPr/>
          </p:nvSpPr>
          <p:spPr bwMode="auto">
            <a:xfrm>
              <a:off x="7097" y="4013"/>
              <a:ext cx="2288" cy="475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>
                  <a:ea typeface="Times New Roman" pitchFamily="18" charset="0"/>
                  <a:cs typeface="Arial" charset="0"/>
                </a:rPr>
                <a:t>Semiconductors</a:t>
              </a:r>
              <a:endParaRPr lang="en-US" sz="14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65" name="Rectangle 30"/>
            <p:cNvSpPr>
              <a:spLocks noChangeArrowheads="1"/>
            </p:cNvSpPr>
            <p:nvPr/>
          </p:nvSpPr>
          <p:spPr bwMode="auto">
            <a:xfrm>
              <a:off x="4405" y="4862"/>
              <a:ext cx="2993" cy="92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>
                  <a:ea typeface="Times New Roman" pitchFamily="18" charset="0"/>
                  <a:cs typeface="Arial" charset="0"/>
                </a:rPr>
                <a:t>Conductors</a:t>
              </a:r>
              <a:endParaRPr lang="en-US" sz="14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66" name="Oval 29"/>
            <p:cNvSpPr>
              <a:spLocks noChangeArrowheads="1"/>
            </p:cNvSpPr>
            <p:nvPr/>
          </p:nvSpPr>
          <p:spPr bwMode="auto">
            <a:xfrm>
              <a:off x="5089" y="5955"/>
              <a:ext cx="1590" cy="876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>
                  <a:ea typeface="Times New Roman" pitchFamily="18" charset="0"/>
                  <a:cs typeface="Arial" charset="0"/>
                </a:rPr>
                <a:t>may be</a:t>
              </a:r>
            </a:p>
          </p:txBody>
        </p:sp>
        <p:sp>
          <p:nvSpPr>
            <p:cNvPr id="19467" name="Rectangle 28"/>
            <p:cNvSpPr>
              <a:spLocks noChangeArrowheads="1"/>
            </p:cNvSpPr>
            <p:nvPr/>
          </p:nvSpPr>
          <p:spPr bwMode="auto">
            <a:xfrm>
              <a:off x="2594" y="6994"/>
              <a:ext cx="1136" cy="5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>
                  <a:ea typeface="Times New Roman" pitchFamily="18" charset="0"/>
                  <a:cs typeface="Arial" charset="0"/>
                </a:rPr>
                <a:t>copper</a:t>
              </a:r>
              <a:endParaRPr lang="en-US" sz="600">
                <a:ea typeface="Times New Roman" pitchFamily="18" charset="0"/>
                <a:cs typeface="Arial" charset="0"/>
              </a:endParaRPr>
            </a:p>
            <a:p>
              <a:pPr eaLnBrk="0" hangingPunct="0"/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68" name="Rectangle 27"/>
            <p:cNvSpPr>
              <a:spLocks noChangeArrowheads="1"/>
            </p:cNvSpPr>
            <p:nvPr/>
          </p:nvSpPr>
          <p:spPr bwMode="auto">
            <a:xfrm>
              <a:off x="3827" y="6994"/>
              <a:ext cx="1537" cy="5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>
                  <a:ea typeface="Times New Roman" pitchFamily="18" charset="0"/>
                  <a:cs typeface="Arial" charset="0"/>
                </a:rPr>
                <a:t>aluminum</a:t>
              </a:r>
              <a:endParaRPr lang="en-US" sz="600">
                <a:ea typeface="Times New Roman" pitchFamily="18" charset="0"/>
                <a:cs typeface="Arial" charset="0"/>
              </a:endParaRPr>
            </a:p>
            <a:p>
              <a:pPr eaLnBrk="0" hangingPunct="0"/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69" name="Rectangle 26"/>
            <p:cNvSpPr>
              <a:spLocks noChangeArrowheads="1"/>
            </p:cNvSpPr>
            <p:nvPr/>
          </p:nvSpPr>
          <p:spPr bwMode="auto">
            <a:xfrm>
              <a:off x="5460" y="6994"/>
              <a:ext cx="922" cy="5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>
                  <a:ea typeface="Times New Roman" pitchFamily="18" charset="0"/>
                  <a:cs typeface="Arial" charset="0"/>
                </a:rPr>
                <a:t>steel</a:t>
              </a:r>
              <a:endParaRPr lang="en-US" sz="700">
                <a:ea typeface="Times New Roman" pitchFamily="18" charset="0"/>
                <a:cs typeface="Arial" charset="0"/>
              </a:endParaRPr>
            </a:p>
            <a:p>
              <a:pPr eaLnBrk="0" hangingPunct="0"/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70" name="Rectangle 25"/>
            <p:cNvSpPr>
              <a:spLocks noChangeArrowheads="1"/>
            </p:cNvSpPr>
            <p:nvPr/>
          </p:nvSpPr>
          <p:spPr bwMode="auto">
            <a:xfrm>
              <a:off x="6507" y="6994"/>
              <a:ext cx="1136" cy="5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>
                  <a:ea typeface="Times New Roman" pitchFamily="18" charset="0"/>
                  <a:cs typeface="Arial" charset="0"/>
                </a:rPr>
                <a:t>carbon</a:t>
              </a:r>
              <a:endParaRPr lang="en-US" sz="600">
                <a:ea typeface="Times New Roman" pitchFamily="18" charset="0"/>
                <a:cs typeface="Arial" charset="0"/>
              </a:endParaRPr>
            </a:p>
            <a:p>
              <a:pPr eaLnBrk="0" hangingPunct="0"/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71" name="Rectangle 24"/>
            <p:cNvSpPr>
              <a:spLocks noChangeArrowheads="1"/>
            </p:cNvSpPr>
            <p:nvPr/>
          </p:nvSpPr>
          <p:spPr bwMode="auto">
            <a:xfrm>
              <a:off x="7756" y="6994"/>
              <a:ext cx="1528" cy="5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>
                  <a:ea typeface="Times New Roman" pitchFamily="18" charset="0"/>
                  <a:cs typeface="Arial" charset="0"/>
                </a:rPr>
                <a:t>electrоlуtes</a:t>
              </a:r>
              <a:endParaRPr lang="en-US" sz="600">
                <a:ea typeface="Times New Roman" pitchFamily="18" charset="0"/>
                <a:cs typeface="Arial" charset="0"/>
              </a:endParaRPr>
            </a:p>
            <a:p>
              <a:pPr eaLnBrk="0" hangingPunct="0"/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72" name="AutoShape 23"/>
            <p:cNvSpPr>
              <a:spLocks noChangeArrowheads="1"/>
            </p:cNvSpPr>
            <p:nvPr/>
          </p:nvSpPr>
          <p:spPr bwMode="auto">
            <a:xfrm>
              <a:off x="4191" y="7871"/>
              <a:ext cx="3452" cy="488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>
                  <a:ea typeface="Times New Roman" pitchFamily="18" charset="0"/>
                  <a:cs typeface="Arial" charset="0"/>
                </a:rPr>
                <a:t>are divided into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73" name="Rectangle 22"/>
            <p:cNvSpPr>
              <a:spLocks noChangeArrowheads="1"/>
            </p:cNvSpPr>
            <p:nvPr/>
          </p:nvSpPr>
          <p:spPr bwMode="auto">
            <a:xfrm>
              <a:off x="2949" y="8705"/>
              <a:ext cx="1915" cy="100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>
                  <a:ea typeface="Times New Roman" pitchFamily="18" charset="0"/>
                  <a:cs typeface="Arial" charset="0"/>
                </a:rPr>
                <a:t>materials with</a:t>
              </a:r>
              <a:endParaRPr lang="en-US" sz="600">
                <a:ea typeface="Times New Roman" pitchFamily="18" charset="0"/>
                <a:cs typeface="Arial" charset="0"/>
              </a:endParaRPr>
            </a:p>
            <a:p>
              <a:pPr algn="ctr" eaLnBrk="0" hangingPunct="0"/>
              <a:r>
                <a:rPr lang="en-US" sz="1400">
                  <a:ea typeface="Times New Roman" pitchFamily="18" charset="0"/>
                  <a:cs typeface="Arial" charset="0"/>
                </a:rPr>
                <a:t>low resistivity</a:t>
              </a:r>
              <a:endParaRPr lang="en-US" sz="16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9474" name="Rectangle 21"/>
            <p:cNvSpPr>
              <a:spLocks noChangeArrowheads="1"/>
            </p:cNvSpPr>
            <p:nvPr/>
          </p:nvSpPr>
          <p:spPr bwMode="auto">
            <a:xfrm>
              <a:off x="6823" y="8705"/>
              <a:ext cx="2061" cy="100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>
                  <a:ea typeface="Times New Roman" pitchFamily="18" charset="0"/>
                  <a:cs typeface="Arial" charset="0"/>
                </a:rPr>
                <a:t>materials with</a:t>
              </a:r>
              <a:endParaRPr lang="en-US" sz="600">
                <a:ea typeface="Times New Roman" pitchFamily="18" charset="0"/>
                <a:cs typeface="Arial" charset="0"/>
              </a:endParaRPr>
            </a:p>
            <a:p>
              <a:pPr algn="ctr" eaLnBrk="0" hangingPunct="0"/>
              <a:r>
                <a:rPr lang="en-US" sz="1400">
                  <a:ea typeface="Times New Roman" pitchFamily="18" charset="0"/>
                  <a:cs typeface="Arial" charset="0"/>
                </a:rPr>
                <a:t>light resistivity </a:t>
              </a:r>
              <a:endParaRPr lang="en-US" sz="160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19475" name="AutoShape 20"/>
            <p:cNvCxnSpPr>
              <a:cxnSpLocks noChangeShapeType="1"/>
            </p:cNvCxnSpPr>
            <p:nvPr/>
          </p:nvCxnSpPr>
          <p:spPr bwMode="auto">
            <a:xfrm flipH="1">
              <a:off x="3600" y="3322"/>
              <a:ext cx="488" cy="6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76" name="AutoShape 19"/>
            <p:cNvCxnSpPr>
              <a:cxnSpLocks noChangeShapeType="1"/>
            </p:cNvCxnSpPr>
            <p:nvPr/>
          </p:nvCxnSpPr>
          <p:spPr bwMode="auto">
            <a:xfrm flipH="1">
              <a:off x="5855" y="3653"/>
              <a:ext cx="1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77" name="AutoShape 18"/>
            <p:cNvCxnSpPr>
              <a:cxnSpLocks noChangeShapeType="1"/>
            </p:cNvCxnSpPr>
            <p:nvPr/>
          </p:nvCxnSpPr>
          <p:spPr bwMode="auto">
            <a:xfrm>
              <a:off x="7643" y="3322"/>
              <a:ext cx="598" cy="6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78" name="AutoShape 17"/>
            <p:cNvCxnSpPr>
              <a:cxnSpLocks noChangeShapeType="1"/>
            </p:cNvCxnSpPr>
            <p:nvPr/>
          </p:nvCxnSpPr>
          <p:spPr bwMode="auto">
            <a:xfrm flipH="1">
              <a:off x="5873" y="5783"/>
              <a:ext cx="29" cy="31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79" name="AutoShape 16"/>
            <p:cNvCxnSpPr>
              <a:cxnSpLocks noChangeShapeType="1"/>
            </p:cNvCxnSpPr>
            <p:nvPr/>
          </p:nvCxnSpPr>
          <p:spPr bwMode="auto">
            <a:xfrm flipH="1">
              <a:off x="3032" y="6454"/>
              <a:ext cx="2121" cy="5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80" name="AutoShape 15"/>
            <p:cNvCxnSpPr>
              <a:cxnSpLocks noChangeShapeType="1"/>
            </p:cNvCxnSpPr>
            <p:nvPr/>
          </p:nvCxnSpPr>
          <p:spPr bwMode="auto">
            <a:xfrm flipH="1">
              <a:off x="4596" y="6703"/>
              <a:ext cx="768" cy="2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81" name="AutoShape 14"/>
            <p:cNvCxnSpPr>
              <a:cxnSpLocks noChangeShapeType="1"/>
            </p:cNvCxnSpPr>
            <p:nvPr/>
          </p:nvCxnSpPr>
          <p:spPr bwMode="auto">
            <a:xfrm>
              <a:off x="5873" y="6806"/>
              <a:ext cx="48" cy="1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82" name="AutoShape 13"/>
            <p:cNvCxnSpPr>
              <a:cxnSpLocks noChangeShapeType="1"/>
            </p:cNvCxnSpPr>
            <p:nvPr/>
          </p:nvCxnSpPr>
          <p:spPr bwMode="auto">
            <a:xfrm>
              <a:off x="6382" y="6703"/>
              <a:ext cx="693" cy="2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83" name="AutoShape 12"/>
            <p:cNvCxnSpPr>
              <a:cxnSpLocks noChangeShapeType="1"/>
            </p:cNvCxnSpPr>
            <p:nvPr/>
          </p:nvCxnSpPr>
          <p:spPr bwMode="auto">
            <a:xfrm>
              <a:off x="6593" y="6454"/>
              <a:ext cx="1928" cy="5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84" name="AutoShape 11"/>
            <p:cNvCxnSpPr>
              <a:cxnSpLocks noChangeShapeType="1"/>
            </p:cNvCxnSpPr>
            <p:nvPr/>
          </p:nvCxnSpPr>
          <p:spPr bwMode="auto">
            <a:xfrm flipH="1">
              <a:off x="4864" y="8359"/>
              <a:ext cx="1054" cy="8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85" name="AutoShape 10"/>
            <p:cNvCxnSpPr>
              <a:cxnSpLocks noChangeShapeType="1"/>
            </p:cNvCxnSpPr>
            <p:nvPr/>
          </p:nvCxnSpPr>
          <p:spPr bwMode="auto">
            <a:xfrm>
              <a:off x="5918" y="8359"/>
              <a:ext cx="905" cy="8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86" name="AutoShape 9"/>
            <p:cNvCxnSpPr>
              <a:cxnSpLocks noChangeShapeType="1"/>
            </p:cNvCxnSpPr>
            <p:nvPr/>
          </p:nvCxnSpPr>
          <p:spPr bwMode="auto">
            <a:xfrm flipH="1">
              <a:off x="2520" y="8115"/>
              <a:ext cx="167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87" name="AutoShape 8"/>
            <p:cNvCxnSpPr>
              <a:cxnSpLocks noChangeShapeType="1"/>
            </p:cNvCxnSpPr>
            <p:nvPr/>
          </p:nvCxnSpPr>
          <p:spPr bwMode="auto">
            <a:xfrm>
              <a:off x="7643" y="8115"/>
              <a:ext cx="174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88" name="AutoShape 7"/>
            <p:cNvCxnSpPr>
              <a:cxnSpLocks noChangeShapeType="1"/>
            </p:cNvCxnSpPr>
            <p:nvPr/>
          </p:nvCxnSpPr>
          <p:spPr bwMode="auto">
            <a:xfrm flipV="1">
              <a:off x="2520" y="5339"/>
              <a:ext cx="1" cy="277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89" name="AutoShape 6"/>
            <p:cNvCxnSpPr>
              <a:cxnSpLocks noChangeShapeType="1"/>
            </p:cNvCxnSpPr>
            <p:nvPr/>
          </p:nvCxnSpPr>
          <p:spPr bwMode="auto">
            <a:xfrm>
              <a:off x="2521" y="5322"/>
              <a:ext cx="188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90" name="AutoShape 5"/>
            <p:cNvCxnSpPr>
              <a:cxnSpLocks noChangeShapeType="1"/>
            </p:cNvCxnSpPr>
            <p:nvPr/>
          </p:nvCxnSpPr>
          <p:spPr bwMode="auto">
            <a:xfrm flipV="1">
              <a:off x="9385" y="5339"/>
              <a:ext cx="0" cy="27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91" name="AutoShape 4"/>
            <p:cNvCxnSpPr>
              <a:cxnSpLocks noChangeShapeType="1"/>
            </p:cNvCxnSpPr>
            <p:nvPr/>
          </p:nvCxnSpPr>
          <p:spPr bwMode="auto">
            <a:xfrm flipH="1">
              <a:off x="7398" y="5322"/>
              <a:ext cx="198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00988" cy="1162050"/>
          </a:xfrm>
        </p:spPr>
        <p:txBody>
          <a:bodyPr/>
          <a:lstStyle/>
          <a:p>
            <a:pPr algn="ctr" eaLnBrk="1" hangingPunct="1"/>
            <a:r>
              <a:rPr lang="en-GB" sz="2400" u="sng" smtClean="0">
                <a:latin typeface="Times New Roman" pitchFamily="18" charset="0"/>
                <a:cs typeface="Times New Roman" pitchFamily="18" charset="0"/>
              </a:rPr>
              <a:t>Answer the questions: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0482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401050" cy="4691063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1.What are all materials devided into?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  2. Are conductors divided into materials with low resistivity and materials with high     resistivity?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  3.Do you know the conductors’ materials?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  4.May copper, aluminium, steel be  conductors and why/?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/>
              <a:t> </a:t>
            </a:r>
            <a:endParaRPr lang="ru-RU" smtClean="0"/>
          </a:p>
          <a:p>
            <a:pPr eaLnBrk="1" hangingPunct="1"/>
            <a:r>
              <a:rPr lang="en-US" smtClean="0"/>
              <a:t> 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4313"/>
            <a:ext cx="7686675" cy="591185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Test exercises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Определите антоним слову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different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any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parallel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current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same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equal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Отметьте термин не являющийся прилагательным: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current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parallel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conduct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Вставьте нужный глагол в предложение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Different metals _____ different resistance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have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had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+mj-lt"/>
              <a:buAutoNum type="alphaU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/>
              <a:t> </a:t>
            </a:r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395</Words>
  <Application>Microsoft Office PowerPoint</Application>
  <PresentationFormat>Экран (4:3)</PresentationFormat>
  <Paragraphs>156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Министерство образования и науки Челябинской  ГБПОУ  «Троицкий  технологический  техникум»   </vt:lpstr>
      <vt:lpstr>Презентация PowerPoint</vt:lpstr>
      <vt:lpstr>Результат достигается при:</vt:lpstr>
      <vt:lpstr>Презентация PowerPoint</vt:lpstr>
      <vt:lpstr>               Этапы приобретения знаний</vt:lpstr>
      <vt:lpstr>                         Технологический цикл</vt:lpstr>
      <vt:lpstr>Conductors</vt:lpstr>
      <vt:lpstr>Answer the questions: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В.Ф. Шаталов 1927-2020г.</dc:title>
  <dc:creator>Admin</dc:creator>
  <cp:lastModifiedBy>1</cp:lastModifiedBy>
  <cp:revision>12</cp:revision>
  <dcterms:created xsi:type="dcterms:W3CDTF">2021-01-13T11:32:00Z</dcterms:created>
  <dcterms:modified xsi:type="dcterms:W3CDTF">2021-01-19T10:42:59Z</dcterms:modified>
</cp:coreProperties>
</file>