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  <p:sldMasterId id="2147483956" r:id="rId2"/>
  </p:sldMasterIdLst>
  <p:notesMasterIdLst>
    <p:notesMasterId r:id="rId12"/>
  </p:notesMasterIdLst>
  <p:handoutMasterIdLst>
    <p:handoutMasterId r:id="rId13"/>
  </p:handoutMasterIdLst>
  <p:sldIdLst>
    <p:sldId id="320" r:id="rId3"/>
    <p:sldId id="354" r:id="rId4"/>
    <p:sldId id="355" r:id="rId5"/>
    <p:sldId id="356" r:id="rId6"/>
    <p:sldId id="364" r:id="rId7"/>
    <p:sldId id="358" r:id="rId8"/>
    <p:sldId id="362" r:id="rId9"/>
    <p:sldId id="361" r:id="rId10"/>
    <p:sldId id="363" r:id="rId11"/>
  </p:sldIdLst>
  <p:sldSz cx="12192000" cy="68580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3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86286" autoAdjust="0"/>
  </p:normalViewPr>
  <p:slideViewPr>
    <p:cSldViewPr snapToGrid="0">
      <p:cViewPr varScale="1">
        <p:scale>
          <a:sx n="70" d="100"/>
          <a:sy n="70" d="100"/>
        </p:scale>
        <p:origin x="660" y="6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48" y="448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80631A-4735-42B5-BFD5-D04CD4452F49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457F1AF-0A45-48BE-8007-D69BA10607D3}">
      <dgm:prSet phldrT="[Текст]" custT="1"/>
      <dgm:spPr>
        <a:solidFill>
          <a:schemeClr val="accent1">
            <a:lumMod val="75000"/>
            <a:alpha val="74000"/>
          </a:schemeClr>
        </a:solidFill>
        <a:ln>
          <a:solidFill>
            <a:schemeClr val="tx2">
              <a:lumMod val="75000"/>
            </a:schemeClr>
          </a:solidFill>
        </a:ln>
        <a:scene3d>
          <a:camera prst="orthographicFront"/>
          <a:lightRig rig="threePt" dir="t"/>
        </a:scene3d>
        <a:sp3d>
          <a:bevelT prst="angle"/>
          <a:bevelB prst="angle"/>
        </a:sp3d>
      </dgm:spPr>
      <dgm:t>
        <a:bodyPr/>
        <a:lstStyle/>
        <a:p>
          <a:r>
            <a:rPr lang="ru-RU" sz="2400" b="1" dirty="0" smtClean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1 этап: </a:t>
          </a:r>
        </a:p>
        <a:p>
          <a:r>
            <a:rPr lang="ru-RU" sz="2400" b="1" dirty="0" smtClean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Планирование и мотивация.</a:t>
          </a:r>
          <a:endParaRPr lang="ru-RU" sz="2400" b="1" dirty="0"/>
        </a:p>
      </dgm:t>
    </dgm:pt>
    <dgm:pt modelId="{BA3095F0-E131-4237-B1C1-DA821B780989}" type="parTrans" cxnId="{22463D20-F0FB-46A9-92B3-3156A4FFF8DA}">
      <dgm:prSet/>
      <dgm:spPr/>
      <dgm:t>
        <a:bodyPr/>
        <a:lstStyle/>
        <a:p>
          <a:endParaRPr lang="ru-RU"/>
        </a:p>
      </dgm:t>
    </dgm:pt>
    <dgm:pt modelId="{2BF0F161-CDFD-4CBA-9625-101E5A637851}" type="sibTrans" cxnId="{22463D20-F0FB-46A9-92B3-3156A4FFF8DA}">
      <dgm:prSet/>
      <dgm:spPr/>
      <dgm:t>
        <a:bodyPr/>
        <a:lstStyle/>
        <a:p>
          <a:endParaRPr lang="ru-RU"/>
        </a:p>
      </dgm:t>
    </dgm:pt>
    <dgm:pt modelId="{DA4A7F60-948B-42A6-BD16-D406055E14DD}">
      <dgm:prSet phldrT="[Текст]" custT="1"/>
      <dgm:spPr>
        <a:gradFill flip="none" rotWithShape="1">
          <a:gsLst>
            <a:gs pos="0">
              <a:srgbClr val="17B0E4"/>
            </a:gs>
            <a:gs pos="57923">
              <a:schemeClr val="accent1">
                <a:lumMod val="89000"/>
              </a:schemeClr>
            </a:gs>
            <a:gs pos="36000">
              <a:schemeClr val="accent1">
                <a:lumMod val="60000"/>
                <a:lumOff val="40000"/>
              </a:schemeClr>
            </a:gs>
            <a:gs pos="85000">
              <a:schemeClr val="accent1">
                <a:lumMod val="89000"/>
              </a:schemeClr>
            </a:gs>
          </a:gsLst>
          <a:path path="circle">
            <a:fillToRect r="100000" b="100000"/>
          </a:path>
          <a:tileRect l="-100000" t="-100000"/>
        </a:gradFill>
        <a:scene3d>
          <a:camera prst="orthographicFront"/>
          <a:lightRig rig="threePt" dir="t"/>
        </a:scene3d>
        <a:sp3d prstMaterial="matte">
          <a:bevelT/>
        </a:sp3d>
      </dgm:spPr>
      <dgm:t>
        <a:bodyPr/>
        <a:lstStyle/>
        <a:p>
          <a:r>
            <a: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Определяется тема, проблемы и задачи исследования</a:t>
          </a:r>
          <a:endParaRPr lang="ru-RU" sz="2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E437231-16D8-4FE9-8AB3-1D93BC5AAADB}" type="parTrans" cxnId="{B8E5D121-7830-47DC-9D40-A3AE9614C5B3}">
      <dgm:prSet/>
      <dgm:spPr/>
      <dgm:t>
        <a:bodyPr/>
        <a:lstStyle/>
        <a:p>
          <a:endParaRPr lang="ru-RU"/>
        </a:p>
      </dgm:t>
    </dgm:pt>
    <dgm:pt modelId="{2989EDFE-0AF6-46E1-8035-523525550537}" type="sibTrans" cxnId="{B8E5D121-7830-47DC-9D40-A3AE9614C5B3}">
      <dgm:prSet/>
      <dgm:spPr/>
      <dgm:t>
        <a:bodyPr/>
        <a:lstStyle/>
        <a:p>
          <a:endParaRPr lang="ru-RU"/>
        </a:p>
      </dgm:t>
    </dgm:pt>
    <dgm:pt modelId="{A359758F-F22A-47F8-9517-8961CB8FEACC}">
      <dgm:prSet phldrT="[Текст]" custT="1"/>
      <dgm:spPr>
        <a:gradFill flip="none" rotWithShape="1">
          <a:gsLst>
            <a:gs pos="0">
              <a:srgbClr val="17B0E4"/>
            </a:gs>
            <a:gs pos="57923">
              <a:schemeClr val="accent1">
                <a:lumMod val="89000"/>
              </a:schemeClr>
            </a:gs>
            <a:gs pos="36000">
              <a:schemeClr val="accent1">
                <a:lumMod val="60000"/>
                <a:lumOff val="40000"/>
              </a:schemeClr>
            </a:gs>
            <a:gs pos="85000">
              <a:schemeClr val="accent1">
                <a:lumMod val="89000"/>
              </a:schemeClr>
            </a:gs>
          </a:gsLst>
          <a:path path="circle">
            <a:fillToRect r="100000" b="100000"/>
          </a:path>
          <a:tileRect l="-100000" t="-100000"/>
        </a:gradFill>
        <a:scene3d>
          <a:camera prst="orthographicFront"/>
          <a:lightRig rig="threePt" dir="t"/>
        </a:scene3d>
        <a:sp3d prstMaterial="matte">
          <a:bevelT/>
        </a:sp3d>
      </dgm:spPr>
      <dgm:t>
        <a:bodyPr/>
        <a:lstStyle/>
        <a:p>
          <a:r>
            <a: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Выделяются отдельные этапы работы</a:t>
          </a:r>
          <a:endParaRPr lang="ru-RU" sz="2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FB31A48-01BD-4395-929B-A297481A7876}" type="parTrans" cxnId="{91FD15EC-D391-495C-80B1-8946AF793F22}">
      <dgm:prSet/>
      <dgm:spPr/>
      <dgm:t>
        <a:bodyPr/>
        <a:lstStyle/>
        <a:p>
          <a:endParaRPr lang="ru-RU"/>
        </a:p>
      </dgm:t>
    </dgm:pt>
    <dgm:pt modelId="{D041D150-9B49-4B3B-8CD6-B97830BE56A9}" type="sibTrans" cxnId="{91FD15EC-D391-495C-80B1-8946AF793F22}">
      <dgm:prSet/>
      <dgm:spPr/>
      <dgm:t>
        <a:bodyPr/>
        <a:lstStyle/>
        <a:p>
          <a:endParaRPr lang="ru-RU"/>
        </a:p>
      </dgm:t>
    </dgm:pt>
    <dgm:pt modelId="{7EF6D6F8-9AC1-4FCF-8DCD-9D82E012B08D}">
      <dgm:prSet phldrT="[Текст]" custT="1"/>
      <dgm:spPr>
        <a:solidFill>
          <a:schemeClr val="accent2">
            <a:lumMod val="60000"/>
            <a:lumOff val="40000"/>
          </a:schemeClr>
        </a:solidFill>
        <a:ln>
          <a:solidFill>
            <a:schemeClr val="tx2">
              <a:lumMod val="75000"/>
            </a:schemeClr>
          </a:solidFill>
        </a:ln>
        <a:scene3d>
          <a:camera prst="orthographicFront"/>
          <a:lightRig rig="threePt" dir="t"/>
        </a:scene3d>
        <a:sp3d>
          <a:bevelT prst="angle"/>
        </a:sp3d>
      </dgm:spPr>
      <dgm:t>
        <a:bodyPr/>
        <a:lstStyle/>
        <a:p>
          <a:r>
            <a:rPr lang="ru-RU" sz="2400" b="1" dirty="0" smtClean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2 этап:</a:t>
          </a:r>
        </a:p>
        <a:p>
          <a:r>
            <a:rPr lang="ru-RU" sz="2400" b="1" dirty="0" smtClean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Поиск, сбор и анализ информации. Выполнение задач проекта.</a:t>
          </a:r>
          <a:endParaRPr lang="ru-RU" sz="2400" b="1" dirty="0"/>
        </a:p>
      </dgm:t>
    </dgm:pt>
    <dgm:pt modelId="{963EFA21-8E91-4E00-B368-D1E64AB6923C}" type="parTrans" cxnId="{80E33D57-D39B-4606-91E2-875CE05887B2}">
      <dgm:prSet/>
      <dgm:spPr/>
      <dgm:t>
        <a:bodyPr/>
        <a:lstStyle/>
        <a:p>
          <a:endParaRPr lang="ru-RU"/>
        </a:p>
      </dgm:t>
    </dgm:pt>
    <dgm:pt modelId="{36ADF007-3B0E-4D0A-BADF-7EA307B6C08D}" type="sibTrans" cxnId="{80E33D57-D39B-4606-91E2-875CE05887B2}">
      <dgm:prSet/>
      <dgm:spPr/>
      <dgm:t>
        <a:bodyPr/>
        <a:lstStyle/>
        <a:p>
          <a:endParaRPr lang="ru-RU"/>
        </a:p>
      </dgm:t>
    </dgm:pt>
    <dgm:pt modelId="{BD7F100C-BDBA-426F-BF58-A7B71FBEE73A}">
      <dgm:prSet phldrT="[Текст]" custT="1"/>
      <dgm:spPr>
        <a:gradFill rotWithShape="0">
          <a:gsLst>
            <a:gs pos="0">
              <a:schemeClr val="accent2">
                <a:lumMod val="60000"/>
                <a:lumOff val="40000"/>
              </a:schemeClr>
            </a:gs>
            <a:gs pos="0">
              <a:schemeClr val="accent1">
                <a:lumMod val="60000"/>
                <a:lumOff val="40000"/>
              </a:schemeClr>
            </a:gs>
            <a:gs pos="57000">
              <a:schemeClr val="accent2">
                <a:lumMod val="60000"/>
                <a:lumOff val="40000"/>
              </a:schemeClr>
            </a:gs>
          </a:gsLst>
          <a:path path="circle">
            <a:fillToRect t="100000" r="100000"/>
          </a:path>
        </a:gra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Происходит сбор информации, интересных фактов</a:t>
          </a:r>
          <a:endParaRPr lang="ru-RU" sz="2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0EDA68C-5AB7-4ADA-8551-442033A7C341}" type="parTrans" cxnId="{45156750-6B1E-49F5-B8C0-9C6C755BEE37}">
      <dgm:prSet/>
      <dgm:spPr/>
      <dgm:t>
        <a:bodyPr/>
        <a:lstStyle/>
        <a:p>
          <a:endParaRPr lang="ru-RU"/>
        </a:p>
      </dgm:t>
    </dgm:pt>
    <dgm:pt modelId="{69C428D5-8615-44C4-BCC0-6371508F759F}" type="sibTrans" cxnId="{45156750-6B1E-49F5-B8C0-9C6C755BEE37}">
      <dgm:prSet/>
      <dgm:spPr/>
      <dgm:t>
        <a:bodyPr/>
        <a:lstStyle/>
        <a:p>
          <a:endParaRPr lang="ru-RU"/>
        </a:p>
      </dgm:t>
    </dgm:pt>
    <dgm:pt modelId="{D6DEB0BD-ADAF-455A-B4D1-AC8C7A685FCB}">
      <dgm:prSet phldrT="[Текст]" custT="1"/>
      <dgm:spPr>
        <a:gradFill rotWithShape="0">
          <a:gsLst>
            <a:gs pos="0">
              <a:schemeClr val="accent2">
                <a:lumMod val="60000"/>
                <a:lumOff val="40000"/>
              </a:schemeClr>
            </a:gs>
            <a:gs pos="0">
              <a:schemeClr val="accent1">
                <a:lumMod val="60000"/>
                <a:lumOff val="40000"/>
              </a:schemeClr>
            </a:gs>
            <a:gs pos="57000">
              <a:schemeClr val="accent2">
                <a:lumMod val="60000"/>
                <a:lumOff val="40000"/>
              </a:schemeClr>
            </a:gs>
          </a:gsLst>
          <a:path path="circle">
            <a:fillToRect t="100000" r="100000"/>
          </a:path>
        </a:gra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Изучается литература, </a:t>
          </a:r>
          <a:r>
            <a: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интернет- </a:t>
          </a:r>
          <a:r>
            <a: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издания</a:t>
          </a:r>
          <a:endParaRPr lang="ru-RU" sz="2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CE32B67-2338-49A9-913D-D52F361B9BB2}" type="parTrans" cxnId="{83BBE9F7-FC2C-42DA-A0E4-E3974AFB0C8B}">
      <dgm:prSet/>
      <dgm:spPr/>
      <dgm:t>
        <a:bodyPr/>
        <a:lstStyle/>
        <a:p>
          <a:endParaRPr lang="ru-RU"/>
        </a:p>
      </dgm:t>
    </dgm:pt>
    <dgm:pt modelId="{D0FA5DFB-EEB5-4E80-BECB-CACB9D06C0AD}" type="sibTrans" cxnId="{83BBE9F7-FC2C-42DA-A0E4-E3974AFB0C8B}">
      <dgm:prSet/>
      <dgm:spPr/>
      <dgm:t>
        <a:bodyPr/>
        <a:lstStyle/>
        <a:p>
          <a:endParaRPr lang="ru-RU"/>
        </a:p>
      </dgm:t>
    </dgm:pt>
    <dgm:pt modelId="{5A50F6E7-5A38-45BB-A450-592FD89D0104}">
      <dgm:prSet phldrT="[Текст]" custT="1"/>
      <dgm:spPr>
        <a:solidFill>
          <a:schemeClr val="accent1">
            <a:lumMod val="75000"/>
            <a:alpha val="44000"/>
          </a:schemeClr>
        </a:solidFill>
        <a:ln>
          <a:solidFill>
            <a:schemeClr val="tx2">
              <a:lumMod val="75000"/>
            </a:schemeClr>
          </a:solidFill>
        </a:ln>
        <a:scene3d>
          <a:camera prst="orthographicFront"/>
          <a:lightRig rig="threePt" dir="t"/>
        </a:scene3d>
        <a:sp3d>
          <a:bevelT prst="angle"/>
          <a:bevelB prst="angle"/>
        </a:sp3d>
      </dgm:spPr>
      <dgm:t>
        <a:bodyPr/>
        <a:lstStyle/>
        <a:p>
          <a:r>
            <a:rPr lang="ru-RU" sz="2400" b="1" dirty="0" smtClean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3 этап: </a:t>
          </a:r>
        </a:p>
        <a:p>
          <a:r>
            <a:rPr lang="ru-RU" sz="2400" b="1" dirty="0" smtClean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Презентация проекта.</a:t>
          </a:r>
          <a:endParaRPr lang="ru-RU" sz="2400" b="1" dirty="0"/>
        </a:p>
      </dgm:t>
    </dgm:pt>
    <dgm:pt modelId="{DC91E2A7-9001-43A3-B007-50C3C9523B68}" type="parTrans" cxnId="{7DAB6CE2-5612-4BA3-81ED-BA0BB2E3EA8A}">
      <dgm:prSet/>
      <dgm:spPr/>
      <dgm:t>
        <a:bodyPr/>
        <a:lstStyle/>
        <a:p>
          <a:endParaRPr lang="ru-RU"/>
        </a:p>
      </dgm:t>
    </dgm:pt>
    <dgm:pt modelId="{33898128-CD39-4A3F-8C7B-6266E793C741}" type="sibTrans" cxnId="{7DAB6CE2-5612-4BA3-81ED-BA0BB2E3EA8A}">
      <dgm:prSet/>
      <dgm:spPr/>
      <dgm:t>
        <a:bodyPr/>
        <a:lstStyle/>
        <a:p>
          <a:endParaRPr lang="ru-RU"/>
        </a:p>
      </dgm:t>
    </dgm:pt>
    <dgm:pt modelId="{A88BB433-B2E7-4D2A-9438-4AB2EDB7F508}">
      <dgm:prSet phldrT="[Текст]" custT="1"/>
      <dgm:spPr>
        <a:gradFill flip="none" rotWithShape="1">
          <a:gsLst>
            <a:gs pos="29000">
              <a:schemeClr val="accent1">
                <a:lumMod val="60000"/>
                <a:lumOff val="40000"/>
              </a:schemeClr>
            </a:gs>
            <a:gs pos="100000">
              <a:schemeClr val="accent2">
                <a:lumMod val="75000"/>
              </a:schemeClr>
            </a:gs>
          </a:gsLst>
          <a:path path="circle">
            <a:fillToRect l="100000" t="100000"/>
          </a:path>
          <a:tileRect r="-100000" b="-100000"/>
        </a:gra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Происходит подготовка к представлению результатов проектной деятельности</a:t>
          </a:r>
          <a:endParaRPr lang="ru-RU" sz="2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9632453-261A-4CCC-BEC7-B27325EBA7A0}" type="parTrans" cxnId="{5B60550A-C449-4113-93A4-D7D606FBB793}">
      <dgm:prSet/>
      <dgm:spPr/>
      <dgm:t>
        <a:bodyPr/>
        <a:lstStyle/>
        <a:p>
          <a:endParaRPr lang="ru-RU"/>
        </a:p>
      </dgm:t>
    </dgm:pt>
    <dgm:pt modelId="{EE51EC6A-FC48-446C-B03B-971F01252B09}" type="sibTrans" cxnId="{5B60550A-C449-4113-93A4-D7D606FBB793}">
      <dgm:prSet/>
      <dgm:spPr/>
      <dgm:t>
        <a:bodyPr/>
        <a:lstStyle/>
        <a:p>
          <a:endParaRPr lang="ru-RU"/>
        </a:p>
      </dgm:t>
    </dgm:pt>
    <dgm:pt modelId="{9F2228C7-FEEA-4411-89C6-0104DD38D8D7}">
      <dgm:prSet phldrT="[Текст]" custT="1"/>
      <dgm:spPr>
        <a:gradFill flip="none" rotWithShape="1">
          <a:gsLst>
            <a:gs pos="29000">
              <a:schemeClr val="accent1">
                <a:lumMod val="60000"/>
                <a:lumOff val="40000"/>
              </a:schemeClr>
            </a:gs>
            <a:gs pos="100000">
              <a:schemeClr val="accent2">
                <a:lumMod val="75000"/>
              </a:schemeClr>
            </a:gs>
          </a:gsLst>
          <a:path path="circle">
            <a:fillToRect l="100000" t="100000"/>
          </a:path>
          <a:tileRect r="-100000" b="-100000"/>
        </a:gra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Представление результата проекта</a:t>
          </a:r>
          <a:endParaRPr lang="ru-RU" sz="2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E0773A9-17D1-44F9-AC44-1AEF3F4B7BFE}" type="parTrans" cxnId="{1AA57277-7237-4466-A24C-5843ADC97814}">
      <dgm:prSet/>
      <dgm:spPr/>
      <dgm:t>
        <a:bodyPr/>
        <a:lstStyle/>
        <a:p>
          <a:endParaRPr lang="ru-RU"/>
        </a:p>
      </dgm:t>
    </dgm:pt>
    <dgm:pt modelId="{60354790-A25B-4F2D-B553-77A8389783E6}" type="sibTrans" cxnId="{1AA57277-7237-4466-A24C-5843ADC97814}">
      <dgm:prSet/>
      <dgm:spPr/>
      <dgm:t>
        <a:bodyPr/>
        <a:lstStyle/>
        <a:p>
          <a:endParaRPr lang="ru-RU"/>
        </a:p>
      </dgm:t>
    </dgm:pt>
    <dgm:pt modelId="{0871CEF1-C527-491F-A943-6E78DA820318}" type="pres">
      <dgm:prSet presAssocID="{6980631A-4735-42B5-BFD5-D04CD4452F4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44B2A67-DAE6-4953-BF0D-97A4FDF978D1}" type="pres">
      <dgm:prSet presAssocID="{5457F1AF-0A45-48BE-8007-D69BA10607D3}" presName="linNode" presStyleCnt="0"/>
      <dgm:spPr/>
    </dgm:pt>
    <dgm:pt modelId="{7A331076-48C0-408B-9DA3-40911D8364E5}" type="pres">
      <dgm:prSet presAssocID="{5457F1AF-0A45-48BE-8007-D69BA10607D3}" presName="parentText" presStyleLbl="node1" presStyleIdx="0" presStyleCnt="3" custScaleX="85119" custScaleY="56526" custLinFactNeighborX="2660" custLinFactNeighborY="475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8AC8AD-CFAC-4E68-9FEC-C54DE15266B1}" type="pres">
      <dgm:prSet presAssocID="{5457F1AF-0A45-48BE-8007-D69BA10607D3}" presName="descendantText" presStyleLbl="alignAccFollowNode1" presStyleIdx="0" presStyleCnt="3" custScaleX="98172" custScaleY="77568" custLinFactNeighborX="19174" custLinFactNeighborY="104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964C66-2007-4E20-86BB-FA6756429743}" type="pres">
      <dgm:prSet presAssocID="{2BF0F161-CDFD-4CBA-9625-101E5A637851}" presName="sp" presStyleCnt="0"/>
      <dgm:spPr/>
    </dgm:pt>
    <dgm:pt modelId="{7D587E0F-02C4-4510-9A18-87B8B818E0E7}" type="pres">
      <dgm:prSet presAssocID="{7EF6D6F8-9AC1-4FCF-8DCD-9D82E012B08D}" presName="linNode" presStyleCnt="0"/>
      <dgm:spPr/>
    </dgm:pt>
    <dgm:pt modelId="{2AF54F8E-A7D1-40DD-8AAC-16DEBB085AC9}" type="pres">
      <dgm:prSet presAssocID="{7EF6D6F8-9AC1-4FCF-8DCD-9D82E012B08D}" presName="parentText" presStyleLbl="node1" presStyleIdx="1" presStyleCnt="3" custScaleX="88073" custScaleY="87994" custLinFactNeighborX="1825" custLinFactNeighborY="123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190823-08D4-4E36-BA50-DD461DD3AFC4}" type="pres">
      <dgm:prSet presAssocID="{7EF6D6F8-9AC1-4FCF-8DCD-9D82E012B08D}" presName="descendantText" presStyleLbl="alignAccFollowNode1" presStyleIdx="1" presStyleCnt="3" custScaleX="98140" custScaleY="93595" custLinFactNeighborX="7617" custLinFactNeighborY="15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28A5DB-244C-45DF-AB63-478C686A385E}" type="pres">
      <dgm:prSet presAssocID="{36ADF007-3B0E-4D0A-BADF-7EA307B6C08D}" presName="sp" presStyleCnt="0"/>
      <dgm:spPr/>
    </dgm:pt>
    <dgm:pt modelId="{006C30E7-F996-48C6-8837-69DC54F82A70}" type="pres">
      <dgm:prSet presAssocID="{5A50F6E7-5A38-45BB-A450-592FD89D0104}" presName="linNode" presStyleCnt="0"/>
      <dgm:spPr/>
    </dgm:pt>
    <dgm:pt modelId="{E3A91369-64B8-4860-83AC-4B7BCC248E8D}" type="pres">
      <dgm:prSet presAssocID="{5A50F6E7-5A38-45BB-A450-592FD89D0104}" presName="parentText" presStyleLbl="node1" presStyleIdx="2" presStyleCnt="3" custScaleX="82447" custScaleY="67422" custLinFactNeighborX="2618" custLinFactNeighborY="10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B5B523-76ED-42A0-9446-B46B98F062EC}" type="pres">
      <dgm:prSet presAssocID="{5A50F6E7-5A38-45BB-A450-592FD89D0104}" presName="descendantText" presStyleLbl="alignAccFollowNode1" presStyleIdx="2" presStyleCnt="3" custScaleX="97512" custScaleY="79122" custLinFactNeighborX="39630" custLinFactNeighborY="-51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1C0425E-7E01-4E5E-8DBD-5107462E433A}" type="presOf" srcId="{7EF6D6F8-9AC1-4FCF-8DCD-9D82E012B08D}" destId="{2AF54F8E-A7D1-40DD-8AAC-16DEBB085AC9}" srcOrd="0" destOrd="0" presId="urn:microsoft.com/office/officeart/2005/8/layout/vList5"/>
    <dgm:cxn modelId="{A2C4C45A-15C4-4D82-859F-084FC5A391ED}" type="presOf" srcId="{6980631A-4735-42B5-BFD5-D04CD4452F49}" destId="{0871CEF1-C527-491F-A943-6E78DA820318}" srcOrd="0" destOrd="0" presId="urn:microsoft.com/office/officeart/2005/8/layout/vList5"/>
    <dgm:cxn modelId="{91FD15EC-D391-495C-80B1-8946AF793F22}" srcId="{5457F1AF-0A45-48BE-8007-D69BA10607D3}" destId="{A359758F-F22A-47F8-9517-8961CB8FEACC}" srcOrd="1" destOrd="0" parTransId="{9FB31A48-01BD-4395-929B-A297481A7876}" sibTransId="{D041D150-9B49-4B3B-8CD6-B97830BE56A9}"/>
    <dgm:cxn modelId="{22463D20-F0FB-46A9-92B3-3156A4FFF8DA}" srcId="{6980631A-4735-42B5-BFD5-D04CD4452F49}" destId="{5457F1AF-0A45-48BE-8007-D69BA10607D3}" srcOrd="0" destOrd="0" parTransId="{BA3095F0-E131-4237-B1C1-DA821B780989}" sibTransId="{2BF0F161-CDFD-4CBA-9625-101E5A637851}"/>
    <dgm:cxn modelId="{B8E5D121-7830-47DC-9D40-A3AE9614C5B3}" srcId="{5457F1AF-0A45-48BE-8007-D69BA10607D3}" destId="{DA4A7F60-948B-42A6-BD16-D406055E14DD}" srcOrd="0" destOrd="0" parTransId="{AE437231-16D8-4FE9-8AB3-1D93BC5AAADB}" sibTransId="{2989EDFE-0AF6-46E1-8035-523525550537}"/>
    <dgm:cxn modelId="{6FB3F340-A358-43B0-8F38-E36C37E5DF8F}" type="presOf" srcId="{9F2228C7-FEEA-4411-89C6-0104DD38D8D7}" destId="{C5B5B523-76ED-42A0-9446-B46B98F062EC}" srcOrd="0" destOrd="1" presId="urn:microsoft.com/office/officeart/2005/8/layout/vList5"/>
    <dgm:cxn modelId="{45156750-6B1E-49F5-B8C0-9C6C755BEE37}" srcId="{7EF6D6F8-9AC1-4FCF-8DCD-9D82E012B08D}" destId="{BD7F100C-BDBA-426F-BF58-A7B71FBEE73A}" srcOrd="0" destOrd="0" parTransId="{A0EDA68C-5AB7-4ADA-8551-442033A7C341}" sibTransId="{69C428D5-8615-44C4-BCC0-6371508F759F}"/>
    <dgm:cxn modelId="{5B60550A-C449-4113-93A4-D7D606FBB793}" srcId="{5A50F6E7-5A38-45BB-A450-592FD89D0104}" destId="{A88BB433-B2E7-4D2A-9438-4AB2EDB7F508}" srcOrd="0" destOrd="0" parTransId="{59632453-261A-4CCC-BEC7-B27325EBA7A0}" sibTransId="{EE51EC6A-FC48-446C-B03B-971F01252B09}"/>
    <dgm:cxn modelId="{A7BDE20C-2134-4B57-88EE-BCD6DE75E5D9}" type="presOf" srcId="{DA4A7F60-948B-42A6-BD16-D406055E14DD}" destId="{4B8AC8AD-CFAC-4E68-9FEC-C54DE15266B1}" srcOrd="0" destOrd="0" presId="urn:microsoft.com/office/officeart/2005/8/layout/vList5"/>
    <dgm:cxn modelId="{47E2B5AB-706B-4E28-834D-BF11E8AE1FF4}" type="presOf" srcId="{5457F1AF-0A45-48BE-8007-D69BA10607D3}" destId="{7A331076-48C0-408B-9DA3-40911D8364E5}" srcOrd="0" destOrd="0" presId="urn:microsoft.com/office/officeart/2005/8/layout/vList5"/>
    <dgm:cxn modelId="{6FE370DC-A6FE-480B-8EB8-86573D72044D}" type="presOf" srcId="{D6DEB0BD-ADAF-455A-B4D1-AC8C7A685FCB}" destId="{1A190823-08D4-4E36-BA50-DD461DD3AFC4}" srcOrd="0" destOrd="1" presId="urn:microsoft.com/office/officeart/2005/8/layout/vList5"/>
    <dgm:cxn modelId="{EE65F84E-2E8E-4E00-B63A-3E66E61B9EA3}" type="presOf" srcId="{A359758F-F22A-47F8-9517-8961CB8FEACC}" destId="{4B8AC8AD-CFAC-4E68-9FEC-C54DE15266B1}" srcOrd="0" destOrd="1" presId="urn:microsoft.com/office/officeart/2005/8/layout/vList5"/>
    <dgm:cxn modelId="{80E33D57-D39B-4606-91E2-875CE05887B2}" srcId="{6980631A-4735-42B5-BFD5-D04CD4452F49}" destId="{7EF6D6F8-9AC1-4FCF-8DCD-9D82E012B08D}" srcOrd="1" destOrd="0" parTransId="{963EFA21-8E91-4E00-B368-D1E64AB6923C}" sibTransId="{36ADF007-3B0E-4D0A-BADF-7EA307B6C08D}"/>
    <dgm:cxn modelId="{309B5708-8FE1-4399-8DF3-384308A0FAB9}" type="presOf" srcId="{BD7F100C-BDBA-426F-BF58-A7B71FBEE73A}" destId="{1A190823-08D4-4E36-BA50-DD461DD3AFC4}" srcOrd="0" destOrd="0" presId="urn:microsoft.com/office/officeart/2005/8/layout/vList5"/>
    <dgm:cxn modelId="{9C7D7191-48A4-42E1-A150-20DFD448B025}" type="presOf" srcId="{5A50F6E7-5A38-45BB-A450-592FD89D0104}" destId="{E3A91369-64B8-4860-83AC-4B7BCC248E8D}" srcOrd="0" destOrd="0" presId="urn:microsoft.com/office/officeart/2005/8/layout/vList5"/>
    <dgm:cxn modelId="{7DAB6CE2-5612-4BA3-81ED-BA0BB2E3EA8A}" srcId="{6980631A-4735-42B5-BFD5-D04CD4452F49}" destId="{5A50F6E7-5A38-45BB-A450-592FD89D0104}" srcOrd="2" destOrd="0" parTransId="{DC91E2A7-9001-43A3-B007-50C3C9523B68}" sibTransId="{33898128-CD39-4A3F-8C7B-6266E793C741}"/>
    <dgm:cxn modelId="{83BBE9F7-FC2C-42DA-A0E4-E3974AFB0C8B}" srcId="{7EF6D6F8-9AC1-4FCF-8DCD-9D82E012B08D}" destId="{D6DEB0BD-ADAF-455A-B4D1-AC8C7A685FCB}" srcOrd="1" destOrd="0" parTransId="{BCE32B67-2338-49A9-913D-D52F361B9BB2}" sibTransId="{D0FA5DFB-EEB5-4E80-BECB-CACB9D06C0AD}"/>
    <dgm:cxn modelId="{1AA57277-7237-4466-A24C-5843ADC97814}" srcId="{5A50F6E7-5A38-45BB-A450-592FD89D0104}" destId="{9F2228C7-FEEA-4411-89C6-0104DD38D8D7}" srcOrd="1" destOrd="0" parTransId="{6E0773A9-17D1-44F9-AC44-1AEF3F4B7BFE}" sibTransId="{60354790-A25B-4F2D-B553-77A8389783E6}"/>
    <dgm:cxn modelId="{A5B2C058-6722-4F95-9FB7-6C4070355783}" type="presOf" srcId="{A88BB433-B2E7-4D2A-9438-4AB2EDB7F508}" destId="{C5B5B523-76ED-42A0-9446-B46B98F062EC}" srcOrd="0" destOrd="0" presId="urn:microsoft.com/office/officeart/2005/8/layout/vList5"/>
    <dgm:cxn modelId="{B046FCB5-B7C0-47C6-9A72-74D16A290185}" type="presParOf" srcId="{0871CEF1-C527-491F-A943-6E78DA820318}" destId="{A44B2A67-DAE6-4953-BF0D-97A4FDF978D1}" srcOrd="0" destOrd="0" presId="urn:microsoft.com/office/officeart/2005/8/layout/vList5"/>
    <dgm:cxn modelId="{14806AA6-96CD-4134-BC4E-0BEADB150175}" type="presParOf" srcId="{A44B2A67-DAE6-4953-BF0D-97A4FDF978D1}" destId="{7A331076-48C0-408B-9DA3-40911D8364E5}" srcOrd="0" destOrd="0" presId="urn:microsoft.com/office/officeart/2005/8/layout/vList5"/>
    <dgm:cxn modelId="{C9EE293B-857C-48D4-8192-C0A1BABC2258}" type="presParOf" srcId="{A44B2A67-DAE6-4953-BF0D-97A4FDF978D1}" destId="{4B8AC8AD-CFAC-4E68-9FEC-C54DE15266B1}" srcOrd="1" destOrd="0" presId="urn:microsoft.com/office/officeart/2005/8/layout/vList5"/>
    <dgm:cxn modelId="{7E2131CB-9D84-4A19-B4D3-23A0301502CA}" type="presParOf" srcId="{0871CEF1-C527-491F-A943-6E78DA820318}" destId="{07964C66-2007-4E20-86BB-FA6756429743}" srcOrd="1" destOrd="0" presId="urn:microsoft.com/office/officeart/2005/8/layout/vList5"/>
    <dgm:cxn modelId="{ADF63F71-5ABF-4FE1-8352-E5275357BA2D}" type="presParOf" srcId="{0871CEF1-C527-491F-A943-6E78DA820318}" destId="{7D587E0F-02C4-4510-9A18-87B8B818E0E7}" srcOrd="2" destOrd="0" presId="urn:microsoft.com/office/officeart/2005/8/layout/vList5"/>
    <dgm:cxn modelId="{94ECD430-2452-4C59-9BA6-180D4CB43BE3}" type="presParOf" srcId="{7D587E0F-02C4-4510-9A18-87B8B818E0E7}" destId="{2AF54F8E-A7D1-40DD-8AAC-16DEBB085AC9}" srcOrd="0" destOrd="0" presId="urn:microsoft.com/office/officeart/2005/8/layout/vList5"/>
    <dgm:cxn modelId="{666BB882-D97A-4EEA-ADE3-C13FDEB2BB3E}" type="presParOf" srcId="{7D587E0F-02C4-4510-9A18-87B8B818E0E7}" destId="{1A190823-08D4-4E36-BA50-DD461DD3AFC4}" srcOrd="1" destOrd="0" presId="urn:microsoft.com/office/officeart/2005/8/layout/vList5"/>
    <dgm:cxn modelId="{85CB7FB4-ABA6-4462-B4E4-200F09AFBA1C}" type="presParOf" srcId="{0871CEF1-C527-491F-A943-6E78DA820318}" destId="{FE28A5DB-244C-45DF-AB63-478C686A385E}" srcOrd="3" destOrd="0" presId="urn:microsoft.com/office/officeart/2005/8/layout/vList5"/>
    <dgm:cxn modelId="{F20A884F-4969-4475-8B73-A1E37FA4C76F}" type="presParOf" srcId="{0871CEF1-C527-491F-A943-6E78DA820318}" destId="{006C30E7-F996-48C6-8837-69DC54F82A70}" srcOrd="4" destOrd="0" presId="urn:microsoft.com/office/officeart/2005/8/layout/vList5"/>
    <dgm:cxn modelId="{18641433-D047-47AC-A1ED-4F8241A6FFB5}" type="presParOf" srcId="{006C30E7-F996-48C6-8837-69DC54F82A70}" destId="{E3A91369-64B8-4860-83AC-4B7BCC248E8D}" srcOrd="0" destOrd="0" presId="urn:microsoft.com/office/officeart/2005/8/layout/vList5"/>
    <dgm:cxn modelId="{14111F1C-5981-4868-A272-D65E9DACBFB5}" type="presParOf" srcId="{006C30E7-F996-48C6-8837-69DC54F82A70}" destId="{C5B5B523-76ED-42A0-9446-B46B98F062EC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8AC8AD-CFAC-4E68-9FEC-C54DE15266B1}">
      <dsp:nvSpPr>
        <dsp:cNvPr id="0" name=""/>
        <dsp:cNvSpPr/>
      </dsp:nvSpPr>
      <dsp:spPr>
        <a:xfrm rot="5400000">
          <a:off x="6660326" y="-2444965"/>
          <a:ext cx="1492902" cy="6785284"/>
        </a:xfrm>
        <a:prstGeom prst="round2SameRect">
          <a:avLst/>
        </a:prstGeom>
        <a:gradFill flip="none" rotWithShape="1">
          <a:gsLst>
            <a:gs pos="0">
              <a:srgbClr val="17B0E4"/>
            </a:gs>
            <a:gs pos="57923">
              <a:schemeClr val="accent1">
                <a:lumMod val="89000"/>
              </a:schemeClr>
            </a:gs>
            <a:gs pos="36000">
              <a:schemeClr val="accent1">
                <a:lumMod val="60000"/>
                <a:lumOff val="40000"/>
              </a:schemeClr>
            </a:gs>
            <a:gs pos="85000">
              <a:schemeClr val="accent1">
                <a:lumMod val="89000"/>
              </a:schemeClr>
            </a:gs>
          </a:gsLst>
          <a:path path="circle">
            <a:fillToRect r="100000" b="100000"/>
          </a:path>
          <a:tileRect l="-100000" t="-100000"/>
        </a:gra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 prstMaterial="matte"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Определяется тема, проблемы и задачи исследования</a:t>
          </a:r>
          <a:endParaRPr lang="ru-RU" sz="2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Выделяются отдельные этапы работы</a:t>
          </a:r>
          <a:endParaRPr lang="ru-RU" sz="2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4014136" y="274102"/>
        <a:ext cx="6712407" cy="1347148"/>
      </dsp:txXfrm>
    </dsp:sp>
    <dsp:sp modelId="{7A331076-48C0-408B-9DA3-40911D8364E5}">
      <dsp:nvSpPr>
        <dsp:cNvPr id="0" name=""/>
        <dsp:cNvSpPr/>
      </dsp:nvSpPr>
      <dsp:spPr>
        <a:xfrm>
          <a:off x="479975" y="181872"/>
          <a:ext cx="3309248" cy="1359900"/>
        </a:xfrm>
        <a:prstGeom prst="roundRect">
          <a:avLst/>
        </a:prstGeom>
        <a:solidFill>
          <a:schemeClr val="accent1">
            <a:lumMod val="75000"/>
            <a:alpha val="74000"/>
          </a:schemeClr>
        </a:solidFill>
        <a:ln w="19050" cap="rnd" cmpd="sng" algn="ctr">
          <a:solidFill>
            <a:schemeClr val="tx2">
              <a:lumMod val="7500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prst="angle"/>
          <a:bevelB prst="angle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1 этап: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Планирование и мотивация.</a:t>
          </a:r>
          <a:endParaRPr lang="ru-RU" sz="2400" b="1" kern="1200" dirty="0"/>
        </a:p>
      </dsp:txBody>
      <dsp:txXfrm>
        <a:off x="546360" y="248257"/>
        <a:ext cx="3176478" cy="1227130"/>
      </dsp:txXfrm>
    </dsp:sp>
    <dsp:sp modelId="{1A190823-08D4-4E36-BA50-DD461DD3AFC4}">
      <dsp:nvSpPr>
        <dsp:cNvPr id="0" name=""/>
        <dsp:cNvSpPr/>
      </dsp:nvSpPr>
      <dsp:spPr>
        <a:xfrm rot="5400000">
          <a:off x="6507201" y="-689240"/>
          <a:ext cx="1801364" cy="6783072"/>
        </a:xfrm>
        <a:prstGeom prst="round2SameRect">
          <a:avLst/>
        </a:prstGeom>
        <a:gradFill rotWithShape="0">
          <a:gsLst>
            <a:gs pos="0">
              <a:schemeClr val="accent2">
                <a:lumMod val="60000"/>
                <a:lumOff val="40000"/>
              </a:schemeClr>
            </a:gs>
            <a:gs pos="0">
              <a:schemeClr val="accent1">
                <a:lumMod val="60000"/>
                <a:lumOff val="40000"/>
              </a:schemeClr>
            </a:gs>
            <a:gs pos="57000">
              <a:schemeClr val="accent2">
                <a:lumMod val="60000"/>
                <a:lumOff val="40000"/>
              </a:schemeClr>
            </a:gs>
          </a:gsLst>
          <a:path path="circle">
            <a:fillToRect t="100000" r="100000"/>
          </a:path>
        </a:gra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Происходит сбор информации, интересных фактов</a:t>
          </a:r>
          <a:endParaRPr lang="ru-RU" sz="2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Изучается литература, </a:t>
          </a:r>
          <a:r>
            <a:rPr lang="ru-RU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интернет- </a:t>
          </a:r>
          <a:r>
            <a:rPr lang="ru-RU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издания</a:t>
          </a:r>
          <a:endParaRPr lang="ru-RU" sz="2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4016348" y="1889548"/>
        <a:ext cx="6695137" cy="1625494"/>
      </dsp:txXfrm>
    </dsp:sp>
    <dsp:sp modelId="{2AF54F8E-A7D1-40DD-8AAC-16DEBB085AC9}">
      <dsp:nvSpPr>
        <dsp:cNvPr id="0" name=""/>
        <dsp:cNvSpPr/>
      </dsp:nvSpPr>
      <dsp:spPr>
        <a:xfrm>
          <a:off x="422263" y="1643952"/>
          <a:ext cx="3424094" cy="2116956"/>
        </a:xfrm>
        <a:prstGeom prst="roundRect">
          <a:avLst/>
        </a:prstGeom>
        <a:solidFill>
          <a:schemeClr val="accent2">
            <a:lumMod val="60000"/>
            <a:lumOff val="40000"/>
          </a:schemeClr>
        </a:solidFill>
        <a:ln w="19050" cap="rnd" cmpd="sng" algn="ctr">
          <a:solidFill>
            <a:schemeClr val="tx2">
              <a:lumMod val="7500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prst="angle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2 этап: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Поиск, сбор и анализ информации. Выполнение задач проекта.</a:t>
          </a:r>
          <a:endParaRPr lang="ru-RU" sz="2400" b="1" kern="1200" dirty="0"/>
        </a:p>
      </dsp:txBody>
      <dsp:txXfrm>
        <a:off x="525604" y="1747293"/>
        <a:ext cx="3217412" cy="1910274"/>
      </dsp:txXfrm>
    </dsp:sp>
    <dsp:sp modelId="{C5B5B523-76ED-42A0-9446-B46B98F062EC}">
      <dsp:nvSpPr>
        <dsp:cNvPr id="0" name=""/>
        <dsp:cNvSpPr/>
      </dsp:nvSpPr>
      <dsp:spPr>
        <a:xfrm rot="5400000">
          <a:off x="6668180" y="1194048"/>
          <a:ext cx="1522811" cy="6739667"/>
        </a:xfrm>
        <a:prstGeom prst="round2SameRect">
          <a:avLst/>
        </a:prstGeom>
        <a:gradFill flip="none" rotWithShape="1">
          <a:gsLst>
            <a:gs pos="29000">
              <a:schemeClr val="accent1">
                <a:lumMod val="60000"/>
                <a:lumOff val="40000"/>
              </a:schemeClr>
            </a:gs>
            <a:gs pos="100000">
              <a:schemeClr val="accent2">
                <a:lumMod val="75000"/>
              </a:schemeClr>
            </a:gs>
          </a:gsLst>
          <a:path path="circle">
            <a:fillToRect l="100000" t="100000"/>
          </a:path>
          <a:tileRect r="-100000" b="-100000"/>
        </a:gra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Происходит подготовка к представлению результатов проектной деятельности</a:t>
          </a:r>
          <a:endParaRPr lang="ru-RU" sz="2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Представление результата проекта</a:t>
          </a:r>
          <a:endParaRPr lang="ru-RU" sz="2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4059752" y="3876814"/>
        <a:ext cx="6665329" cy="1374135"/>
      </dsp:txXfrm>
    </dsp:sp>
    <dsp:sp modelId="{E3A91369-64B8-4860-83AC-4B7BCC248E8D}">
      <dsp:nvSpPr>
        <dsp:cNvPr id="0" name=""/>
        <dsp:cNvSpPr/>
      </dsp:nvSpPr>
      <dsp:spPr>
        <a:xfrm>
          <a:off x="477073" y="3852487"/>
          <a:ext cx="3205367" cy="1622036"/>
        </a:xfrm>
        <a:prstGeom prst="roundRect">
          <a:avLst/>
        </a:prstGeom>
        <a:solidFill>
          <a:schemeClr val="accent1">
            <a:lumMod val="75000"/>
            <a:alpha val="44000"/>
          </a:schemeClr>
        </a:solidFill>
        <a:ln w="19050" cap="rnd" cmpd="sng" algn="ctr">
          <a:solidFill>
            <a:schemeClr val="tx2">
              <a:lumMod val="7500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prst="angle"/>
          <a:bevelB prst="angle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3 этап: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Презентация проекта.</a:t>
          </a:r>
          <a:endParaRPr lang="ru-RU" sz="2400" b="1" kern="1200" dirty="0"/>
        </a:p>
      </dsp:txBody>
      <dsp:txXfrm>
        <a:off x="556254" y="3931668"/>
        <a:ext cx="3047005" cy="14636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228AC8-2217-4658-BF92-89C0DF91D6CC}" type="datetimeFigureOut">
              <a:rPr lang="ru-RU" smtClean="0"/>
              <a:t>18.01.2021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2BE6FD-1525-47DC-93BA-9EC9A48CCE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09978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7BBCE1-84C6-47FC-9607-4EC1B94714B1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34DE8E-631C-4CDC-A828-B764847915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04383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5993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84134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211199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44258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235531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23336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33838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98074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96485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63105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1555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968679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60646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21004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223405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855367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542000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956816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316801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5FCBEF">
                    <a:lumMod val="60000"/>
                    <a:lumOff val="40000"/>
                  </a:srgbClr>
                </a:solidFill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5FCBEF">
                    <a:lumMod val="60000"/>
                    <a:lumOff val="40000"/>
                  </a:srgbClr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8269777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851302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5FCBEF">
                    <a:lumMod val="60000"/>
                    <a:lumOff val="40000"/>
                  </a:srgbClr>
                </a:solidFill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5FCBEF">
                    <a:lumMod val="60000"/>
                    <a:lumOff val="40000"/>
                  </a:srgbClr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18427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537256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83185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05219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44690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2439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1231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7541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5387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15196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18.01.2021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33549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1B39B5-C409-4C5A-ADF0-D4D434C1CD0E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7783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16" r:id="rId15"/>
    <p:sldLayoutId id="214748371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1B39B5-C409-4C5A-ADF0-D4D434C1CD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0282CFB-DC49-449C-A19C-9A8F3A8445F6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6328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7" r:id="rId1"/>
    <p:sldLayoutId id="2147483958" r:id="rId2"/>
    <p:sldLayoutId id="2147483959" r:id="rId3"/>
    <p:sldLayoutId id="2147483960" r:id="rId4"/>
    <p:sldLayoutId id="2147483961" r:id="rId5"/>
    <p:sldLayoutId id="2147483962" r:id="rId6"/>
    <p:sldLayoutId id="2147483963" r:id="rId7"/>
    <p:sldLayoutId id="2147483964" r:id="rId8"/>
    <p:sldLayoutId id="2147483965" r:id="rId9"/>
    <p:sldLayoutId id="2147483966" r:id="rId10"/>
    <p:sldLayoutId id="2147483967" r:id="rId11"/>
    <p:sldLayoutId id="2147483968" r:id="rId12"/>
    <p:sldLayoutId id="2147483969" r:id="rId13"/>
    <p:sldLayoutId id="2147483970" r:id="rId14"/>
    <p:sldLayoutId id="2147483971" r:id="rId15"/>
    <p:sldLayoutId id="214748397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98120"/>
            <a:ext cx="10515600" cy="822960"/>
          </a:xfrm>
        </p:spPr>
        <p:txBody>
          <a:bodyPr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осударственное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бюджетное профессиональное образовательное учреждение</a:t>
            </a:r>
            <a:b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«Магнитогорский педагогический колледж»</a:t>
            </a:r>
            <a:endParaRPr lang="ru-RU" sz="20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2405" y="0"/>
            <a:ext cx="1859594" cy="1358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-190005" y="186196"/>
            <a:ext cx="9951719" cy="166116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5400" b="1" i="0" u="none" strike="noStrike" kern="1200" cap="none" spc="0" normalizeH="0" baseline="0" noProof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54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162498" y="2737420"/>
            <a:ext cx="9285512" cy="200548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lvl="0" algn="ctr" defTabSz="457200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defRPr/>
            </a:pP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" y="4899546"/>
            <a:ext cx="11048999" cy="161881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lvl="0" algn="r" defTabSz="457200">
              <a:spcBef>
                <a:spcPct val="0"/>
              </a:spcBef>
              <a:defRPr/>
            </a:pPr>
            <a:r>
              <a:rPr lang="ru-RU" sz="24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Дергунова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Э.В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.,</a:t>
            </a:r>
          </a:p>
          <a:p>
            <a:pPr lvl="0" algn="r" defTabSz="457200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преподаватель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английского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языка</a:t>
            </a:r>
          </a:p>
          <a:p>
            <a:pPr lvl="0" algn="r" defTabSz="457200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ГБПОУ «МПК»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endParaRPr lang="ru-RU" sz="24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lvl="0" algn="r" defTabSz="457200">
              <a:spcBef>
                <a:spcPct val="0"/>
              </a:spcBef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533400" y="1528989"/>
            <a:ext cx="10515600" cy="5105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62002" y="2737420"/>
            <a:ext cx="7658396" cy="1452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b="1" spc="1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ПРОЕКТНАЯ ДЕЯТЕЛЬНОСТЬ </a:t>
            </a:r>
            <a:r>
              <a:rPr lang="ru-RU" sz="2800" b="1" spc="1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sz="2800" b="1" spc="1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СИСТЕМЕ СОВРЕМЕННЫХ ПОДХОДОВ К </a:t>
            </a:r>
            <a:r>
              <a:rPr lang="ru-RU" sz="2800" b="1" spc="1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ОБУЧЕНИЮ АНГЛИЙСКОМУ ЯЗЫКУ</a:t>
            </a:r>
            <a:endParaRPr lang="ru-RU" sz="2800" spc="100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9707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7975" y="1442141"/>
            <a:ext cx="7458487" cy="4767590"/>
          </a:xfrm>
        </p:spPr>
        <p:txBody>
          <a:bodyPr>
            <a:no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  <a:buClr>
                <a:schemeClr val="accent2">
                  <a:lumMod val="75000"/>
                </a:schemeClr>
              </a:buClr>
            </a:pPr>
            <a:r>
              <a:rPr lang="ru-RU" sz="2800" spc="1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Рынок </a:t>
            </a:r>
            <a:r>
              <a:rPr lang="ru-RU" sz="2800" spc="100" dirty="0">
                <a:latin typeface="Times New Roman" panose="02020603050405020304" pitchFamily="18" charset="0"/>
                <a:ea typeface="Calibri" panose="020F0502020204030204" pitchFamily="34" charset="0"/>
              </a:rPr>
              <a:t>труда нуждается в специалистах, владеющих современными </a:t>
            </a:r>
            <a:r>
              <a:rPr lang="ru-RU" sz="2800" spc="1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технологиями</a:t>
            </a:r>
            <a:r>
              <a:rPr lang="ru-RU" sz="2800" spc="100" dirty="0"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r>
              <a:rPr lang="ru-RU" sz="2800" spc="1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  <a:buClr>
                <a:schemeClr val="accent2">
                  <a:lumMod val="75000"/>
                </a:schemeClr>
              </a:buClr>
            </a:pPr>
            <a:r>
              <a:rPr lang="ru-RU" sz="2800" spc="1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Использование </a:t>
            </a:r>
            <a:r>
              <a:rPr lang="ru-RU" sz="2800" spc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новых форм и методов проведения учебных занятий </a:t>
            </a:r>
            <a:r>
              <a:rPr lang="ru-RU" sz="2800" spc="1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стало </a:t>
            </a:r>
            <a:r>
              <a:rPr lang="ru-RU" sz="2800" spc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неотъемлемой частью процесса обучения.</a:t>
            </a:r>
            <a:endParaRPr lang="ru-RU" sz="2800" spc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457200" algn="just">
              <a:spcBef>
                <a:spcPts val="0"/>
              </a:spcBef>
              <a:buNone/>
            </a:pPr>
            <a:endParaRPr lang="ru-RU" sz="2800" spc="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4655" y="0"/>
            <a:ext cx="1967345" cy="14372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AutoShape 4" descr="3 Кита учебной мотивации | Галина Енютин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581296" y="415266"/>
            <a:ext cx="4128262" cy="777152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1455" y="3131746"/>
            <a:ext cx="5270912" cy="3571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613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0017" y="380011"/>
            <a:ext cx="8455080" cy="793878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Качества современного специалиста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30681" y="3237786"/>
            <a:ext cx="7208322" cy="3500845"/>
          </a:xfrm>
        </p:spPr>
        <p:txBody>
          <a:bodyPr>
            <a:noAutofit/>
          </a:bodyPr>
          <a:lstStyle/>
          <a:p>
            <a:pPr algn="just">
              <a:spcBef>
                <a:spcPts val="0"/>
              </a:spcBef>
              <a:buClr>
                <a:schemeClr val="accent2">
                  <a:lumMod val="75000"/>
                </a:schemeClr>
              </a:buClr>
            </a:pPr>
            <a:r>
              <a:rPr lang="ru-RU" sz="2800" spc="1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знание </a:t>
            </a:r>
            <a:r>
              <a:rPr lang="ru-RU" sz="2800" spc="100" dirty="0">
                <a:latin typeface="Times New Roman" panose="02020603050405020304" pitchFamily="18" charset="0"/>
                <a:ea typeface="Calibri" panose="020F0502020204030204" pitchFamily="34" charset="0"/>
              </a:rPr>
              <a:t>специальных </a:t>
            </a:r>
            <a:r>
              <a:rPr lang="ru-RU" sz="2800" spc="1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программ</a:t>
            </a:r>
          </a:p>
          <a:p>
            <a:pPr algn="just">
              <a:spcBef>
                <a:spcPts val="0"/>
              </a:spcBef>
              <a:buClr>
                <a:schemeClr val="accent2">
                  <a:lumMod val="75000"/>
                </a:schemeClr>
              </a:buClr>
            </a:pPr>
            <a:r>
              <a:rPr lang="ru-RU" sz="2800" spc="100" dirty="0">
                <a:latin typeface="Times New Roman" panose="02020603050405020304" pitchFamily="18" charset="0"/>
                <a:ea typeface="Calibri" panose="020F0502020204030204" pitchFamily="34" charset="0"/>
              </a:rPr>
              <a:t>умение пользоваться ресурсами </a:t>
            </a:r>
            <a:r>
              <a:rPr lang="ru-RU" sz="2800" spc="1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интернета</a:t>
            </a:r>
          </a:p>
          <a:p>
            <a:pPr algn="just">
              <a:spcBef>
                <a:spcPts val="0"/>
              </a:spcBef>
              <a:buClr>
                <a:schemeClr val="accent2">
                  <a:lumMod val="75000"/>
                </a:schemeClr>
              </a:buClr>
            </a:pPr>
            <a:r>
              <a:rPr lang="ru-RU" sz="2800" spc="100" dirty="0">
                <a:latin typeface="Times New Roman" panose="02020603050405020304" pitchFamily="18" charset="0"/>
                <a:ea typeface="Calibri" panose="020F0502020204030204" pitchFamily="34" charset="0"/>
              </a:rPr>
              <a:t>знание иностранных </a:t>
            </a:r>
            <a:r>
              <a:rPr lang="ru-RU" sz="2800" spc="1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языков</a:t>
            </a:r>
          </a:p>
          <a:p>
            <a:pPr algn="just">
              <a:spcBef>
                <a:spcPts val="0"/>
              </a:spcBef>
              <a:buClr>
                <a:schemeClr val="accent2">
                  <a:lumMod val="75000"/>
                </a:schemeClr>
              </a:buClr>
            </a:pPr>
            <a:r>
              <a:rPr lang="ru-RU" sz="2800" spc="100" dirty="0">
                <a:latin typeface="Times New Roman" panose="02020603050405020304" pitchFamily="18" charset="0"/>
                <a:ea typeface="Calibri" panose="020F0502020204030204" pitchFamily="34" charset="0"/>
              </a:rPr>
              <a:t>способность работать в </a:t>
            </a:r>
            <a:r>
              <a:rPr lang="ru-RU" sz="2800" spc="1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коллективе</a:t>
            </a:r>
          </a:p>
          <a:p>
            <a:pPr algn="just">
              <a:spcBef>
                <a:spcPts val="0"/>
              </a:spcBef>
              <a:buClr>
                <a:schemeClr val="accent2">
                  <a:lumMod val="75000"/>
                </a:schemeClr>
              </a:buClr>
            </a:pPr>
            <a:r>
              <a:rPr lang="ru-RU" sz="2800" spc="100" dirty="0">
                <a:latin typeface="Times New Roman" panose="02020603050405020304" pitchFamily="18" charset="0"/>
                <a:ea typeface="Calibri" panose="020F0502020204030204" pitchFamily="34" charset="0"/>
              </a:rPr>
              <a:t>умение эффективно представлять результаты своего труда</a:t>
            </a:r>
            <a:endParaRPr lang="ru-RU" sz="2800" spc="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97788" y="1"/>
            <a:ext cx="1694212" cy="12377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Содержимое 2"/>
          <p:cNvSpPr txBox="1">
            <a:spLocks/>
          </p:cNvSpPr>
          <p:nvPr/>
        </p:nvSpPr>
        <p:spPr>
          <a:xfrm>
            <a:off x="293914" y="3153931"/>
            <a:ext cx="9748155" cy="350084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457200" algn="ctr">
              <a:spcBef>
                <a:spcPts val="0"/>
              </a:spcBef>
              <a:buFont typeface="Wingdings 3" charset="2"/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0016" y="1330037"/>
            <a:ext cx="897774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defTabSz="457200">
              <a:buClr>
                <a:srgbClr val="5FCBEF"/>
              </a:buClr>
              <a:buSzPct val="80000"/>
            </a:pPr>
            <a:r>
              <a:rPr lang="ru-RU" sz="2800" spc="1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Представители производства ожидают от молодых специалистов не только общих и специальных знаний, но также </a:t>
            </a:r>
            <a:r>
              <a:rPr lang="ru-RU" sz="2800" b="1" spc="1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дополнительных профессиональных навыков:</a:t>
            </a:r>
          </a:p>
        </p:txBody>
      </p:sp>
    </p:spTree>
    <p:extLst>
      <p:ext uri="{BB962C8B-B14F-4D97-AF65-F5344CB8AC3E}">
        <p14:creationId xmlns:p14="http://schemas.microsoft.com/office/powerpoint/2010/main" val="3737178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4448" y="146293"/>
            <a:ext cx="9616440" cy="962112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Проектно-исследовательская деятельность</a:t>
            </a:r>
            <a:endParaRPr lang="ru-RU" sz="32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2162" y="0"/>
            <a:ext cx="1729838" cy="12637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248192" y="1108405"/>
            <a:ext cx="6140733" cy="4199866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75000"/>
                </a:schemeClr>
              </a:gs>
              <a:gs pos="66000">
                <a:schemeClr val="accent1">
                  <a:tint val="9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/>
          <a:effectLst>
            <a:glow>
              <a:schemeClr val="accent1"/>
            </a:glow>
            <a:softEdge rad="0"/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defTabSz="457200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  <a:buClr>
                <a:srgbClr val="5FCBEF"/>
              </a:buClr>
              <a:buSzPct val="80000"/>
            </a:pPr>
            <a:r>
              <a:rPr lang="ru-RU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Проектно-исследовательская деятельность </a:t>
            </a:r>
            <a:r>
              <a:rPr lang="ru-RU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вырабатывает умение </a:t>
            </a:r>
            <a:endParaRPr lang="ru-RU" sz="2800" dirty="0" smtClean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457200" lvl="0" indent="-457200" defTabSz="457200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  <a:buClr>
                <a:schemeClr val="accent4">
                  <a:lumMod val="50000"/>
                </a:schemeClr>
              </a:buClr>
              <a:buSzPct val="80000"/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ориентироваться в информационном </a:t>
            </a:r>
            <a:r>
              <a:rPr lang="ru-RU" sz="2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пространстве</a:t>
            </a:r>
            <a:endParaRPr lang="ru-RU" sz="2800" dirty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defTabSz="457200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  <a:buClr>
                <a:schemeClr val="accent4">
                  <a:lumMod val="50000"/>
                </a:schemeClr>
              </a:buClr>
              <a:buSzPct val="80000"/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находить </a:t>
            </a:r>
            <a:r>
              <a:rPr lang="ru-RU" sz="2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информацию</a:t>
            </a:r>
            <a:endParaRPr lang="ru-RU" sz="2800" dirty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lvl="0" indent="-457200" defTabSz="457200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  <a:buClr>
                <a:schemeClr val="accent4">
                  <a:lumMod val="50000"/>
                </a:schemeClr>
              </a:buClr>
              <a:buSzPct val="80000"/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анализировать</a:t>
            </a:r>
            <a:endParaRPr lang="ru-RU" sz="2800" dirty="0" smtClean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lvl="0" indent="-457200" defTabSz="457200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  <a:buClr>
                <a:schemeClr val="accent4">
                  <a:lumMod val="50000"/>
                </a:schemeClr>
              </a:buClr>
              <a:buSzPct val="80000"/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выделять </a:t>
            </a:r>
            <a:r>
              <a:rPr lang="ru-RU" sz="2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главное   </a:t>
            </a:r>
            <a:endParaRPr lang="ru-RU" sz="2800" dirty="0" smtClean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472053" y="3692267"/>
            <a:ext cx="5215642" cy="2907792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75000"/>
                </a:schemeClr>
              </a:gs>
              <a:gs pos="57000">
                <a:schemeClr val="accent1">
                  <a:tint val="9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solidFill>
              <a:schemeClr val="tx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Проектная деятельность предоставляет студентам возможность самостоятельно приобретать знания в процессе решения практических задач или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проблем</a:t>
            </a:r>
            <a:endParaRPr lang="ru-RU" sz="28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9" name="Стрелка углом 18"/>
          <p:cNvSpPr/>
          <p:nvPr/>
        </p:nvSpPr>
        <p:spPr>
          <a:xfrm rot="5400000">
            <a:off x="6225525" y="1925697"/>
            <a:ext cx="1929969" cy="1603170"/>
          </a:xfrm>
          <a:prstGeom prst="bentArrow">
            <a:avLst>
              <a:gd name="adj1" fmla="val 25000"/>
              <a:gd name="adj2" fmla="val 27174"/>
              <a:gd name="adj3" fmla="val 25000"/>
              <a:gd name="adj4" fmla="val 43750"/>
            </a:avLst>
          </a:prstGeom>
          <a:gradFill>
            <a:gsLst>
              <a:gs pos="0">
                <a:schemeClr val="accent2">
                  <a:lumMod val="75000"/>
                </a:schemeClr>
              </a:gs>
              <a:gs pos="86000">
                <a:schemeClr val="accent1">
                  <a:tint val="90000"/>
                </a:schemeClr>
              </a:gs>
            </a:gsLst>
            <a:path path="circle">
              <a:fillToRect r="100000" b="100000"/>
            </a:path>
          </a:gra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0377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477673" y="367856"/>
            <a:ext cx="95118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 w="0"/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 проектов в изучении иностранного языка:</a:t>
            </a:r>
            <a:endParaRPr lang="ru-RU" sz="3600" b="1" dirty="0">
              <a:ln w="0"/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795645" y="1787098"/>
            <a:ext cx="3491345" cy="193567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ает коммуникативную направленность в обучении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949538" y="1787098"/>
            <a:ext cx="3693226" cy="193567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2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овышает мотивацию и активность учащихся</a:t>
            </a:r>
            <a:endParaRPr lang="ru-RU" sz="28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795645" y="4298870"/>
            <a:ext cx="3491345" cy="216843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озволяет осуществлять личностно-ориентированный подход </a:t>
            </a:r>
            <a:endParaRPr lang="ru-RU" sz="28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997038" y="4298868"/>
            <a:ext cx="3645726" cy="2168433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2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пособствует улучшению отношений в коллективе </a:t>
            </a:r>
            <a:endParaRPr lang="ru-RU" sz="28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Стрелка вправо 21"/>
          <p:cNvSpPr/>
          <p:nvPr/>
        </p:nvSpPr>
        <p:spPr>
          <a:xfrm>
            <a:off x="4286990" y="2511492"/>
            <a:ext cx="1579419" cy="439387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4286990" y="5094515"/>
            <a:ext cx="1579420" cy="451262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2162" y="0"/>
            <a:ext cx="1729838" cy="12637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8522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5044" y="665018"/>
            <a:ext cx="6899564" cy="933479"/>
          </a:xfrm>
        </p:spPr>
        <p:txBody>
          <a:bodyPr>
            <a:noAutofit/>
          </a:bodyPr>
          <a:lstStyle/>
          <a:p>
            <a:pPr lvl="0" indent="457200" algn="ctr">
              <a:spcBef>
                <a:spcPts val="0"/>
              </a:spcBef>
            </a:pP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Задачи проектной деятельности: </a:t>
            </a:r>
            <a:b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sz="32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20318" y="1738471"/>
            <a:ext cx="7439963" cy="3621974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Clr>
                <a:schemeClr val="accent2">
                  <a:lumMod val="75000"/>
                </a:schemeClr>
              </a:buClr>
            </a:pPr>
            <a:r>
              <a:rPr lang="ru-RU" sz="2800" spc="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sz="2800" spc="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навыков сбора и обработки </a:t>
            </a:r>
            <a:r>
              <a:rPr lang="ru-RU" sz="2800" spc="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информации;</a:t>
            </a:r>
          </a:p>
          <a:p>
            <a:pPr>
              <a:spcBef>
                <a:spcPts val="0"/>
              </a:spcBef>
              <a:buClr>
                <a:schemeClr val="accent2">
                  <a:lumMod val="75000"/>
                </a:schemeClr>
              </a:buClr>
            </a:pPr>
            <a:r>
              <a:rPr lang="ru-RU" sz="2800" spc="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spc="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анализировать, планировать свою </a:t>
            </a:r>
            <a:r>
              <a:rPr lang="ru-RU" sz="2800" spc="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деятельность; </a:t>
            </a:r>
          </a:p>
          <a:p>
            <a:pPr>
              <a:spcBef>
                <a:spcPts val="0"/>
              </a:spcBef>
              <a:buClr>
                <a:schemeClr val="accent2">
                  <a:lumMod val="75000"/>
                </a:schemeClr>
              </a:buClr>
            </a:pPr>
            <a:r>
              <a:rPr lang="ru-RU" sz="2800" spc="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sz="2800" spc="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умений и </a:t>
            </a:r>
            <a:r>
              <a:rPr lang="ru-RU" sz="2800" spc="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навыков; </a:t>
            </a:r>
          </a:p>
          <a:p>
            <a:pPr>
              <a:spcBef>
                <a:spcPts val="0"/>
              </a:spcBef>
              <a:buClr>
                <a:schemeClr val="accent2">
                  <a:lumMod val="75000"/>
                </a:schemeClr>
              </a:buClr>
            </a:pPr>
            <a:r>
              <a:rPr lang="ru-RU" sz="2800" spc="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инициативы </a:t>
            </a:r>
            <a:r>
              <a:rPr lang="ru-RU" sz="2800" spc="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800" spc="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самостоятельности; </a:t>
            </a:r>
          </a:p>
          <a:p>
            <a:pPr>
              <a:spcBef>
                <a:spcPts val="0"/>
              </a:spcBef>
              <a:buClr>
                <a:schemeClr val="accent2">
                  <a:lumMod val="75000"/>
                </a:schemeClr>
              </a:buClr>
            </a:pPr>
            <a:r>
              <a:rPr lang="ru-RU" sz="2800" spc="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sz="2800" spc="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умения презентовать свою </a:t>
            </a:r>
            <a:r>
              <a:rPr lang="ru-RU" sz="2800" spc="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работу.</a:t>
            </a:r>
            <a:endParaRPr lang="ru-RU" sz="2800" spc="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1418" y="0"/>
            <a:ext cx="1820581" cy="1330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30" y="2244436"/>
            <a:ext cx="3259563" cy="3936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8956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60664" y="299259"/>
            <a:ext cx="7866215" cy="824688"/>
          </a:xfrm>
          <a:solidFill>
            <a:schemeClr val="bg1">
              <a:alpha val="97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Цели проектной деятельности: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9658" y="1"/>
            <a:ext cx="1872342" cy="136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44099" y="1483697"/>
            <a:ext cx="6793872" cy="2331004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  <a:buClr>
                <a:schemeClr val="accent2">
                  <a:lumMod val="75000"/>
                </a:schemeClr>
              </a:buClr>
            </a:pPr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расширить словарный </a:t>
            </a: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запас;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  <a:buClr>
                <a:schemeClr val="accent2">
                  <a:lumMod val="75000"/>
                </a:schemeClr>
              </a:buClr>
            </a:pP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закрепить изученный лексико-грамматический </a:t>
            </a: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материал;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  <a:buClr>
                <a:schemeClr val="accent2">
                  <a:lumMod val="75000"/>
                </a:schemeClr>
              </a:buClr>
            </a:pP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пополнить </a:t>
            </a:r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свои страноведческие знания.</a:t>
            </a:r>
            <a:endParaRPr lang="ru-RU" sz="2800" dirty="0">
              <a:solidFill>
                <a:schemeClr val="tx2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8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4904" y="4181019"/>
            <a:ext cx="2141849" cy="2141849"/>
          </a:xfrm>
          <a:prstGeom prst="rect">
            <a:avLst/>
          </a:prstGeom>
        </p:spPr>
      </p:pic>
      <p:sp>
        <p:nvSpPr>
          <p:cNvPr id="7" name="Скругленный прямоугольник 6"/>
          <p:cNvSpPr/>
          <p:nvPr/>
        </p:nvSpPr>
        <p:spPr>
          <a:xfrm>
            <a:off x="532016" y="4056610"/>
            <a:ext cx="9543010" cy="2139935"/>
          </a:xfrm>
          <a:prstGeom prst="roundRect">
            <a:avLst/>
          </a:prstGeom>
          <a:gradFill>
            <a:gsLst>
              <a:gs pos="0">
                <a:schemeClr val="accent1">
                  <a:tint val="65000"/>
                  <a:lumMod val="110000"/>
                </a:schemeClr>
              </a:gs>
              <a:gs pos="100000">
                <a:schemeClr val="accent2">
                  <a:lumMod val="75000"/>
                </a:schemeClr>
              </a:gs>
            </a:gsLst>
          </a:gradFill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Главная цель 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преподавателя иностранного 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языка-</a:t>
            </a:r>
            <a:b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показать обучающимся, как применить полученные знания на практике.</a:t>
            </a:r>
            <a:endParaRPr lang="ru-RU" sz="28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6397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3905" y="92802"/>
            <a:ext cx="8733113" cy="1070980"/>
          </a:xfrm>
        </p:spPr>
        <p:txBody>
          <a:bodyPr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Выполнение проектов осуществляется по определенной схеме: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8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2780" y="0"/>
            <a:ext cx="1979220" cy="1445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3699441640"/>
              </p:ext>
            </p:extLst>
          </p:nvPr>
        </p:nvGraphicFramePr>
        <p:xfrm>
          <a:off x="190005" y="1151907"/>
          <a:ext cx="10799420" cy="54745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638303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1524" y="1978926"/>
            <a:ext cx="7160380" cy="1255593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Благодарю за внимание!</a:t>
            </a:r>
            <a:endParaRPr lang="ru-RU" sz="40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2780" y="0"/>
            <a:ext cx="1979220" cy="1445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85886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15_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3729</TotalTime>
  <Words>276</Words>
  <Application>Microsoft Office PowerPoint</Application>
  <PresentationFormat>Широкоэкранный</PresentationFormat>
  <Paragraphs>53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Arial</vt:lpstr>
      <vt:lpstr>Calibri</vt:lpstr>
      <vt:lpstr>Times New Roman</vt:lpstr>
      <vt:lpstr>Trebuchet MS</vt:lpstr>
      <vt:lpstr>Wingdings 3</vt:lpstr>
      <vt:lpstr>Грань</vt:lpstr>
      <vt:lpstr>15_Грань</vt:lpstr>
      <vt:lpstr>государственное бюджетное профессиональное образовательное учреждение «Магнитогорский педагогический колледж»</vt:lpstr>
      <vt:lpstr>Актуальность</vt:lpstr>
      <vt:lpstr>Качества современного специалиста</vt:lpstr>
      <vt:lpstr>Проектно-исследовательская деятельность</vt:lpstr>
      <vt:lpstr>Презентация PowerPoint</vt:lpstr>
      <vt:lpstr>Задачи проектной деятельности:  </vt:lpstr>
      <vt:lpstr>Цели проектной деятельности:</vt:lpstr>
      <vt:lpstr>Выполнение проектов осуществляется по определенной схеме:  </vt:lpstr>
      <vt:lpstr>Благодарю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Результаты мониторинга  работы ОУ в КАИС «СГО»</dc:title>
  <dc:creator>Татьяна</dc:creator>
  <cp:lastModifiedBy>Захарова</cp:lastModifiedBy>
  <cp:revision>234</cp:revision>
  <cp:lastPrinted>2018-11-06T19:03:27Z</cp:lastPrinted>
  <dcterms:created xsi:type="dcterms:W3CDTF">2014-12-03T08:54:34Z</dcterms:created>
  <dcterms:modified xsi:type="dcterms:W3CDTF">2021-01-18T15:35:33Z</dcterms:modified>
</cp:coreProperties>
</file>