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70" r:id="rId4"/>
    <p:sldId id="267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62" r:id="rId15"/>
    <p:sldId id="264" r:id="rId16"/>
    <p:sldId id="265" r:id="rId17"/>
    <p:sldId id="26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Захарова" initials="З" lastIdx="0" clrIdx="0">
    <p:extLst>
      <p:ext uri="{19B8F6BF-5375-455C-9EA6-DF929625EA0E}">
        <p15:presenceInfo xmlns:p15="http://schemas.microsoft.com/office/powerpoint/2012/main" userId="Зах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83750F-BD84-41F7-BF70-3434E0A3854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7528742-4AD4-4D73-94B5-B067AEB393FA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rebuchet MS" panose="020B0603020202020204" pitchFamily="34" charset="0"/>
            </a:rPr>
            <a:t>Обновление методик и технологий преподавания, учитывающих профессиональную направленность программ СПО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654D61D8-A3AC-4AE3-9226-7F745E7AB6F2}" type="parTrans" cxnId="{2AE5A09E-1298-4083-9CAC-92CF19592B82}">
      <dgm:prSet/>
      <dgm:spPr/>
      <dgm:t>
        <a:bodyPr/>
        <a:lstStyle/>
        <a:p>
          <a:endParaRPr lang="ru-RU"/>
        </a:p>
      </dgm:t>
    </dgm:pt>
    <dgm:pt modelId="{7F6CD3F3-5315-4DE0-9056-FEFEC896FB88}" type="sibTrans" cxnId="{2AE5A09E-1298-4083-9CAC-92CF19592B82}">
      <dgm:prSet/>
      <dgm:spPr/>
      <dgm:t>
        <a:bodyPr/>
        <a:lstStyle/>
        <a:p>
          <a:endParaRPr lang="ru-RU"/>
        </a:p>
      </dgm:t>
    </dgm:pt>
    <dgm:pt modelId="{9E781085-8E8D-4266-ADFF-2A08106F7C03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rebuchet MS" panose="020B0603020202020204" pitchFamily="34" charset="0"/>
            </a:rPr>
            <a:t>Реализация Концепции преподавания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D1719D88-A351-4475-83C7-8D4BEC7DA3B6}" type="parTrans" cxnId="{AD6B48C7-515C-4A2B-8F92-2BA5ED32D709}">
      <dgm:prSet/>
      <dgm:spPr/>
      <dgm:t>
        <a:bodyPr/>
        <a:lstStyle/>
        <a:p>
          <a:endParaRPr lang="ru-RU"/>
        </a:p>
      </dgm:t>
    </dgm:pt>
    <dgm:pt modelId="{F118818F-4CDC-4003-BCB1-F4FD314D8F10}" type="sibTrans" cxnId="{AD6B48C7-515C-4A2B-8F92-2BA5ED32D709}">
      <dgm:prSet/>
      <dgm:spPr/>
      <dgm:t>
        <a:bodyPr/>
        <a:lstStyle/>
        <a:p>
          <a:endParaRPr lang="ru-RU"/>
        </a:p>
      </dgm:t>
    </dgm:pt>
    <dgm:pt modelId="{B2CA42C1-06A4-48D3-96B0-D3E69BA07EFD}">
      <dgm:prSet phldrT="[Текст]" custT="1"/>
      <dgm:spPr/>
      <dgm:t>
        <a:bodyPr/>
        <a:lstStyle/>
        <a:p>
          <a:pPr algn="ctr"/>
          <a:r>
            <a:rPr lang="ru-RU" sz="2000" u="sng" dirty="0" smtClean="0">
              <a:solidFill>
                <a:srgbClr val="C00000"/>
              </a:solidFill>
              <a:latin typeface="Trebuchet MS" panose="020B0603020202020204" pitchFamily="34" charset="0"/>
            </a:rPr>
            <a:t>Вхождение Российской Федерации в число десяти ведущих стран мира по качеству общего образования</a:t>
          </a:r>
          <a:endParaRPr lang="ru-RU" sz="2000" u="sng" dirty="0">
            <a:solidFill>
              <a:srgbClr val="C00000"/>
            </a:solidFill>
            <a:latin typeface="Trebuchet MS" panose="020B0603020202020204" pitchFamily="34" charset="0"/>
          </a:endParaRPr>
        </a:p>
      </dgm:t>
    </dgm:pt>
    <dgm:pt modelId="{132707B7-463B-4E8A-9AEF-1B6312EE3333}" type="parTrans" cxnId="{31E86540-C998-4339-871E-858BB616D8BA}">
      <dgm:prSet/>
      <dgm:spPr/>
      <dgm:t>
        <a:bodyPr/>
        <a:lstStyle/>
        <a:p>
          <a:endParaRPr lang="ru-RU"/>
        </a:p>
      </dgm:t>
    </dgm:pt>
    <dgm:pt modelId="{3F693347-2B89-4404-BDE9-41837AC89235}" type="sibTrans" cxnId="{31E86540-C998-4339-871E-858BB616D8BA}">
      <dgm:prSet/>
      <dgm:spPr/>
      <dgm:t>
        <a:bodyPr/>
        <a:lstStyle/>
        <a:p>
          <a:endParaRPr lang="ru-RU"/>
        </a:p>
      </dgm:t>
    </dgm:pt>
    <dgm:pt modelId="{4934C56C-82C2-4089-BA98-DB5B70FF1DDE}" type="pres">
      <dgm:prSet presAssocID="{5783750F-BD84-41F7-BF70-3434E0A38547}" presName="arrowDiagram" presStyleCnt="0">
        <dgm:presLayoutVars>
          <dgm:chMax val="5"/>
          <dgm:dir/>
          <dgm:resizeHandles val="exact"/>
        </dgm:presLayoutVars>
      </dgm:prSet>
      <dgm:spPr/>
    </dgm:pt>
    <dgm:pt modelId="{C6F3526E-E399-446D-BC41-D39C1FA4CE81}" type="pres">
      <dgm:prSet presAssocID="{5783750F-BD84-41F7-BF70-3434E0A38547}" presName="arrow" presStyleLbl="bgShp" presStyleIdx="0" presStyleCnt="1"/>
      <dgm:spPr/>
    </dgm:pt>
    <dgm:pt modelId="{354786BA-7C8A-41CD-A945-422F8B7ACC73}" type="pres">
      <dgm:prSet presAssocID="{5783750F-BD84-41F7-BF70-3434E0A38547}" presName="arrowDiagram3" presStyleCnt="0"/>
      <dgm:spPr/>
    </dgm:pt>
    <dgm:pt modelId="{DB45E640-E09A-44BB-8C25-24E87616347D}" type="pres">
      <dgm:prSet presAssocID="{67528742-4AD4-4D73-94B5-B067AEB393FA}" presName="bullet3a" presStyleLbl="node1" presStyleIdx="0" presStyleCnt="3"/>
      <dgm:spPr/>
    </dgm:pt>
    <dgm:pt modelId="{4080C201-F507-4029-8E7C-11EBC1D179E7}" type="pres">
      <dgm:prSet presAssocID="{67528742-4AD4-4D73-94B5-B067AEB393FA}" presName="textBox3a" presStyleLbl="revTx" presStyleIdx="0" presStyleCnt="3" custScaleX="197900" custLinFactNeighborX="-37970" custLinFactNeighborY="-6757">
        <dgm:presLayoutVars>
          <dgm:bulletEnabled val="1"/>
        </dgm:presLayoutVars>
      </dgm:prSet>
      <dgm:spPr/>
    </dgm:pt>
    <dgm:pt modelId="{9AA5E988-B989-4053-9284-D5A1293F9D0E}" type="pres">
      <dgm:prSet presAssocID="{9E781085-8E8D-4266-ADFF-2A08106F7C03}" presName="bullet3b" presStyleLbl="node1" presStyleIdx="1" presStyleCnt="3"/>
      <dgm:spPr/>
    </dgm:pt>
    <dgm:pt modelId="{678FCF71-2C39-468A-939B-15208DF70AB9}" type="pres">
      <dgm:prSet presAssocID="{9E781085-8E8D-4266-ADFF-2A08106F7C03}" presName="textBox3b" presStyleLbl="revTx" presStyleIdx="1" presStyleCnt="3" custScaleX="131358" custScaleY="26400" custLinFactX="-21598" custLinFactNeighborX="-100000" custLinFactNeighborY="-59796">
        <dgm:presLayoutVars>
          <dgm:bulletEnabled val="1"/>
        </dgm:presLayoutVars>
      </dgm:prSet>
      <dgm:spPr/>
    </dgm:pt>
    <dgm:pt modelId="{02D82565-96B2-4E49-9A3F-792FCB256E34}" type="pres">
      <dgm:prSet presAssocID="{B2CA42C1-06A4-48D3-96B0-D3E69BA07EFD}" presName="bullet3c" presStyleLbl="node1" presStyleIdx="2" presStyleCnt="3"/>
      <dgm:spPr/>
    </dgm:pt>
    <dgm:pt modelId="{587E5BBD-071E-42D1-AA0C-37749676CC36}" type="pres">
      <dgm:prSet presAssocID="{B2CA42C1-06A4-48D3-96B0-D3E69BA07EFD}" presName="textBox3c" presStyleLbl="revTx" presStyleIdx="2" presStyleCnt="3" custScaleX="276591" custScaleY="28379" custLinFactNeighborX="48714" custLinFactNeighborY="-76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6B48C7-515C-4A2B-8F92-2BA5ED32D709}" srcId="{5783750F-BD84-41F7-BF70-3434E0A38547}" destId="{9E781085-8E8D-4266-ADFF-2A08106F7C03}" srcOrd="1" destOrd="0" parTransId="{D1719D88-A351-4475-83C7-8D4BEC7DA3B6}" sibTransId="{F118818F-4CDC-4003-BCB1-F4FD314D8F10}"/>
    <dgm:cxn modelId="{B9C86117-F61B-4F29-8B95-BE6228829CB7}" type="presOf" srcId="{9E781085-8E8D-4266-ADFF-2A08106F7C03}" destId="{678FCF71-2C39-468A-939B-15208DF70AB9}" srcOrd="0" destOrd="0" presId="urn:microsoft.com/office/officeart/2005/8/layout/arrow2"/>
    <dgm:cxn modelId="{F78AE5B9-B4A7-4536-9A10-415BA4624786}" type="presOf" srcId="{67528742-4AD4-4D73-94B5-B067AEB393FA}" destId="{4080C201-F507-4029-8E7C-11EBC1D179E7}" srcOrd="0" destOrd="0" presId="urn:microsoft.com/office/officeart/2005/8/layout/arrow2"/>
    <dgm:cxn modelId="{2AE5A09E-1298-4083-9CAC-92CF19592B82}" srcId="{5783750F-BD84-41F7-BF70-3434E0A38547}" destId="{67528742-4AD4-4D73-94B5-B067AEB393FA}" srcOrd="0" destOrd="0" parTransId="{654D61D8-A3AC-4AE3-9226-7F745E7AB6F2}" sibTransId="{7F6CD3F3-5315-4DE0-9056-FEFEC896FB88}"/>
    <dgm:cxn modelId="{01029753-A39E-400B-A6BA-27E82252514A}" type="presOf" srcId="{B2CA42C1-06A4-48D3-96B0-D3E69BA07EFD}" destId="{587E5BBD-071E-42D1-AA0C-37749676CC36}" srcOrd="0" destOrd="0" presId="urn:microsoft.com/office/officeart/2005/8/layout/arrow2"/>
    <dgm:cxn modelId="{31E86540-C998-4339-871E-858BB616D8BA}" srcId="{5783750F-BD84-41F7-BF70-3434E0A38547}" destId="{B2CA42C1-06A4-48D3-96B0-D3E69BA07EFD}" srcOrd="2" destOrd="0" parTransId="{132707B7-463B-4E8A-9AEF-1B6312EE3333}" sibTransId="{3F693347-2B89-4404-BDE9-41837AC89235}"/>
    <dgm:cxn modelId="{6E1F6C57-B6C3-465F-9646-3BA947B4371E}" type="presOf" srcId="{5783750F-BD84-41F7-BF70-3434E0A38547}" destId="{4934C56C-82C2-4089-BA98-DB5B70FF1DDE}" srcOrd="0" destOrd="0" presId="urn:microsoft.com/office/officeart/2005/8/layout/arrow2"/>
    <dgm:cxn modelId="{85CDA243-2972-4285-B7AD-1695A9C95370}" type="presParOf" srcId="{4934C56C-82C2-4089-BA98-DB5B70FF1DDE}" destId="{C6F3526E-E399-446D-BC41-D39C1FA4CE81}" srcOrd="0" destOrd="0" presId="urn:microsoft.com/office/officeart/2005/8/layout/arrow2"/>
    <dgm:cxn modelId="{1D4C8934-B193-4E93-8D00-2ECD132D898F}" type="presParOf" srcId="{4934C56C-82C2-4089-BA98-DB5B70FF1DDE}" destId="{354786BA-7C8A-41CD-A945-422F8B7ACC73}" srcOrd="1" destOrd="0" presId="urn:microsoft.com/office/officeart/2005/8/layout/arrow2"/>
    <dgm:cxn modelId="{E5EA6871-2D80-4754-A478-4EAE5BC2195A}" type="presParOf" srcId="{354786BA-7C8A-41CD-A945-422F8B7ACC73}" destId="{DB45E640-E09A-44BB-8C25-24E87616347D}" srcOrd="0" destOrd="0" presId="urn:microsoft.com/office/officeart/2005/8/layout/arrow2"/>
    <dgm:cxn modelId="{9C80D5E9-4079-40CA-9048-E0E125F8B4FC}" type="presParOf" srcId="{354786BA-7C8A-41CD-A945-422F8B7ACC73}" destId="{4080C201-F507-4029-8E7C-11EBC1D179E7}" srcOrd="1" destOrd="0" presId="urn:microsoft.com/office/officeart/2005/8/layout/arrow2"/>
    <dgm:cxn modelId="{A3C69B9C-3BEE-45E5-9148-E433ABF0FA1A}" type="presParOf" srcId="{354786BA-7C8A-41CD-A945-422F8B7ACC73}" destId="{9AA5E988-B989-4053-9284-D5A1293F9D0E}" srcOrd="2" destOrd="0" presId="urn:microsoft.com/office/officeart/2005/8/layout/arrow2"/>
    <dgm:cxn modelId="{37213FF5-9F3E-4363-8B99-178703C81BFB}" type="presParOf" srcId="{354786BA-7C8A-41CD-A945-422F8B7ACC73}" destId="{678FCF71-2C39-468A-939B-15208DF70AB9}" srcOrd="3" destOrd="0" presId="urn:microsoft.com/office/officeart/2005/8/layout/arrow2"/>
    <dgm:cxn modelId="{03A2E275-EC8C-4BC7-B7ED-CA2BB2648FBC}" type="presParOf" srcId="{354786BA-7C8A-41CD-A945-422F8B7ACC73}" destId="{02D82565-96B2-4E49-9A3F-792FCB256E34}" srcOrd="4" destOrd="0" presId="urn:microsoft.com/office/officeart/2005/8/layout/arrow2"/>
    <dgm:cxn modelId="{13E2C368-53F4-4847-8DA2-4AB910E5AD64}" type="presParOf" srcId="{354786BA-7C8A-41CD-A945-422F8B7ACC73}" destId="{587E5BBD-071E-42D1-AA0C-37749676CC3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0873F9-CE43-48B4-B5BA-2ECF38D8E9C0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0BDE49-BEC6-400A-994C-51B2D9FE5AA2}">
      <dgm:prSet phldrT="[Текст]" custT="1"/>
      <dgm:spPr/>
      <dgm:t>
        <a:bodyPr/>
        <a:lstStyle/>
        <a:p>
          <a:r>
            <a:rPr lang="ru-RU" sz="2000" dirty="0" smtClean="0">
              <a:latin typeface="Trebuchet MS" panose="020B0603020202020204" pitchFamily="34" charset="0"/>
            </a:rPr>
            <a:t>Интенсивная подготовка, интеграция общеобразовательной и профессиональной подготовки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5E1547F3-B4EF-47BA-9A1D-BF08FAD066CE}" type="parTrans" cxnId="{84314FBB-1C5F-470F-86A4-B4247470ED58}">
      <dgm:prSet/>
      <dgm:spPr/>
      <dgm:t>
        <a:bodyPr/>
        <a:lstStyle/>
        <a:p>
          <a:endParaRPr lang="ru-RU"/>
        </a:p>
      </dgm:t>
    </dgm:pt>
    <dgm:pt modelId="{5B0EA35A-C219-4D65-AB1A-923A23F0D103}" type="sibTrans" cxnId="{84314FBB-1C5F-470F-86A4-B4247470ED58}">
      <dgm:prSet/>
      <dgm:spPr/>
      <dgm:t>
        <a:bodyPr/>
        <a:lstStyle/>
        <a:p>
          <a:endParaRPr lang="ru-RU"/>
        </a:p>
      </dgm:t>
    </dgm:pt>
    <dgm:pt modelId="{023214FF-B238-4BF9-811C-10964B504DC0}">
      <dgm:prSet phldrT="[Текст]" custT="1"/>
      <dgm:spPr/>
      <dgm:t>
        <a:bodyPr/>
        <a:lstStyle/>
        <a:p>
          <a:r>
            <a:rPr lang="ru-RU" sz="2000" dirty="0" smtClean="0">
              <a:latin typeface="Trebuchet MS" panose="020B0603020202020204" pitchFamily="34" charset="0"/>
            </a:rPr>
            <a:t>Профессиональная направленность общеобразовательной подготовки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3A73A1BC-4A9E-4065-A367-B0412585BB84}" type="parTrans" cxnId="{2641A95E-A3C1-493A-A610-3D350D8771C1}">
      <dgm:prSet/>
      <dgm:spPr/>
      <dgm:t>
        <a:bodyPr/>
        <a:lstStyle/>
        <a:p>
          <a:endParaRPr lang="ru-RU"/>
        </a:p>
      </dgm:t>
    </dgm:pt>
    <dgm:pt modelId="{AABBFC73-9BC8-4EF2-B4B0-5454D275723B}" type="sibTrans" cxnId="{2641A95E-A3C1-493A-A610-3D350D8771C1}">
      <dgm:prSet/>
      <dgm:spPr/>
      <dgm:t>
        <a:bodyPr/>
        <a:lstStyle/>
        <a:p>
          <a:endParaRPr lang="ru-RU"/>
        </a:p>
      </dgm:t>
    </dgm:pt>
    <dgm:pt modelId="{646A4D8A-26E4-4220-942E-7A33149C6243}">
      <dgm:prSet phldrT="[Текст]" custT="1"/>
      <dgm:spPr/>
      <dgm:t>
        <a:bodyPr/>
        <a:lstStyle/>
        <a:p>
          <a:r>
            <a:rPr lang="ru-RU" sz="2000" dirty="0" smtClean="0">
              <a:latin typeface="Trebuchet MS" panose="020B0603020202020204" pitchFamily="34" charset="0"/>
            </a:rPr>
            <a:t>Применение технологий ДО и ЭО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8CC55D6D-8566-4D4B-B099-56145654A056}" type="parTrans" cxnId="{4A5322D8-BB3B-43D8-BC11-2CDFCA808833}">
      <dgm:prSet/>
      <dgm:spPr/>
      <dgm:t>
        <a:bodyPr/>
        <a:lstStyle/>
        <a:p>
          <a:endParaRPr lang="ru-RU"/>
        </a:p>
      </dgm:t>
    </dgm:pt>
    <dgm:pt modelId="{48422DFA-946A-4E30-B942-EE9B4527A819}" type="sibTrans" cxnId="{4A5322D8-BB3B-43D8-BC11-2CDFCA808833}">
      <dgm:prSet/>
      <dgm:spPr/>
      <dgm:t>
        <a:bodyPr/>
        <a:lstStyle/>
        <a:p>
          <a:endParaRPr lang="ru-RU"/>
        </a:p>
      </dgm:t>
    </dgm:pt>
    <dgm:pt modelId="{217925EF-1280-4676-9D86-FED452EA2A46}">
      <dgm:prSet custT="1"/>
      <dgm:spPr/>
      <dgm:t>
        <a:bodyPr/>
        <a:lstStyle/>
        <a:p>
          <a:r>
            <a:rPr lang="ru-RU" sz="2000" dirty="0" smtClean="0">
              <a:latin typeface="Trebuchet MS" panose="020B0603020202020204" pitchFamily="34" charset="0"/>
            </a:rPr>
            <a:t>Практическая подготовка, прикладные модули</a:t>
          </a:r>
          <a:endParaRPr lang="ru-RU" sz="2000" dirty="0">
            <a:latin typeface="Trebuchet MS" panose="020B0603020202020204" pitchFamily="34" charset="0"/>
          </a:endParaRPr>
        </a:p>
      </dgm:t>
    </dgm:pt>
    <dgm:pt modelId="{4BE6F2B8-CD0F-4610-B7E6-6F2F114C1C56}" type="parTrans" cxnId="{DCD4679D-234B-4143-A1FD-E79923861D34}">
      <dgm:prSet/>
      <dgm:spPr/>
      <dgm:t>
        <a:bodyPr/>
        <a:lstStyle/>
        <a:p>
          <a:endParaRPr lang="ru-RU"/>
        </a:p>
      </dgm:t>
    </dgm:pt>
    <dgm:pt modelId="{280AEF6A-1ABD-41B4-BF28-EE3E1C774827}" type="sibTrans" cxnId="{DCD4679D-234B-4143-A1FD-E79923861D34}">
      <dgm:prSet/>
      <dgm:spPr/>
      <dgm:t>
        <a:bodyPr/>
        <a:lstStyle/>
        <a:p>
          <a:endParaRPr lang="ru-RU"/>
        </a:p>
      </dgm:t>
    </dgm:pt>
    <dgm:pt modelId="{594416D0-88EF-46D3-86A0-3096BE04F72D}" type="pres">
      <dgm:prSet presAssocID="{080873F9-CE43-48B4-B5BA-2ECF38D8E9C0}" presName="linear" presStyleCnt="0">
        <dgm:presLayoutVars>
          <dgm:dir/>
          <dgm:animLvl val="lvl"/>
          <dgm:resizeHandles val="exact"/>
        </dgm:presLayoutVars>
      </dgm:prSet>
      <dgm:spPr/>
    </dgm:pt>
    <dgm:pt modelId="{C27E7037-6278-4AA0-B956-EE9C5423C012}" type="pres">
      <dgm:prSet presAssocID="{950BDE49-BEC6-400A-994C-51B2D9FE5AA2}" presName="parentLin" presStyleCnt="0"/>
      <dgm:spPr/>
    </dgm:pt>
    <dgm:pt modelId="{91B973C3-FA96-4A9D-920C-618CAB92D68C}" type="pres">
      <dgm:prSet presAssocID="{950BDE49-BEC6-400A-994C-51B2D9FE5AA2}" presName="parentLeftMargin" presStyleLbl="node1" presStyleIdx="0" presStyleCnt="4"/>
      <dgm:spPr/>
    </dgm:pt>
    <dgm:pt modelId="{E54F7A82-3250-4B93-BEEA-5E26B28B18A3}" type="pres">
      <dgm:prSet presAssocID="{950BDE49-BEC6-400A-994C-51B2D9FE5AA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7C59A-6E05-4DF0-99EC-F5BBB42ACD66}" type="pres">
      <dgm:prSet presAssocID="{950BDE49-BEC6-400A-994C-51B2D9FE5AA2}" presName="negativeSpace" presStyleCnt="0"/>
      <dgm:spPr/>
    </dgm:pt>
    <dgm:pt modelId="{E6C585B3-AA2E-484E-9AA9-563FBC419722}" type="pres">
      <dgm:prSet presAssocID="{950BDE49-BEC6-400A-994C-51B2D9FE5AA2}" presName="childText" presStyleLbl="conFgAcc1" presStyleIdx="0" presStyleCnt="4">
        <dgm:presLayoutVars>
          <dgm:bulletEnabled val="1"/>
        </dgm:presLayoutVars>
      </dgm:prSet>
      <dgm:spPr/>
    </dgm:pt>
    <dgm:pt modelId="{D7B79775-555F-4B53-AF3C-04044825D6FD}" type="pres">
      <dgm:prSet presAssocID="{5B0EA35A-C219-4D65-AB1A-923A23F0D103}" presName="spaceBetweenRectangles" presStyleCnt="0"/>
      <dgm:spPr/>
    </dgm:pt>
    <dgm:pt modelId="{E89DAFB7-FB53-4456-8AB7-6BE73BF3BA0E}" type="pres">
      <dgm:prSet presAssocID="{023214FF-B238-4BF9-811C-10964B504DC0}" presName="parentLin" presStyleCnt="0"/>
      <dgm:spPr/>
    </dgm:pt>
    <dgm:pt modelId="{95EE91B9-822A-4EA2-8F98-029E3CF5B565}" type="pres">
      <dgm:prSet presAssocID="{023214FF-B238-4BF9-811C-10964B504DC0}" presName="parentLeftMargin" presStyleLbl="node1" presStyleIdx="0" presStyleCnt="4"/>
      <dgm:spPr/>
    </dgm:pt>
    <dgm:pt modelId="{49288AF5-B200-4779-A871-01FBF7A38395}" type="pres">
      <dgm:prSet presAssocID="{023214FF-B238-4BF9-811C-10964B504DC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F5618C3-CB82-4542-9825-91218B7AFCF1}" type="pres">
      <dgm:prSet presAssocID="{023214FF-B238-4BF9-811C-10964B504DC0}" presName="negativeSpace" presStyleCnt="0"/>
      <dgm:spPr/>
    </dgm:pt>
    <dgm:pt modelId="{E24C2BCB-4A42-4242-8828-5EF17A4613C1}" type="pres">
      <dgm:prSet presAssocID="{023214FF-B238-4BF9-811C-10964B504DC0}" presName="childText" presStyleLbl="conFgAcc1" presStyleIdx="1" presStyleCnt="4">
        <dgm:presLayoutVars>
          <dgm:bulletEnabled val="1"/>
        </dgm:presLayoutVars>
      </dgm:prSet>
      <dgm:spPr/>
    </dgm:pt>
    <dgm:pt modelId="{CB514372-76CE-4799-A9B9-74CC23451E86}" type="pres">
      <dgm:prSet presAssocID="{AABBFC73-9BC8-4EF2-B4B0-5454D275723B}" presName="spaceBetweenRectangles" presStyleCnt="0"/>
      <dgm:spPr/>
    </dgm:pt>
    <dgm:pt modelId="{9EDEE99A-9D53-44AF-A595-0F818E282760}" type="pres">
      <dgm:prSet presAssocID="{646A4D8A-26E4-4220-942E-7A33149C6243}" presName="parentLin" presStyleCnt="0"/>
      <dgm:spPr/>
    </dgm:pt>
    <dgm:pt modelId="{A453AC50-FB8B-4D64-8C7C-163EAD7FEE1E}" type="pres">
      <dgm:prSet presAssocID="{646A4D8A-26E4-4220-942E-7A33149C6243}" presName="parentLeftMargin" presStyleLbl="node1" presStyleIdx="1" presStyleCnt="4"/>
      <dgm:spPr/>
    </dgm:pt>
    <dgm:pt modelId="{10F773E5-E4E7-40F2-934B-362104F0BFB6}" type="pres">
      <dgm:prSet presAssocID="{646A4D8A-26E4-4220-942E-7A33149C624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BEC5D-27B9-47F7-B761-1CBC1A8FAF60}" type="pres">
      <dgm:prSet presAssocID="{646A4D8A-26E4-4220-942E-7A33149C6243}" presName="negativeSpace" presStyleCnt="0"/>
      <dgm:spPr/>
    </dgm:pt>
    <dgm:pt modelId="{4827B80F-1DDA-443D-B204-5505529FB595}" type="pres">
      <dgm:prSet presAssocID="{646A4D8A-26E4-4220-942E-7A33149C6243}" presName="childText" presStyleLbl="conFgAcc1" presStyleIdx="2" presStyleCnt="4">
        <dgm:presLayoutVars>
          <dgm:bulletEnabled val="1"/>
        </dgm:presLayoutVars>
      </dgm:prSet>
      <dgm:spPr/>
    </dgm:pt>
    <dgm:pt modelId="{FF3FD4E6-F869-4EE1-ADA4-ABC45C237161}" type="pres">
      <dgm:prSet presAssocID="{48422DFA-946A-4E30-B942-EE9B4527A819}" presName="spaceBetweenRectangles" presStyleCnt="0"/>
      <dgm:spPr/>
    </dgm:pt>
    <dgm:pt modelId="{FA06485C-5F5E-42F4-9B1C-A95330B2FC0B}" type="pres">
      <dgm:prSet presAssocID="{217925EF-1280-4676-9D86-FED452EA2A46}" presName="parentLin" presStyleCnt="0"/>
      <dgm:spPr/>
    </dgm:pt>
    <dgm:pt modelId="{39EDABF3-5EC7-4A3B-AA81-A3434B443E43}" type="pres">
      <dgm:prSet presAssocID="{217925EF-1280-4676-9D86-FED452EA2A46}" presName="parentLeftMargin" presStyleLbl="node1" presStyleIdx="2" presStyleCnt="4"/>
      <dgm:spPr/>
    </dgm:pt>
    <dgm:pt modelId="{B0705124-7B35-4F99-BD08-FEBC95E507C6}" type="pres">
      <dgm:prSet presAssocID="{217925EF-1280-4676-9D86-FED452EA2A4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0628CBF-D3DE-4037-A6F4-89BFE17BDAB9}" type="pres">
      <dgm:prSet presAssocID="{217925EF-1280-4676-9D86-FED452EA2A46}" presName="negativeSpace" presStyleCnt="0"/>
      <dgm:spPr/>
    </dgm:pt>
    <dgm:pt modelId="{209CAE4D-2BE5-4761-B696-48151E0EA4C0}" type="pres">
      <dgm:prSet presAssocID="{217925EF-1280-4676-9D86-FED452EA2A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1DB5405-68FC-41E4-B7C5-28A7DBFB0977}" type="presOf" srcId="{023214FF-B238-4BF9-811C-10964B504DC0}" destId="{95EE91B9-822A-4EA2-8F98-029E3CF5B565}" srcOrd="0" destOrd="0" presId="urn:microsoft.com/office/officeart/2005/8/layout/list1"/>
    <dgm:cxn modelId="{61667DCE-6157-4969-B296-620046C2FCA9}" type="presOf" srcId="{950BDE49-BEC6-400A-994C-51B2D9FE5AA2}" destId="{91B973C3-FA96-4A9D-920C-618CAB92D68C}" srcOrd="0" destOrd="0" presId="urn:microsoft.com/office/officeart/2005/8/layout/list1"/>
    <dgm:cxn modelId="{1CB460BF-49E2-4593-BE5D-D765F1074767}" type="presOf" srcId="{646A4D8A-26E4-4220-942E-7A33149C6243}" destId="{A453AC50-FB8B-4D64-8C7C-163EAD7FEE1E}" srcOrd="0" destOrd="0" presId="urn:microsoft.com/office/officeart/2005/8/layout/list1"/>
    <dgm:cxn modelId="{23E37013-6834-4783-B09B-FC3BD7A6E1E6}" type="presOf" srcId="{023214FF-B238-4BF9-811C-10964B504DC0}" destId="{49288AF5-B200-4779-A871-01FBF7A38395}" srcOrd="1" destOrd="0" presId="urn:microsoft.com/office/officeart/2005/8/layout/list1"/>
    <dgm:cxn modelId="{411CAA4F-D9ED-414B-9C83-253B6F060FB8}" type="presOf" srcId="{080873F9-CE43-48B4-B5BA-2ECF38D8E9C0}" destId="{594416D0-88EF-46D3-86A0-3096BE04F72D}" srcOrd="0" destOrd="0" presId="urn:microsoft.com/office/officeart/2005/8/layout/list1"/>
    <dgm:cxn modelId="{DCD4679D-234B-4143-A1FD-E79923861D34}" srcId="{080873F9-CE43-48B4-B5BA-2ECF38D8E9C0}" destId="{217925EF-1280-4676-9D86-FED452EA2A46}" srcOrd="3" destOrd="0" parTransId="{4BE6F2B8-CD0F-4610-B7E6-6F2F114C1C56}" sibTransId="{280AEF6A-1ABD-41B4-BF28-EE3E1C774827}"/>
    <dgm:cxn modelId="{827E1341-6CFE-44D2-B2A8-9E5452055982}" type="presOf" srcId="{217925EF-1280-4676-9D86-FED452EA2A46}" destId="{B0705124-7B35-4F99-BD08-FEBC95E507C6}" srcOrd="1" destOrd="0" presId="urn:microsoft.com/office/officeart/2005/8/layout/list1"/>
    <dgm:cxn modelId="{84314FBB-1C5F-470F-86A4-B4247470ED58}" srcId="{080873F9-CE43-48B4-B5BA-2ECF38D8E9C0}" destId="{950BDE49-BEC6-400A-994C-51B2D9FE5AA2}" srcOrd="0" destOrd="0" parTransId="{5E1547F3-B4EF-47BA-9A1D-BF08FAD066CE}" sibTransId="{5B0EA35A-C219-4D65-AB1A-923A23F0D103}"/>
    <dgm:cxn modelId="{C327896D-CBFF-4F0F-9176-B3E7B5942077}" type="presOf" srcId="{217925EF-1280-4676-9D86-FED452EA2A46}" destId="{39EDABF3-5EC7-4A3B-AA81-A3434B443E43}" srcOrd="0" destOrd="0" presId="urn:microsoft.com/office/officeart/2005/8/layout/list1"/>
    <dgm:cxn modelId="{2641A95E-A3C1-493A-A610-3D350D8771C1}" srcId="{080873F9-CE43-48B4-B5BA-2ECF38D8E9C0}" destId="{023214FF-B238-4BF9-811C-10964B504DC0}" srcOrd="1" destOrd="0" parTransId="{3A73A1BC-4A9E-4065-A367-B0412585BB84}" sibTransId="{AABBFC73-9BC8-4EF2-B4B0-5454D275723B}"/>
    <dgm:cxn modelId="{0DC52ADA-E397-42EC-AA49-0226971008A3}" type="presOf" srcId="{646A4D8A-26E4-4220-942E-7A33149C6243}" destId="{10F773E5-E4E7-40F2-934B-362104F0BFB6}" srcOrd="1" destOrd="0" presId="urn:microsoft.com/office/officeart/2005/8/layout/list1"/>
    <dgm:cxn modelId="{1853C78F-6DF5-4191-B221-FB3ED20D29B5}" type="presOf" srcId="{950BDE49-BEC6-400A-994C-51B2D9FE5AA2}" destId="{E54F7A82-3250-4B93-BEEA-5E26B28B18A3}" srcOrd="1" destOrd="0" presId="urn:microsoft.com/office/officeart/2005/8/layout/list1"/>
    <dgm:cxn modelId="{4A5322D8-BB3B-43D8-BC11-2CDFCA808833}" srcId="{080873F9-CE43-48B4-B5BA-2ECF38D8E9C0}" destId="{646A4D8A-26E4-4220-942E-7A33149C6243}" srcOrd="2" destOrd="0" parTransId="{8CC55D6D-8566-4D4B-B099-56145654A056}" sibTransId="{48422DFA-946A-4E30-B942-EE9B4527A819}"/>
    <dgm:cxn modelId="{E2456988-B7DE-4ABC-9FDD-1F2850B5A8F3}" type="presParOf" srcId="{594416D0-88EF-46D3-86A0-3096BE04F72D}" destId="{C27E7037-6278-4AA0-B956-EE9C5423C012}" srcOrd="0" destOrd="0" presId="urn:microsoft.com/office/officeart/2005/8/layout/list1"/>
    <dgm:cxn modelId="{2E667525-48BA-46C6-BF38-38B1D0BC795C}" type="presParOf" srcId="{C27E7037-6278-4AA0-B956-EE9C5423C012}" destId="{91B973C3-FA96-4A9D-920C-618CAB92D68C}" srcOrd="0" destOrd="0" presId="urn:microsoft.com/office/officeart/2005/8/layout/list1"/>
    <dgm:cxn modelId="{34FAEC3F-6455-4265-AE8A-148B904AAE9E}" type="presParOf" srcId="{C27E7037-6278-4AA0-B956-EE9C5423C012}" destId="{E54F7A82-3250-4B93-BEEA-5E26B28B18A3}" srcOrd="1" destOrd="0" presId="urn:microsoft.com/office/officeart/2005/8/layout/list1"/>
    <dgm:cxn modelId="{ECAE4178-2C82-43F7-AD96-9CBD2564356C}" type="presParOf" srcId="{594416D0-88EF-46D3-86A0-3096BE04F72D}" destId="{6D57C59A-6E05-4DF0-99EC-F5BBB42ACD66}" srcOrd="1" destOrd="0" presId="urn:microsoft.com/office/officeart/2005/8/layout/list1"/>
    <dgm:cxn modelId="{FBC2DFFC-631F-404A-A31B-E7BE84D1D7A5}" type="presParOf" srcId="{594416D0-88EF-46D3-86A0-3096BE04F72D}" destId="{E6C585B3-AA2E-484E-9AA9-563FBC419722}" srcOrd="2" destOrd="0" presId="urn:microsoft.com/office/officeart/2005/8/layout/list1"/>
    <dgm:cxn modelId="{7135D6FF-E6E9-4277-B0CD-9B05D1ED5C54}" type="presParOf" srcId="{594416D0-88EF-46D3-86A0-3096BE04F72D}" destId="{D7B79775-555F-4B53-AF3C-04044825D6FD}" srcOrd="3" destOrd="0" presId="urn:microsoft.com/office/officeart/2005/8/layout/list1"/>
    <dgm:cxn modelId="{BADB57AF-D4F8-4197-9A3E-1E48B4F85332}" type="presParOf" srcId="{594416D0-88EF-46D3-86A0-3096BE04F72D}" destId="{E89DAFB7-FB53-4456-8AB7-6BE73BF3BA0E}" srcOrd="4" destOrd="0" presId="urn:microsoft.com/office/officeart/2005/8/layout/list1"/>
    <dgm:cxn modelId="{1EDEC2E9-7019-45B1-898A-2DD63AC24B17}" type="presParOf" srcId="{E89DAFB7-FB53-4456-8AB7-6BE73BF3BA0E}" destId="{95EE91B9-822A-4EA2-8F98-029E3CF5B565}" srcOrd="0" destOrd="0" presId="urn:microsoft.com/office/officeart/2005/8/layout/list1"/>
    <dgm:cxn modelId="{E555CA2C-046D-4149-B166-826A4FC03CD2}" type="presParOf" srcId="{E89DAFB7-FB53-4456-8AB7-6BE73BF3BA0E}" destId="{49288AF5-B200-4779-A871-01FBF7A38395}" srcOrd="1" destOrd="0" presId="urn:microsoft.com/office/officeart/2005/8/layout/list1"/>
    <dgm:cxn modelId="{5C0658A3-1F44-423F-9565-B13ECF518B82}" type="presParOf" srcId="{594416D0-88EF-46D3-86A0-3096BE04F72D}" destId="{0F5618C3-CB82-4542-9825-91218B7AFCF1}" srcOrd="5" destOrd="0" presId="urn:microsoft.com/office/officeart/2005/8/layout/list1"/>
    <dgm:cxn modelId="{F0557698-C344-47A4-8723-CCAE0F776273}" type="presParOf" srcId="{594416D0-88EF-46D3-86A0-3096BE04F72D}" destId="{E24C2BCB-4A42-4242-8828-5EF17A4613C1}" srcOrd="6" destOrd="0" presId="urn:microsoft.com/office/officeart/2005/8/layout/list1"/>
    <dgm:cxn modelId="{7CDAB63C-4DC9-40C3-914B-B72237867C87}" type="presParOf" srcId="{594416D0-88EF-46D3-86A0-3096BE04F72D}" destId="{CB514372-76CE-4799-A9B9-74CC23451E86}" srcOrd="7" destOrd="0" presId="urn:microsoft.com/office/officeart/2005/8/layout/list1"/>
    <dgm:cxn modelId="{FC89A9E6-F33F-4493-AF56-FFD34E6DB8A3}" type="presParOf" srcId="{594416D0-88EF-46D3-86A0-3096BE04F72D}" destId="{9EDEE99A-9D53-44AF-A595-0F818E282760}" srcOrd="8" destOrd="0" presId="urn:microsoft.com/office/officeart/2005/8/layout/list1"/>
    <dgm:cxn modelId="{EF05F98F-5901-42C3-AE12-CFA5D941171A}" type="presParOf" srcId="{9EDEE99A-9D53-44AF-A595-0F818E282760}" destId="{A453AC50-FB8B-4D64-8C7C-163EAD7FEE1E}" srcOrd="0" destOrd="0" presId="urn:microsoft.com/office/officeart/2005/8/layout/list1"/>
    <dgm:cxn modelId="{9BAD95FB-9267-47C6-A0CE-4101112CDEF0}" type="presParOf" srcId="{9EDEE99A-9D53-44AF-A595-0F818E282760}" destId="{10F773E5-E4E7-40F2-934B-362104F0BFB6}" srcOrd="1" destOrd="0" presId="urn:microsoft.com/office/officeart/2005/8/layout/list1"/>
    <dgm:cxn modelId="{790D3A04-B0AD-4CA1-A98B-75FBC02EB4F7}" type="presParOf" srcId="{594416D0-88EF-46D3-86A0-3096BE04F72D}" destId="{A52BEC5D-27B9-47F7-B761-1CBC1A8FAF60}" srcOrd="9" destOrd="0" presId="urn:microsoft.com/office/officeart/2005/8/layout/list1"/>
    <dgm:cxn modelId="{722903BB-F8E0-4325-9372-4D523655208D}" type="presParOf" srcId="{594416D0-88EF-46D3-86A0-3096BE04F72D}" destId="{4827B80F-1DDA-443D-B204-5505529FB595}" srcOrd="10" destOrd="0" presId="urn:microsoft.com/office/officeart/2005/8/layout/list1"/>
    <dgm:cxn modelId="{FD72FECA-77F5-4B5F-8C9D-CA7D599452D7}" type="presParOf" srcId="{594416D0-88EF-46D3-86A0-3096BE04F72D}" destId="{FF3FD4E6-F869-4EE1-ADA4-ABC45C237161}" srcOrd="11" destOrd="0" presId="urn:microsoft.com/office/officeart/2005/8/layout/list1"/>
    <dgm:cxn modelId="{9697DE10-A95D-43B5-A286-E066551FFF02}" type="presParOf" srcId="{594416D0-88EF-46D3-86A0-3096BE04F72D}" destId="{FA06485C-5F5E-42F4-9B1C-A95330B2FC0B}" srcOrd="12" destOrd="0" presId="urn:microsoft.com/office/officeart/2005/8/layout/list1"/>
    <dgm:cxn modelId="{3AF6BAB3-90B5-44D3-B2FA-50683A1EE0C8}" type="presParOf" srcId="{FA06485C-5F5E-42F4-9B1C-A95330B2FC0B}" destId="{39EDABF3-5EC7-4A3B-AA81-A3434B443E43}" srcOrd="0" destOrd="0" presId="urn:microsoft.com/office/officeart/2005/8/layout/list1"/>
    <dgm:cxn modelId="{5BBFEC4C-8A16-4229-B161-4C61F4F6D1C8}" type="presParOf" srcId="{FA06485C-5F5E-42F4-9B1C-A95330B2FC0B}" destId="{B0705124-7B35-4F99-BD08-FEBC95E507C6}" srcOrd="1" destOrd="0" presId="urn:microsoft.com/office/officeart/2005/8/layout/list1"/>
    <dgm:cxn modelId="{72F24FFC-DCC2-4396-98FF-49A928A2E06A}" type="presParOf" srcId="{594416D0-88EF-46D3-86A0-3096BE04F72D}" destId="{40628CBF-D3DE-4037-A6F4-89BFE17BDAB9}" srcOrd="13" destOrd="0" presId="urn:microsoft.com/office/officeart/2005/8/layout/list1"/>
    <dgm:cxn modelId="{A6A13B64-8DC6-40A4-B68A-3BE57BDFBBCF}" type="presParOf" srcId="{594416D0-88EF-46D3-86A0-3096BE04F72D}" destId="{209CAE4D-2BE5-4761-B696-48151E0EA4C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3526E-E399-446D-BC41-D39C1FA4CE81}">
      <dsp:nvSpPr>
        <dsp:cNvPr id="0" name=""/>
        <dsp:cNvSpPr/>
      </dsp:nvSpPr>
      <dsp:spPr>
        <a:xfrm>
          <a:off x="483497" y="0"/>
          <a:ext cx="9101424" cy="568839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5E640-E09A-44BB-8C25-24E87616347D}">
      <dsp:nvSpPr>
        <dsp:cNvPr id="0" name=""/>
        <dsp:cNvSpPr/>
      </dsp:nvSpPr>
      <dsp:spPr>
        <a:xfrm>
          <a:off x="1639378" y="3926126"/>
          <a:ext cx="236637" cy="236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0C201-F507-4029-8E7C-11EBC1D179E7}">
      <dsp:nvSpPr>
        <dsp:cNvPr id="0" name=""/>
        <dsp:cNvSpPr/>
      </dsp:nvSpPr>
      <dsp:spPr>
        <a:xfrm>
          <a:off x="0" y="3933363"/>
          <a:ext cx="4196730" cy="1643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389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Обновление методик и технологий преподавания, учитывающих профессиональную направленность программ СПО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0" y="3933363"/>
        <a:ext cx="4196730" cy="1643944"/>
      </dsp:txXfrm>
    </dsp:sp>
    <dsp:sp modelId="{9AA5E988-B989-4053-9284-D5A1293F9D0E}">
      <dsp:nvSpPr>
        <dsp:cNvPr id="0" name=""/>
        <dsp:cNvSpPr/>
      </dsp:nvSpPr>
      <dsp:spPr>
        <a:xfrm>
          <a:off x="3728155" y="2380022"/>
          <a:ext cx="427766" cy="4277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8FCF71-2C39-468A-939B-15208DF70AB9}">
      <dsp:nvSpPr>
        <dsp:cNvPr id="0" name=""/>
        <dsp:cNvSpPr/>
      </dsp:nvSpPr>
      <dsp:spPr>
        <a:xfrm>
          <a:off x="943439" y="1882298"/>
          <a:ext cx="2869307" cy="816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665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Реализация Концепции преподавания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943439" y="1882298"/>
        <a:ext cx="2869307" cy="816943"/>
      </dsp:txXfrm>
    </dsp:sp>
    <dsp:sp modelId="{02D82565-96B2-4E49-9A3F-792FCB256E34}">
      <dsp:nvSpPr>
        <dsp:cNvPr id="0" name=""/>
        <dsp:cNvSpPr/>
      </dsp:nvSpPr>
      <dsp:spPr>
        <a:xfrm>
          <a:off x="6240148" y="1439162"/>
          <a:ext cx="591592" cy="591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E5BBD-071E-42D1-AA0C-37749676CC36}">
      <dsp:nvSpPr>
        <dsp:cNvPr id="0" name=""/>
        <dsp:cNvSpPr/>
      </dsp:nvSpPr>
      <dsp:spPr>
        <a:xfrm>
          <a:off x="5090766" y="112727"/>
          <a:ext cx="6041692" cy="1121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47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solidFill>
                <a:srgbClr val="C00000"/>
              </a:solidFill>
              <a:latin typeface="Trebuchet MS" panose="020B0603020202020204" pitchFamily="34" charset="0"/>
            </a:rPr>
            <a:t>Вхождение Российской Федерации в число десяти ведущих стран мира по качеству общего образования</a:t>
          </a:r>
          <a:endParaRPr lang="ru-RU" sz="2000" u="sng" kern="1200" dirty="0">
            <a:solidFill>
              <a:srgbClr val="C00000"/>
            </a:solidFill>
            <a:latin typeface="Trebuchet MS" panose="020B0603020202020204" pitchFamily="34" charset="0"/>
          </a:endParaRPr>
        </a:p>
      </dsp:txBody>
      <dsp:txXfrm>
        <a:off x="5090766" y="112727"/>
        <a:ext cx="6041692" cy="1121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585B3-AA2E-484E-9AA9-563FBC419722}">
      <dsp:nvSpPr>
        <dsp:cNvPr id="0" name=""/>
        <dsp:cNvSpPr/>
      </dsp:nvSpPr>
      <dsp:spPr>
        <a:xfrm>
          <a:off x="0" y="484758"/>
          <a:ext cx="1002211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F7A82-3250-4B93-BEEA-5E26B28B18A3}">
      <dsp:nvSpPr>
        <dsp:cNvPr id="0" name=""/>
        <dsp:cNvSpPr/>
      </dsp:nvSpPr>
      <dsp:spPr>
        <a:xfrm>
          <a:off x="501105" y="86238"/>
          <a:ext cx="70154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168" tIns="0" rIns="265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Интенсивная подготовка, интеграция общеобразовательной и профессиональной подготовки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540013" y="125146"/>
        <a:ext cx="6937664" cy="719224"/>
      </dsp:txXfrm>
    </dsp:sp>
    <dsp:sp modelId="{E24C2BCB-4A42-4242-8828-5EF17A4613C1}">
      <dsp:nvSpPr>
        <dsp:cNvPr id="0" name=""/>
        <dsp:cNvSpPr/>
      </dsp:nvSpPr>
      <dsp:spPr>
        <a:xfrm>
          <a:off x="0" y="1709478"/>
          <a:ext cx="1002211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88AF5-B200-4779-A871-01FBF7A38395}">
      <dsp:nvSpPr>
        <dsp:cNvPr id="0" name=""/>
        <dsp:cNvSpPr/>
      </dsp:nvSpPr>
      <dsp:spPr>
        <a:xfrm>
          <a:off x="501105" y="1310958"/>
          <a:ext cx="70154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168" tIns="0" rIns="265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Профессиональная направленность общеобразовательной подготовки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540013" y="1349866"/>
        <a:ext cx="6937664" cy="719224"/>
      </dsp:txXfrm>
    </dsp:sp>
    <dsp:sp modelId="{4827B80F-1DDA-443D-B204-5505529FB595}">
      <dsp:nvSpPr>
        <dsp:cNvPr id="0" name=""/>
        <dsp:cNvSpPr/>
      </dsp:nvSpPr>
      <dsp:spPr>
        <a:xfrm>
          <a:off x="0" y="2934198"/>
          <a:ext cx="1002211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773E5-E4E7-40F2-934B-362104F0BFB6}">
      <dsp:nvSpPr>
        <dsp:cNvPr id="0" name=""/>
        <dsp:cNvSpPr/>
      </dsp:nvSpPr>
      <dsp:spPr>
        <a:xfrm>
          <a:off x="501105" y="2535678"/>
          <a:ext cx="70154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168" tIns="0" rIns="265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Применение технологий ДО и ЭО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540013" y="2574586"/>
        <a:ext cx="6937664" cy="719224"/>
      </dsp:txXfrm>
    </dsp:sp>
    <dsp:sp modelId="{209CAE4D-2BE5-4761-B696-48151E0EA4C0}">
      <dsp:nvSpPr>
        <dsp:cNvPr id="0" name=""/>
        <dsp:cNvSpPr/>
      </dsp:nvSpPr>
      <dsp:spPr>
        <a:xfrm>
          <a:off x="0" y="4158919"/>
          <a:ext cx="1002211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705124-7B35-4F99-BD08-FEBC95E507C6}">
      <dsp:nvSpPr>
        <dsp:cNvPr id="0" name=""/>
        <dsp:cNvSpPr/>
      </dsp:nvSpPr>
      <dsp:spPr>
        <a:xfrm>
          <a:off x="501105" y="3760399"/>
          <a:ext cx="7015480" cy="7970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5168" tIns="0" rIns="265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rebuchet MS" panose="020B0603020202020204" pitchFamily="34" charset="0"/>
            </a:rPr>
            <a:t>Практическая подготовка, прикладные модули</a:t>
          </a:r>
          <a:endParaRPr lang="ru-RU" sz="2000" kern="1200" dirty="0">
            <a:latin typeface="Trebuchet MS" panose="020B0603020202020204" pitchFamily="34" charset="0"/>
          </a:endParaRPr>
        </a:p>
      </dsp:txBody>
      <dsp:txXfrm>
        <a:off x="540013" y="3799307"/>
        <a:ext cx="693766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7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97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4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8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09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28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0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4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74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63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A23D35-2226-468C-9310-7D1F180B3713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mpk5@yandex.ru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Заседание областного методического объединения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преподавателей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иностранного языка</a:t>
            </a:r>
            <a: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4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/>
          <a:lstStyle/>
          <a:p>
            <a:pPr algn="ctr"/>
            <a:r>
              <a:rPr lang="ru-RU" b="1" dirty="0">
                <a:latin typeface="Trebuchet MS" panose="020B0603020202020204" pitchFamily="34" charset="0"/>
              </a:rPr>
              <a:t>«Преподавание иностранного языка с учетом профессиональной направленности программ СПО»</a:t>
            </a:r>
            <a:endParaRPr lang="ru-RU" b="1" dirty="0" smtClean="0">
              <a:latin typeface="Trebuchet MS" panose="020B0603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13 октября 2021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75" y="146459"/>
            <a:ext cx="1523809" cy="990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353" y="-27728"/>
            <a:ext cx="1332561" cy="1311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33" y="0"/>
            <a:ext cx="942493" cy="12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7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7714" y="261258"/>
            <a:ext cx="6241143" cy="82731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ИНТЕНСИВНАЯ ПОДГОТОВКА, ИНТЕГРАЦИЯ ОБЩЕОБРАЗОВАТЕЛЬНОЙ И ПРОФЕССИОНАЛЬНОЙ ПОДГОТОВКИ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30" y="1756228"/>
            <a:ext cx="2046514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Оптимизация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 сроков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7430" y="1741711"/>
            <a:ext cx="200297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Отбор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 учебных предметов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95374" y="1741710"/>
            <a:ext cx="214811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Интеграция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84575" y="1712682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Межпредметные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 связи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57659" y="1756228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Технологии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8857" y="3860802"/>
            <a:ext cx="2256970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Концентрированное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изучение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2401" y="3860802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Интегрированные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уроки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04346" y="3860802"/>
            <a:ext cx="2177141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Пропедевтическая направленность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40973" y="3860802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Интеграция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ПР с ОК и ПК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Прямая соединительная линия 12"/>
          <p:cNvCxnSpPr>
            <a:stCxn id="2" idx="2"/>
          </p:cNvCxnSpPr>
          <p:nvPr/>
        </p:nvCxnSpPr>
        <p:spPr>
          <a:xfrm flipH="1">
            <a:off x="5878285" y="1088572"/>
            <a:ext cx="1" cy="667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66371" y="1407886"/>
            <a:ext cx="9223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3" idx="0"/>
          </p:cNvCxnSpPr>
          <p:nvPr/>
        </p:nvCxnSpPr>
        <p:spPr>
          <a:xfrm flipH="1">
            <a:off x="1255487" y="140788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556001" y="142239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" idx="0"/>
          </p:cNvCxnSpPr>
          <p:nvPr/>
        </p:nvCxnSpPr>
        <p:spPr>
          <a:xfrm>
            <a:off x="8222346" y="1378850"/>
            <a:ext cx="0" cy="333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0479314" y="142239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78284" y="2583539"/>
            <a:ext cx="0" cy="1277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040746" y="3222170"/>
            <a:ext cx="7554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1" idx="0"/>
          </p:cNvCxnSpPr>
          <p:nvPr/>
        </p:nvCxnSpPr>
        <p:spPr>
          <a:xfrm>
            <a:off x="3040746" y="3222170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40172" y="3236683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609947" y="3236683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933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685" y="957942"/>
            <a:ext cx="1335314" cy="5036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ФОРМЫ РЕАЛИЗАЦИИ ПРАКТИЧЕСКОЙ ПОДГОТОВКИ</a:t>
            </a:r>
            <a:endParaRPr lang="ru-RU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0286" y="246742"/>
            <a:ext cx="6655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ПРАКТИЧЕСКАЯ ПОДГОТОВКА, ПРИКЛАДНЫЕ МОДУЛИ</a:t>
            </a:r>
            <a:endParaRPr lang="ru-RU" sz="2000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3200" y="957941"/>
            <a:ext cx="6008914" cy="1437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rebuchet MS" panose="020B0603020202020204" pitchFamily="34" charset="0"/>
              </a:rPr>
              <a:t>организация образовательной деятельности в условиях выполнения обучающимися определенных видов работ, связанных с будущей профессиональной </a:t>
            </a:r>
            <a:r>
              <a:rPr lang="ru-RU" dirty="0" smtClean="0">
                <a:latin typeface="Trebuchet MS" panose="020B0603020202020204" pitchFamily="34" charset="0"/>
              </a:rPr>
              <a:t>деятельностью</a:t>
            </a:r>
            <a:endParaRPr lang="ru-RU" dirty="0">
              <a:latin typeface="Trebuchet MS" panose="020B0603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3199" y="2802223"/>
            <a:ext cx="6008915" cy="15375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rebuchet MS" panose="020B0603020202020204" pitchFamily="34" charset="0"/>
              </a:rPr>
              <a:t>организация образовательной деятельности в </a:t>
            </a:r>
            <a:r>
              <a:rPr lang="ru-RU" dirty="0" smtClean="0">
                <a:latin typeface="Trebuchet MS" panose="020B0603020202020204" pitchFamily="34" charset="0"/>
              </a:rPr>
              <a:t>учебных лабораториях</a:t>
            </a:r>
            <a:r>
              <a:rPr lang="ru-RU" dirty="0">
                <a:latin typeface="Trebuchet MS" panose="020B0603020202020204" pitchFamily="34" charset="0"/>
              </a:rPr>
              <a:t>, мастерских, </a:t>
            </a:r>
            <a:r>
              <a:rPr lang="ru-RU" dirty="0" smtClean="0">
                <a:latin typeface="Trebuchet MS" panose="020B0603020202020204" pitchFamily="34" charset="0"/>
              </a:rPr>
              <a:t>образовательной</a:t>
            </a:r>
            <a:endParaRPr lang="ru-RU" dirty="0">
              <a:latin typeface="Trebuchet MS" panose="020B0603020202020204" pitchFamily="34" charset="0"/>
            </a:endParaRPr>
          </a:p>
          <a:p>
            <a:pPr algn="ctr"/>
            <a:r>
              <a:rPr lang="ru-RU" dirty="0">
                <a:latin typeface="Trebuchet MS" panose="020B0603020202020204" pitchFamily="34" charset="0"/>
              </a:rPr>
              <a:t>организации, </a:t>
            </a:r>
            <a:r>
              <a:rPr lang="ru-RU" dirty="0" smtClean="0">
                <a:latin typeface="Trebuchet MS" panose="020B0603020202020204" pitchFamily="34" charset="0"/>
              </a:rPr>
              <a:t>в </a:t>
            </a:r>
            <a:r>
              <a:rPr lang="ru-RU" dirty="0">
                <a:latin typeface="Trebuchet MS" panose="020B0603020202020204" pitchFamily="34" charset="0"/>
              </a:rPr>
              <a:t>специально </a:t>
            </a:r>
            <a:r>
              <a:rPr lang="ru-RU" dirty="0" smtClean="0">
                <a:latin typeface="Trebuchet MS" panose="020B0603020202020204" pitchFamily="34" charset="0"/>
              </a:rPr>
              <a:t>оборудованных помещениях </a:t>
            </a:r>
            <a:r>
              <a:rPr lang="ru-RU" dirty="0">
                <a:latin typeface="Trebuchet MS" panose="020B0603020202020204" pitchFamily="34" charset="0"/>
              </a:rPr>
              <a:t>профильных</a:t>
            </a:r>
          </a:p>
          <a:p>
            <a:pPr algn="ctr"/>
            <a:r>
              <a:rPr lang="ru-RU" dirty="0">
                <a:latin typeface="Trebuchet MS" panose="020B0603020202020204" pitchFamily="34" charset="0"/>
              </a:rPr>
              <a:t>организаций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83200" y="4746171"/>
            <a:ext cx="6008914" cy="12482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rebuchet MS" panose="020B0603020202020204" pitchFamily="34" charset="0"/>
              </a:rPr>
              <a:t>обеспечение взаимосвязи образовательной </a:t>
            </a:r>
            <a:r>
              <a:rPr lang="ru-RU" dirty="0" smtClean="0">
                <a:latin typeface="Trebuchet MS" panose="020B0603020202020204" pitchFamily="34" charset="0"/>
              </a:rPr>
              <a:t>организации с </a:t>
            </a:r>
            <a:r>
              <a:rPr lang="ru-RU" dirty="0">
                <a:latin typeface="Trebuchet MS" panose="020B0603020202020204" pitchFamily="34" charset="0"/>
              </a:rPr>
              <a:t>площадками практик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31999" y="3316514"/>
            <a:ext cx="3251200" cy="725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468914" y="1567543"/>
            <a:ext cx="14515" cy="380274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483429" y="1546254"/>
            <a:ext cx="17997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68914" y="5370768"/>
            <a:ext cx="179977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432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14" y="286603"/>
            <a:ext cx="11451772" cy="43911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ТЕХНОЛОГИИ ДИСТАНЦИОННОГО И ЭЛЕКТРОННОГО ОБУЧЕНИЯ</a:t>
            </a:r>
            <a:endParaRPr lang="ru-RU" sz="2400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5" y="856343"/>
            <a:ext cx="11451772" cy="501275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rebuchet MS" panose="020B0603020202020204" pitchFamily="34" charset="0"/>
              </a:rPr>
              <a:t>Основные направления применения электронного обучения и дистанционных </a:t>
            </a:r>
            <a:r>
              <a:rPr lang="ru-RU" sz="2400" dirty="0" smtClean="0">
                <a:latin typeface="Trebuchet MS" panose="020B0603020202020204" pitchFamily="34" charset="0"/>
              </a:rPr>
              <a:t>образовательных технологий </a:t>
            </a:r>
            <a:r>
              <a:rPr lang="ru-RU" sz="2400" dirty="0">
                <a:latin typeface="Trebuchet MS" panose="020B0603020202020204" pitchFamily="34" charset="0"/>
              </a:rPr>
              <a:t>в реализации общеобразовательного цикла: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❖ обеспечение возможности эффективной подготовки к текущему контролю успеваемости и </a:t>
            </a:r>
            <a:r>
              <a:rPr lang="ru-RU" sz="2400" dirty="0" smtClean="0">
                <a:latin typeface="Trebuchet MS" panose="020B0603020202020204" pitchFamily="34" charset="0"/>
              </a:rPr>
              <a:t>промежуточной аттестации </a:t>
            </a:r>
            <a:r>
              <a:rPr lang="ru-RU" sz="2400" dirty="0">
                <a:latin typeface="Trebuchet MS" panose="020B0603020202020204" pitchFamily="34" charset="0"/>
              </a:rPr>
              <a:t>по ряду учебных дисциплин и профессиональных модулей;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❖ обеспечение исследовательской и проектной деятельности обучающихся;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❖ обеспечение подготовки и участия обучающихся в дистанционных конференциях, олимпиадах, конкурсах;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❖ обеспечение интенсификации общеобразовательной подготовки.</a:t>
            </a:r>
          </a:p>
        </p:txBody>
      </p:sp>
    </p:spTree>
    <p:extLst>
      <p:ext uri="{BB962C8B-B14F-4D97-AF65-F5344CB8AC3E}">
        <p14:creationId xmlns:p14="http://schemas.microsoft.com/office/powerpoint/2010/main" val="1805279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86604"/>
            <a:ext cx="11190514" cy="62779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rebuchet MS" panose="020B0603020202020204" pitchFamily="34" charset="0"/>
              </a:rPr>
              <a:t>Механизмы реализации направлений совершенствования системы </a:t>
            </a:r>
            <a:r>
              <a:rPr lang="ru-RU" sz="2400" dirty="0" smtClean="0">
                <a:latin typeface="Trebuchet MS" panose="020B0603020202020204" pitchFamily="34" charset="0"/>
              </a:rPr>
              <a:t>преподавания общеобразовательных </a:t>
            </a:r>
            <a:r>
              <a:rPr lang="ru-RU" sz="2400" dirty="0">
                <a:latin typeface="Trebuchet MS" panose="020B0603020202020204" pitchFamily="34" charset="0"/>
              </a:rPr>
              <a:t>учебных предметов общего образования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6618" t="45749" r="4779" b="16005"/>
          <a:stretch/>
        </p:blipFill>
        <p:spPr>
          <a:xfrm>
            <a:off x="9216572" y="4252687"/>
            <a:ext cx="2815771" cy="21168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398" y="1492405"/>
            <a:ext cx="10638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Разработка методик преподавания </a:t>
            </a:r>
            <a:r>
              <a:rPr lang="ru-RU" dirty="0" smtClean="0"/>
              <a:t>общеобразовательных учебных </a:t>
            </a:r>
            <a:r>
              <a:rPr lang="ru-RU" dirty="0"/>
              <a:t>предметов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8000" y="1951056"/>
            <a:ext cx="8636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Разработка примерных рабочих программ общеобразовательных учебных предметов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399" y="2469216"/>
            <a:ext cx="10638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Актуализация нормативно-правового обеспечения реализации общеобразовательной подготовки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398" y="2936018"/>
            <a:ext cx="1076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Организация повышения квалификации преподавателей общеобразовательных учебных предметов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398" y="3446027"/>
            <a:ext cx="10914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Апробация методик и рабочих программ общеобразовательных учебных </a:t>
            </a:r>
            <a:r>
              <a:rPr lang="ru-RU" dirty="0" smtClean="0"/>
              <a:t>предметов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6397" y="3968095"/>
            <a:ext cx="11146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Актуализация перечня и разработка учебников и учебных пособий по всем общеобразовательным учебным</a:t>
            </a:r>
          </a:p>
          <a:p>
            <a:r>
              <a:rPr lang="ru-RU" dirty="0"/>
              <a:t>предметам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6396" y="4727751"/>
            <a:ext cx="10914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Проведение мониторинга внедрения интенсивной общеобразовательной подготовки в программы </a:t>
            </a:r>
            <a:r>
              <a:rPr lang="ru-RU" dirty="0" smtClean="0"/>
              <a:t>среднего профессионального </a:t>
            </a:r>
            <a:r>
              <a:rPr lang="ru-RU" dirty="0"/>
              <a:t>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95916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746" y="0"/>
            <a:ext cx="11713026" cy="537029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rebuchet MS" panose="020B0603020202020204" pitchFamily="34" charset="0"/>
              </a:rPr>
              <a:t>Информация о </a:t>
            </a:r>
            <a:r>
              <a:rPr lang="ru-RU" sz="2400" dirty="0" smtClean="0">
                <a:latin typeface="Trebuchet MS" panose="020B0603020202020204" pitchFamily="34" charset="0"/>
              </a:rPr>
              <a:t>размещенных в </a:t>
            </a:r>
            <a:r>
              <a:rPr lang="ru-RU" sz="2400" dirty="0" err="1">
                <a:latin typeface="Trebuchet MS" panose="020B0603020202020204" pitchFamily="34" charset="0"/>
              </a:rPr>
              <a:t>репозитории</a:t>
            </a:r>
            <a:r>
              <a:rPr lang="ru-RU" sz="2400" dirty="0">
                <a:latin typeface="Trebuchet MS" panose="020B0603020202020204" pitchFamily="34" charset="0"/>
              </a:rPr>
              <a:t> материалах </a:t>
            </a:r>
            <a:r>
              <a:rPr lang="ru-RU" sz="2400" dirty="0" smtClean="0">
                <a:latin typeface="Trebuchet MS" panose="020B0603020202020204" pitchFamily="34" charset="0"/>
              </a:rPr>
              <a:t>(</a:t>
            </a:r>
            <a:r>
              <a:rPr lang="ru-RU" sz="2400" dirty="0" smtClean="0">
                <a:latin typeface="Trebuchet MS" panose="020B0603020202020204" pitchFamily="34" charset="0"/>
              </a:rPr>
              <a:t>на 1 октября</a:t>
            </a:r>
            <a:r>
              <a:rPr lang="ru-RU" sz="2400" dirty="0" smtClean="0">
                <a:latin typeface="Trebuchet MS" panose="020B0603020202020204" pitchFamily="34" charset="0"/>
              </a:rPr>
              <a:t> 202</a:t>
            </a:r>
            <a:r>
              <a:rPr lang="en-US" sz="2400" dirty="0" smtClean="0">
                <a:latin typeface="Trebuchet MS" panose="020B0603020202020204" pitchFamily="34" charset="0"/>
              </a:rPr>
              <a:t>1</a:t>
            </a:r>
            <a:r>
              <a:rPr lang="ru-RU" sz="2400" dirty="0" smtClean="0">
                <a:latin typeface="Trebuchet MS" panose="020B0603020202020204" pitchFamily="34" charset="0"/>
              </a:rPr>
              <a:t> </a:t>
            </a:r>
            <a:r>
              <a:rPr lang="ru-RU" sz="2400" dirty="0">
                <a:latin typeface="Trebuchet MS" panose="020B0603020202020204" pitchFamily="34" charset="0"/>
              </a:rPr>
              <a:t>г.)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9950624"/>
              </p:ext>
            </p:extLst>
          </p:nvPr>
        </p:nvGraphicFramePr>
        <p:xfrm>
          <a:off x="362859" y="537028"/>
          <a:ext cx="11713026" cy="6183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255">
                  <a:extLst>
                    <a:ext uri="{9D8B030D-6E8A-4147-A177-3AD203B41FA5}">
                      <a16:colId xmlns:a16="http://schemas.microsoft.com/office/drawing/2014/main" val="1018068742"/>
                    </a:ext>
                  </a:extLst>
                </a:gridCol>
                <a:gridCol w="1611087">
                  <a:extLst>
                    <a:ext uri="{9D8B030D-6E8A-4147-A177-3AD203B41FA5}">
                      <a16:colId xmlns:a16="http://schemas.microsoft.com/office/drawing/2014/main" val="212993903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2440020539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3848551131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3561193305"/>
                    </a:ext>
                  </a:extLst>
                </a:gridCol>
                <a:gridCol w="1952171">
                  <a:extLst>
                    <a:ext uri="{9D8B030D-6E8A-4147-A177-3AD203B41FA5}">
                      <a16:colId xmlns:a16="http://schemas.microsoft.com/office/drawing/2014/main" val="1616056654"/>
                    </a:ext>
                  </a:extLst>
                </a:gridCol>
              </a:tblGrid>
              <a:tr h="1452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Лекции, опорные конспекты, схемы, презентации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Лабораторные и практические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Контрольно-измерительные 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студентов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Интернет-ресурсы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029622"/>
                  </a:ext>
                </a:extLst>
              </a:tr>
              <a:tr h="8192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ООД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«Иностранный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543573"/>
                  </a:ext>
                </a:extLst>
              </a:tr>
              <a:tr h="8113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ООД «Иностранный язык» (немецкий)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2531895"/>
                  </a:ext>
                </a:extLst>
              </a:tr>
              <a:tr h="5409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разработанных тем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085890"/>
                  </a:ext>
                </a:extLst>
              </a:tr>
              <a:tr h="25590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ПОО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разработчики образовательного контента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Челябинский радиотехнический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Магнитогорский строительно-монтажный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Троицкий технологический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Политехнический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Челябинский педагогический колледж №1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Троицкий педагогический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Южно-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 У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ральский многопрофильный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Южно-Уральский государственный технический колледж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</a:rPr>
                        <a:t>Магнитогорский педагогический колледж</a:t>
                      </a:r>
                      <a:endParaRPr lang="ru-RU" b="1" dirty="0">
                        <a:solidFill>
                          <a:schemeClr val="tx1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1759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966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1885" y="253773"/>
            <a:ext cx="11205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Компетенция «Преподавание английского языка в дистанционном формате»</a:t>
            </a:r>
            <a:endParaRPr lang="ru-RU" sz="2400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886" y="897553"/>
            <a:ext cx="112050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rebuchet MS" panose="020B0603020202020204" pitchFamily="34" charset="0"/>
              </a:rPr>
              <a:t>Участие в соревнованиях профессионального мастерства по стандартам </a:t>
            </a:r>
            <a:r>
              <a:rPr lang="ru-RU" sz="2400" dirty="0" err="1">
                <a:latin typeface="Trebuchet MS" panose="020B0603020202020204" pitchFamily="34" charset="0"/>
              </a:rPr>
              <a:t>WorldSkills</a:t>
            </a:r>
            <a:r>
              <a:rPr lang="ru-RU" sz="2400" dirty="0">
                <a:latin typeface="Trebuchet MS" panose="020B0603020202020204" pitchFamily="34" charset="0"/>
              </a:rPr>
              <a:t> для современного преподавателя английского языка - это возможность продемонстрировать инновационные подходы в преподавании английского </a:t>
            </a:r>
            <a:r>
              <a:rPr lang="ru-RU" sz="2400" dirty="0" smtClean="0">
                <a:latin typeface="Trebuchet MS" panose="020B0603020202020204" pitchFamily="34" charset="0"/>
              </a:rPr>
              <a:t>языка, </a:t>
            </a:r>
            <a:r>
              <a:rPr lang="ru-RU" sz="2400" dirty="0">
                <a:latin typeface="Trebuchet MS" panose="020B0603020202020204" pitchFamily="34" charset="0"/>
              </a:rPr>
              <a:t>внедрение и апробация лучших практик, а также повышение престижа высококвалифицированных кадров в области педагогики.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036" t="13840" r="1476" b="9176"/>
          <a:stretch/>
        </p:blipFill>
        <p:spPr>
          <a:xfrm>
            <a:off x="2336800" y="2916963"/>
            <a:ext cx="8215086" cy="372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01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rebuchet MS" panose="020B0603020202020204" pitchFamily="34" charset="0"/>
              </a:rPr>
              <a:t>Контакты: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5734"/>
            <a:ext cx="11059886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rebuchet MS" panose="020B0603020202020204" pitchFamily="34" charset="0"/>
                <a:hlinkClick r:id="rId2"/>
              </a:rPr>
              <a:t>mpk5@yandex.ru</a:t>
            </a:r>
            <a:r>
              <a:rPr lang="ru-RU" sz="2400" dirty="0" smtClean="0">
                <a:latin typeface="Trebuchet MS" panose="020B0603020202020204" pitchFamily="34" charset="0"/>
              </a:rPr>
              <a:t> – электронная почта ГБПОУ «МПК»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anose="020B0603020202020204" pitchFamily="34" charset="0"/>
              </a:rPr>
              <a:t>Иванова Елена Юрьевна, заместитель директора по научно-методической работе, тел. 8-902-617-66-91, электронная почта </a:t>
            </a:r>
            <a:r>
              <a:rPr lang="en-US" sz="2400" dirty="0">
                <a:latin typeface="Trebuchet MS" panose="020B0603020202020204" pitchFamily="34" charset="0"/>
              </a:rPr>
              <a:t>0105199975@mail.ru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29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286603"/>
            <a:ext cx="10691223" cy="11212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rebuchet MS" panose="020B0603020202020204" pitchFamily="34" charset="0"/>
              </a:rPr>
              <a:t>Проект решения заседания </a:t>
            </a:r>
            <a:br>
              <a:rPr lang="ru-RU" sz="3600" dirty="0" smtClean="0">
                <a:latin typeface="Trebuchet MS" panose="020B0603020202020204" pitchFamily="34" charset="0"/>
              </a:rPr>
            </a:br>
            <a:r>
              <a:rPr lang="ru-RU" sz="3600" dirty="0" smtClean="0">
                <a:latin typeface="Trebuchet MS" panose="020B0603020202020204" pitchFamily="34" charset="0"/>
              </a:rPr>
              <a:t>областного </a:t>
            </a:r>
            <a:r>
              <a:rPr lang="ru-RU" sz="3600" dirty="0">
                <a:latin typeface="Trebuchet MS" panose="020B0603020202020204" pitchFamily="34" charset="0"/>
              </a:rPr>
              <a:t>методического объединения №18: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657" y="1845733"/>
            <a:ext cx="11001829" cy="442443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rebuchet MS" panose="020B0603020202020204" pitchFamily="34" charset="0"/>
              </a:rPr>
              <a:t>1. Рассмотренную на заседании информацию принять к сведению всем членам ОМО и довести до преподавателей иностранного языка ПОО.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2. 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r>
              <a:rPr lang="ru-RU" sz="2400" dirty="0" smtClean="0">
                <a:latin typeface="Trebuchet MS" panose="020B0603020202020204" pitchFamily="34" charset="0"/>
              </a:rPr>
              <a:t>3</a:t>
            </a:r>
            <a:r>
              <a:rPr lang="ru-RU" sz="2400" dirty="0">
                <a:latin typeface="Trebuchet MS" panose="020B0603020202020204" pitchFamily="34" charset="0"/>
              </a:rPr>
              <a:t>. Работу по наполнению областного </a:t>
            </a:r>
            <a:r>
              <a:rPr lang="ru-RU" sz="2400" dirty="0" err="1">
                <a:latin typeface="Trebuchet MS" panose="020B0603020202020204" pitchFamily="34" charset="0"/>
              </a:rPr>
              <a:t>репозитория</a:t>
            </a:r>
            <a:r>
              <a:rPr lang="ru-RU" sz="2400" dirty="0">
                <a:latin typeface="Trebuchet MS" panose="020B0603020202020204" pitchFamily="34" charset="0"/>
              </a:rPr>
              <a:t> электронными образовательными ресурсами в соответствии с требованиями, завершить в срок до </a:t>
            </a:r>
            <a:r>
              <a:rPr lang="ru-RU" sz="2400" dirty="0" smtClean="0">
                <a:latin typeface="Trebuchet MS" panose="020B0603020202020204" pitchFamily="34" charset="0"/>
              </a:rPr>
              <a:t>20 декабря</a:t>
            </a:r>
            <a:r>
              <a:rPr lang="ru-RU" sz="2400" dirty="0" smtClean="0">
                <a:latin typeface="Trebuchet MS" panose="020B0603020202020204" pitchFamily="34" charset="0"/>
              </a:rPr>
              <a:t> </a:t>
            </a:r>
            <a:r>
              <a:rPr lang="ru-RU" sz="2400" dirty="0">
                <a:latin typeface="Trebuchet MS" panose="020B0603020202020204" pitchFamily="34" charset="0"/>
              </a:rPr>
              <a:t>2021 года, отв. в ПОО – члены ОМО №18.</a:t>
            </a:r>
          </a:p>
          <a:p>
            <a:r>
              <a:rPr lang="ru-RU" sz="2400" dirty="0">
                <a:latin typeface="Trebuchet MS" panose="020B0603020202020204" pitchFamily="34" charset="0"/>
              </a:rPr>
              <a:t>4. </a:t>
            </a:r>
          </a:p>
        </p:txBody>
      </p:sp>
    </p:spTree>
    <p:extLst>
      <p:ext uri="{BB962C8B-B14F-4D97-AF65-F5344CB8AC3E}">
        <p14:creationId xmlns:p14="http://schemas.microsoft.com/office/powerpoint/2010/main" val="3735044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13" y="126946"/>
            <a:ext cx="11437257" cy="42459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rebuchet MS" panose="020B0603020202020204" pitchFamily="34" charset="0"/>
              </a:rPr>
              <a:t>Повестка заседания:</a:t>
            </a:r>
            <a:endParaRPr lang="ru-RU" sz="2000" b="1" dirty="0">
              <a:latin typeface="Trebuchet MS" panose="020B0603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682965"/>
              </p:ext>
            </p:extLst>
          </p:nvPr>
        </p:nvGraphicFramePr>
        <p:xfrm>
          <a:off x="319313" y="551543"/>
          <a:ext cx="11625944" cy="5859460"/>
        </p:xfrm>
        <a:graphic>
          <a:graphicData uri="http://schemas.openxmlformats.org/drawingml/2006/table">
            <a:tbl>
              <a:tblPr firstRow="1" firstCol="1" bandRow="1"/>
              <a:tblGrid>
                <a:gridCol w="1136039">
                  <a:extLst>
                    <a:ext uri="{9D8B030D-6E8A-4147-A177-3AD203B41FA5}">
                      <a16:colId xmlns:a16="http://schemas.microsoft.com/office/drawing/2014/main" val="4145671602"/>
                    </a:ext>
                  </a:extLst>
                </a:gridCol>
                <a:gridCol w="10489905">
                  <a:extLst>
                    <a:ext uri="{9D8B030D-6E8A-4147-A177-3AD203B41FA5}">
                      <a16:colId xmlns:a16="http://schemas.microsoft.com/office/drawing/2014/main" val="2832759592"/>
                    </a:ext>
                  </a:extLst>
                </a:gridCol>
              </a:tblGrid>
              <a:tr h="7163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12.00 – 12.10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Приветственное слово участникам заседания. Открытие работы заседания. 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Леушканова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Ольга Юрьевна, 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к.п.н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директор ГБПОУ «Магнитогорский педагогический колледж», руководитель областного методического объединения преподавателей иностранного языка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304302"/>
                  </a:ext>
                </a:extLst>
              </a:tr>
              <a:tr h="7163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12.10 – 12.25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Концепции преподавания общеобразовательных дисциплин с целью повышения качества преподавания общеобразовательных учебных предметов,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Иванова Елена Юрьевна, заместитель директора по научно-методической работе ГБПОУ «Магнитогорский педагогический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352658"/>
                  </a:ext>
                </a:extLst>
              </a:tr>
              <a:tr h="5183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12.25 – 12.40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апробации Методики преподавания общеобразовательной учебной дисциплины (предмета) «Иностранный язык» с учетом профессиональной направленности,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Татьяна Валерьевна, методист ГБПОУ «Магнитогорский педагогический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236780"/>
                  </a:ext>
                </a:extLst>
              </a:tr>
              <a:tr h="5198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12.40 – 12.55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Современные требования к составлению учебно-методического комплекса по дисциплине «Иностранный язык»,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Казанцева Марина Владимировна, преподаватель иностранного языка ГБПОУ «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Южноуральский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энергетический техникум»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98038"/>
                  </a:ext>
                </a:extLst>
              </a:tr>
              <a:tr h="5198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12.55 – 13.10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Практика преподавания иностранного языка с учетом профессиональной направленности,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Симонова Светлана Геннадьевна, преподаватель иностранного языка ГБПОУ «Златоустовский индустриальный колледж им. 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П.П.Аносова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890852"/>
                  </a:ext>
                </a:extLst>
              </a:tr>
              <a:tr h="6785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13.10 – 13.25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опыта преподавания английского языка в соответствии с требованиями программы по специальности «Правоохранительная деятельность»,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Орехов Владимир Михайлович, преподаватель иностранного языка ГБПОУ «Магнитогорский педагогический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160964"/>
                  </a:ext>
                </a:extLst>
              </a:tr>
              <a:tr h="7163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13.25 – 13.40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 использования в дистанционном образовании электронных форм обучения со студентами педагогического колледжа: технология смешанного обучения,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Чашина Альмира </a:t>
                      </a:r>
                      <a:r>
                        <a:rPr lang="ru-RU" sz="14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Финарисовна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заведующий кафедрой иностранных языков и туризма ГБПОУ «Челябинский педагогический колледж №1»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837363"/>
                  </a:ext>
                </a:extLst>
              </a:tr>
              <a:tr h="69730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13.40 – 13.55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Профессиональная направленность общеобразовательной подготовки по иностранному языку, организация практической подготовки, </a:t>
                      </a:r>
                      <a:r>
                        <a:rPr lang="ru-RU" sz="1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Карташова Галина Владимировна, преподаватель иностранного языка ГБПОУ «Магнитогорский строительно-монтажный техникум»</a:t>
                      </a:r>
                      <a:endParaRPr lang="ru-RU" sz="1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211685"/>
                  </a:ext>
                </a:extLst>
              </a:tr>
              <a:tr h="67853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13.55 – 14.10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 ходе размещения преподавателями ПОО ОМО цифровых образовательных ресурсов в областном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репозитории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Иванова Елена Юрьевна, заместитель директора по научно-методической работе ГБПОУ «Магнитогорский педагогический колледж»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017" marR="5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207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937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49339808"/>
              </p:ext>
            </p:extLst>
          </p:nvPr>
        </p:nvGraphicFramePr>
        <p:xfrm>
          <a:off x="478970" y="449944"/>
          <a:ext cx="11132459" cy="5688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15426" y="4107542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rebuchet MS" panose="020B0603020202020204" pitchFamily="34" charset="0"/>
              </a:rPr>
              <a:t>Технологии интенсивного обучения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15426" y="4999567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rebuchet MS" panose="020B0603020202020204" pitchFamily="34" charset="0"/>
              </a:rPr>
              <a:t>Дистанционные образовательные технологии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15425" y="5804505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rebuchet MS" panose="020B0603020202020204" pitchFamily="34" charset="0"/>
              </a:rPr>
              <a:t>Электронное обучение</a:t>
            </a:r>
            <a:endParaRPr lang="ru-RU" dirty="0"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257" y="1407886"/>
            <a:ext cx="3193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rebuchet MS" panose="020B0603020202020204" pitchFamily="34" charset="0"/>
              </a:rPr>
              <a:t>Изменения нормативно-правовой базы</a:t>
            </a:r>
            <a:endParaRPr lang="ru-RU" sz="2000" dirty="0">
              <a:latin typeface="Trebuchet MS" panose="020B0603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28454" y="4470397"/>
            <a:ext cx="98697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28454" y="5333395"/>
            <a:ext cx="98697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28453" y="6138332"/>
            <a:ext cx="986971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Выноска со стрелкой вверх 14"/>
          <p:cNvSpPr/>
          <p:nvPr/>
        </p:nvSpPr>
        <p:spPr>
          <a:xfrm>
            <a:off x="9789885" y="1669745"/>
            <a:ext cx="2242449" cy="2009623"/>
          </a:xfrm>
          <a:prstGeom prst="upArrowCallou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rebuchet MS" panose="020B0603020202020204" pitchFamily="34" charset="0"/>
              </a:rPr>
              <a:t>МОЛОДЫЕ ПРОФЕССИОНАЛЫ</a:t>
            </a:r>
            <a:endParaRPr lang="ru-RU" b="1" dirty="0">
              <a:latin typeface="Trebuchet MS" panose="020B0603020202020204" pitchFamily="34" charset="0"/>
            </a:endParaRP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348343" y="116115"/>
            <a:ext cx="2670627" cy="1999657"/>
          </a:xfrm>
          <a:prstGeom prst="rightArrowCallout">
            <a:avLst/>
          </a:prstGeom>
          <a:solidFill>
            <a:schemeClr val="accent4">
              <a:lumMod val="20000"/>
              <a:lumOff val="80000"/>
            </a:schemeClr>
          </a:solidFill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rebuchet MS" panose="020B0603020202020204" pitchFamily="34" charset="0"/>
              </a:rPr>
              <a:t>СОВРЕМЕННАЯ ШКОЛА</a:t>
            </a:r>
            <a:endParaRPr lang="ru-RU" sz="1600" b="1" dirty="0">
              <a:latin typeface="Trebuchet MS" panose="020B0603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356596" y="5804505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rebuchet MS" panose="020B0603020202020204" pitchFamily="34" charset="0"/>
              </a:rPr>
              <a:t>Всероссийские проверочные работы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56595" y="4969933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rebuchet MS" panose="020B0603020202020204" pitchFamily="34" charset="0"/>
              </a:rPr>
              <a:t>Сетевые формы обучения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356595" y="4107542"/>
            <a:ext cx="2554515" cy="6676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rebuchet MS" panose="020B0603020202020204" pitchFamily="34" charset="0"/>
              </a:rPr>
              <a:t>Прикладные модули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cxnSp>
        <p:nvCxnSpPr>
          <p:cNvPr id="21" name="Прямая соединительная линия 20"/>
          <p:cNvCxnSpPr>
            <a:stCxn id="5" idx="3"/>
            <a:endCxn id="19" idx="1"/>
          </p:cNvCxnSpPr>
          <p:nvPr/>
        </p:nvCxnSpPr>
        <p:spPr>
          <a:xfrm>
            <a:off x="8069941" y="4441371"/>
            <a:ext cx="286654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069940" y="5333395"/>
            <a:ext cx="286654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075379" y="6138332"/>
            <a:ext cx="286654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0311" y="5951305"/>
            <a:ext cx="37598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rebuchet MS" panose="020B0603020202020204" pitchFamily="34" charset="0"/>
              </a:rPr>
              <a:t>Повышение квалификации педагогов</a:t>
            </a:r>
            <a:endParaRPr lang="ru-RU" sz="2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95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12" y="214032"/>
            <a:ext cx="11509829" cy="88905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Нормативно-правовые </a:t>
            </a:r>
            <a:r>
              <a:rPr lang="ru-RU" sz="24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документы, регламентирующие получение </a:t>
            </a:r>
            <a:r>
              <a:rPr lang="ru-RU" sz="2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среднего общего образования в пределах ООП </a:t>
            </a:r>
            <a:r>
              <a:rPr lang="ru-RU" sz="24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СПО:</a:t>
            </a:r>
            <a:endParaRPr lang="ru-RU" sz="2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3" y="1828799"/>
            <a:ext cx="11509829" cy="4383315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Инструктивно-методическое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письмо по организации применения современных методик и программ преподавания по общеобразовательным дисциплинам в системе среднего профессионального образования, учитывающих образовательные потребности обучающихся образовательных организаций, реализующих программы среднего профессионального образования 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от 20 июля 2020г. №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05-772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Приказ </a:t>
            </a:r>
            <a:r>
              <a:rPr lang="ru-RU" dirty="0" err="1" smtClean="0">
                <a:solidFill>
                  <a:schemeClr val="tx1"/>
                </a:solidFill>
                <a:latin typeface="Trebuchet MS" panose="020B0603020202020204" pitchFamily="34" charset="0"/>
              </a:rPr>
              <a:t>Минобрнауки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Росси №885, </a:t>
            </a:r>
            <a:r>
              <a:rPr lang="ru-RU" dirty="0" err="1" smtClean="0">
                <a:solidFill>
                  <a:schemeClr val="tx1"/>
                </a:solidFill>
                <a:latin typeface="Trebuchet MS" panose="020B0603020202020204" pitchFamily="34" charset="0"/>
              </a:rPr>
              <a:t>Минпросвещения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России №390 от 05.08.2020 (ред. От 18.11.2020) «О практической подготовке обучающихся»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Распоряжение от 30 апреля 2021г. № Р-98 Об утверждении Концепции преподавания общеобразовательных дисциплин с учетом профессиональной направленности программ профессионального образования, реализуемых на базе основного общего образования</a:t>
            </a:r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64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29" y="188686"/>
            <a:ext cx="11408227" cy="46445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Основные проблемы </a:t>
            </a:r>
            <a:r>
              <a:rPr lang="ru-RU" sz="2400" dirty="0">
                <a:latin typeface="Trebuchet MS" panose="020B0603020202020204" pitchFamily="34" charset="0"/>
              </a:rPr>
              <a:t>преподавания общеобразовательных учебных предметов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858" t="45865" r="31286" b="18330"/>
          <a:stretch/>
        </p:blipFill>
        <p:spPr>
          <a:xfrm>
            <a:off x="174171" y="653143"/>
            <a:ext cx="5762171" cy="2641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9658" t="42808" r="16758" b="14137"/>
          <a:stretch/>
        </p:blipFill>
        <p:spPr>
          <a:xfrm>
            <a:off x="232229" y="3294743"/>
            <a:ext cx="8273143" cy="314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4263" t="40625" r="77888" b="21280"/>
          <a:stretch/>
        </p:blipFill>
        <p:spPr>
          <a:xfrm>
            <a:off x="9027886" y="3018971"/>
            <a:ext cx="2612570" cy="313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99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Внедрение Концепции преподавания общеобразовательных дисциплин </a:t>
            </a:r>
            <a:r>
              <a:rPr lang="ru-RU" sz="36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36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6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36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целью повышения качества преподавания общеобразовательных учебных </a:t>
            </a:r>
            <a:r>
              <a:rPr lang="ru-RU" sz="36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предметов</a:t>
            </a:r>
            <a:endParaRPr lang="ru-RU" sz="36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rebuchet MS" panose="020B0603020202020204" pitchFamily="34" charset="0"/>
              </a:rPr>
              <a:t>Заседание областного методического объединения </a:t>
            </a:r>
            <a:br>
              <a:rPr lang="ru-RU" sz="2000" b="1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ru-RU" sz="2000" b="1" dirty="0">
                <a:solidFill>
                  <a:schemeClr val="tx1"/>
                </a:solidFill>
                <a:latin typeface="Trebuchet MS" panose="020B0603020202020204" pitchFamily="34" charset="0"/>
              </a:rPr>
              <a:t>преподавателей иностранного языка</a:t>
            </a:r>
            <a:br>
              <a:rPr lang="ru-RU" sz="2000" b="1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endParaRPr lang="ru-RU" sz="2000" b="1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13 октября 2021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75" y="146459"/>
            <a:ext cx="1523809" cy="990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1353" y="-27728"/>
            <a:ext cx="1332561" cy="1311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33" y="0"/>
            <a:ext cx="942493" cy="12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91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112432"/>
            <a:ext cx="11234057" cy="59876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rebuchet MS" panose="020B0603020202020204" pitchFamily="34" charset="0"/>
              </a:rPr>
              <a:t>Цель и задачи Концепции</a:t>
            </a:r>
            <a:endParaRPr lang="ru-RU" sz="32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5" y="856343"/>
            <a:ext cx="11727542" cy="5341258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rebuchet MS" panose="020B0603020202020204" pitchFamily="34" charset="0"/>
              </a:rPr>
              <a:t>Цель: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 </a:t>
            </a:r>
            <a:r>
              <a:rPr lang="ru-RU" dirty="0">
                <a:latin typeface="Trebuchet MS" panose="020B0603020202020204" pitchFamily="34" charset="0"/>
              </a:rPr>
              <a:t>повышение качества преподавания общеобразовательных учебных предметов с учетом стратегических направлений (вызовов) развития системы среднего профессионального образования и совершенствование учебного процесса организаций, реализующих указанные программы</a:t>
            </a:r>
            <a:r>
              <a:rPr lang="ru-RU" dirty="0" smtClean="0">
                <a:latin typeface="Trebuchet MS" panose="020B0603020202020204" pitchFamily="34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Задачи: 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‒ разработка и внедрение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методик преподавания общеобразовательных учебных предметов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с учетом интенсивного обучения;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‒ обновление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содержания </a:t>
            </a:r>
            <a:r>
              <a:rPr lang="ru-RU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общеобразовательных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учебных </a:t>
            </a:r>
            <a:r>
              <a:rPr lang="ru-RU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предметов 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с включением прикладных модулей;</a:t>
            </a:r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‒ введение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практики интеграции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содержания общеобразовательных учебных предметов с дисциплинами общепрофессионального цикла и профессиональными модулями;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‒ внедрение в педагогическую практику преподавателей общеобразовательного цикла дисциплин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эффективных образовательных технологий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, в том числе технологий дистанционного и электронного обучения;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‒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повышение квалификации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педагогов общеобразовательного цикла </a:t>
            </a:r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дисциплин.</a:t>
            </a:r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just"/>
            <a:endParaRPr lang="ru-RU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689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7714" y="261258"/>
            <a:ext cx="6241143" cy="827314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rebuchet MS" panose="020B0603020202020204" pitchFamily="34" charset="0"/>
              </a:rPr>
              <a:t>СТРУКТУРА КОНЦЕПЦИИ</a:t>
            </a:r>
            <a:endParaRPr lang="ru-RU" sz="2000" b="1" dirty="0">
              <a:latin typeface="Trebuchet MS" panose="020B0603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30" y="1756228"/>
            <a:ext cx="2046514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Проблемы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67430" y="1741711"/>
            <a:ext cx="200297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Цель, задачи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95374" y="1741710"/>
            <a:ext cx="214811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Особенности</a:t>
            </a:r>
            <a:r>
              <a:rPr lang="ru-RU" dirty="0" smtClean="0"/>
              <a:t> </a:t>
            </a:r>
            <a:r>
              <a:rPr lang="ru-RU" b="1" dirty="0" smtClean="0"/>
              <a:t>реализации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84575" y="1712682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Основные направления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57659" y="1756228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Механизмы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557659" y="3817256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Технологии ДО и ЭО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95886" y="3817256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Практическая подготовка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70401" y="3817257"/>
            <a:ext cx="2177141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Профессиональная направленность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02975" y="3817257"/>
            <a:ext cx="2075542" cy="870857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Интенсивная подготовка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>
            <a:stCxn id="2" idx="2"/>
          </p:cNvCxnSpPr>
          <p:nvPr/>
        </p:nvCxnSpPr>
        <p:spPr>
          <a:xfrm flipH="1">
            <a:off x="5878285" y="1088572"/>
            <a:ext cx="1" cy="667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66371" y="1407886"/>
            <a:ext cx="9223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3" idx="0"/>
          </p:cNvCxnSpPr>
          <p:nvPr/>
        </p:nvCxnSpPr>
        <p:spPr>
          <a:xfrm flipH="1">
            <a:off x="1255487" y="140788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556001" y="142239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" idx="0"/>
          </p:cNvCxnSpPr>
          <p:nvPr/>
        </p:nvCxnSpPr>
        <p:spPr>
          <a:xfrm>
            <a:off x="8222346" y="1378850"/>
            <a:ext cx="0" cy="333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0479314" y="1422396"/>
            <a:ext cx="10884" cy="348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6" idx="2"/>
          </p:cNvCxnSpPr>
          <p:nvPr/>
        </p:nvCxnSpPr>
        <p:spPr>
          <a:xfrm>
            <a:off x="8222346" y="2583539"/>
            <a:ext cx="0" cy="1190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040746" y="3222170"/>
            <a:ext cx="7554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1" idx="0"/>
          </p:cNvCxnSpPr>
          <p:nvPr/>
        </p:nvCxnSpPr>
        <p:spPr>
          <a:xfrm>
            <a:off x="3040746" y="3222170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08173" y="3222170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609947" y="3236683"/>
            <a:ext cx="0" cy="59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083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9657"/>
            <a:ext cx="11480800" cy="56605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rebuchet MS" panose="020B0603020202020204" pitchFamily="34" charset="0"/>
              </a:rPr>
              <a:t>Основные </a:t>
            </a:r>
            <a:r>
              <a:rPr lang="ru-RU" sz="2000" b="1" dirty="0">
                <a:latin typeface="Trebuchet MS" panose="020B0603020202020204" pitchFamily="34" charset="0"/>
              </a:rPr>
              <a:t>направления совершенствования системы преподавания</a:t>
            </a:r>
            <a:br>
              <a:rPr lang="ru-RU" sz="2000" b="1" dirty="0">
                <a:latin typeface="Trebuchet MS" panose="020B0603020202020204" pitchFamily="34" charset="0"/>
              </a:rPr>
            </a:br>
            <a:r>
              <a:rPr lang="ru-RU" sz="2000" b="1" dirty="0">
                <a:latin typeface="Trebuchet MS" panose="020B0603020202020204" pitchFamily="34" charset="0"/>
              </a:rPr>
              <a:t>общеобразовательных учебных предметов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563064"/>
              </p:ext>
            </p:extLst>
          </p:nvPr>
        </p:nvGraphicFramePr>
        <p:xfrm>
          <a:off x="152400" y="725714"/>
          <a:ext cx="10022115" cy="4925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2400" y="5776686"/>
            <a:ext cx="10022115" cy="856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rebuchet MS" panose="020B0603020202020204" pitchFamily="34" charset="0"/>
              </a:rPr>
              <a:t>Показатели </a:t>
            </a:r>
            <a:r>
              <a:rPr lang="ru-RU" dirty="0">
                <a:solidFill>
                  <a:srgbClr val="C00000"/>
                </a:solidFill>
                <a:latin typeface="Trebuchet MS" panose="020B0603020202020204" pitchFamily="34" charset="0"/>
              </a:rPr>
              <a:t>федерального проекта «Современная школа»: </a:t>
            </a:r>
            <a:endParaRPr lang="ru-RU" dirty="0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внедрены </a:t>
            </a:r>
            <a:r>
              <a:rPr lang="ru-RU" dirty="0">
                <a:solidFill>
                  <a:schemeClr val="tx1"/>
                </a:solidFill>
                <a:latin typeface="Trebuchet MS" panose="020B0603020202020204" pitchFamily="34" charset="0"/>
              </a:rPr>
              <a:t>методики преподавания общеобразовательных дисциплин с учетом профессиональной направленности программ среднего профессионального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749818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741</TotalTime>
  <Words>1104</Words>
  <Application>Microsoft Office PowerPoint</Application>
  <PresentationFormat>Широкоэкранный</PresentationFormat>
  <Paragraphs>147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Tahoma</vt:lpstr>
      <vt:lpstr>Times New Roman</vt:lpstr>
      <vt:lpstr>Trebuchet MS</vt:lpstr>
      <vt:lpstr>Wingdings</vt:lpstr>
      <vt:lpstr>Ретро</vt:lpstr>
      <vt:lpstr>Заседание областного методического объединения  преподавателей иностранного языка </vt:lpstr>
      <vt:lpstr>Повестка заседания:</vt:lpstr>
      <vt:lpstr>Презентация PowerPoint</vt:lpstr>
      <vt:lpstr>Нормативно-правовые документы, регламентирующие получение среднего общего образования в пределах ООП СПО:</vt:lpstr>
      <vt:lpstr>Основные проблемы преподавания общеобразовательных учебных предметов</vt:lpstr>
      <vt:lpstr>Внедрение Концепции преподавания общеобразовательных дисциплин  с целью повышения качества преподавания общеобразовательных учебных предметов</vt:lpstr>
      <vt:lpstr>Цель и задачи Концепции</vt:lpstr>
      <vt:lpstr>Презентация PowerPoint</vt:lpstr>
      <vt:lpstr>Основные направления совершенствования системы преподавания общеобразовательных учебных предметов </vt:lpstr>
      <vt:lpstr>Презентация PowerPoint</vt:lpstr>
      <vt:lpstr>Презентация PowerPoint</vt:lpstr>
      <vt:lpstr>ТЕХНОЛОГИИ ДИСТАНЦИОННОГО И ЭЛЕКТРОННОГО ОБУЧЕНИЯ</vt:lpstr>
      <vt:lpstr>Механизмы реализации направлений совершенствования системы преподавания общеобразовательных учебных предметов общего образования</vt:lpstr>
      <vt:lpstr>Информация о размещенных в репозитории материалах (на 1 октября 2021 г.)</vt:lpstr>
      <vt:lpstr>Презентация PowerPoint</vt:lpstr>
      <vt:lpstr>Контакты:</vt:lpstr>
      <vt:lpstr>Проект решения заседания  областного методического объединения №18: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областного методического объединения №18  преподавателей иностранного языка </dc:title>
  <dc:creator>Захарова</dc:creator>
  <cp:lastModifiedBy>Захарова</cp:lastModifiedBy>
  <cp:revision>35</cp:revision>
  <dcterms:created xsi:type="dcterms:W3CDTF">2021-01-18T17:37:39Z</dcterms:created>
  <dcterms:modified xsi:type="dcterms:W3CDTF">2021-10-12T19:26:22Z</dcterms:modified>
</cp:coreProperties>
</file>