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9"/>
  </p:notesMasterIdLst>
  <p:sldIdLst>
    <p:sldId id="256" r:id="rId2"/>
    <p:sldId id="257" r:id="rId3"/>
    <p:sldId id="260" r:id="rId4"/>
    <p:sldId id="263" r:id="rId5"/>
    <p:sldId id="269" r:id="rId6"/>
    <p:sldId id="264" r:id="rId7"/>
    <p:sldId id="268"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535838-4E6E-494E-90DB-089709A2F109}" v="167" dt="2021-10-12T09:39:20.243"/>
    <p1510:client id="{85CD42A4-2DB8-4467-B865-AE49D58C0103}" v="103" dt="2021-10-12T08:31:39.437"/>
    <p1510:client id="{A78670C9-D784-4849-9F12-ACE0333A2628}" v="43" dt="2021-10-12T08:20:31.1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8" d="100"/>
          <a:sy n="88" d="100"/>
        </p:scale>
        <p:origin x="494"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369A56-05E6-477F-94FE-D18A461170E8}" type="datetimeFigureOut">
              <a:rPr lang="ru-RU" smtClean="0"/>
              <a:t>13.10.2021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37DC8C-EF93-4886-A2E6-5788B6DA9453}" type="slidenum">
              <a:rPr lang="ru-RU" smtClean="0"/>
              <a:t>‹#›</a:t>
            </a:fld>
            <a:endParaRPr lang="ru-RU"/>
          </a:p>
        </p:txBody>
      </p:sp>
    </p:spTree>
    <p:extLst>
      <p:ext uri="{BB962C8B-B14F-4D97-AF65-F5344CB8AC3E}">
        <p14:creationId xmlns:p14="http://schemas.microsoft.com/office/powerpoint/2010/main" val="1445373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404534"/>
            <a:ext cx="7766936" cy="1646302"/>
          </a:xfrm>
        </p:spPr>
        <p:txBody>
          <a:bodyPr anchor="b">
            <a:noAutofit/>
          </a:bodyPr>
          <a:lstStyle>
            <a:lvl1pPr algn="r">
              <a:defRPr lang="en-US" sz="6000" b="1" kern="1200" dirty="0">
                <a:ln w="11430">
                  <a:solidFill>
                    <a:schemeClr val="tx1">
                      <a:lumMod val="95000"/>
                      <a:lumOff val="5000"/>
                    </a:schemeClr>
                  </a:solidFill>
                </a:ln>
                <a:solidFill>
                  <a:schemeClr val="accent2">
                    <a:lumMod val="75000"/>
                  </a:schemeClr>
                </a:solidFill>
                <a:effectLst>
                  <a:outerShdw blurRad="50800" dist="39000" dir="5460000" algn="tl">
                    <a:srgbClr val="000000">
                      <a:alpha val="38000"/>
                    </a:srgbClr>
                  </a:outerShdw>
                </a:effectLst>
                <a:latin typeface="Times New Roman" pitchFamily="18" charset="0"/>
                <a:ea typeface="+mj-ea"/>
                <a:cs typeface="Times New Roman" pitchFamily="18" charset="0"/>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t>13.10.2021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735993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1"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13.10.2021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20484134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13.10.2021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rgbClr val="004376"/>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rgbClr val="004376"/>
                </a:solidFill>
                <a:effectLst/>
                <a:latin typeface="Arial"/>
              </a:rPr>
              <a:t>”</a:t>
            </a:r>
          </a:p>
        </p:txBody>
      </p:sp>
    </p:spTree>
    <p:extLst>
      <p:ext uri="{BB962C8B-B14F-4D97-AF65-F5344CB8AC3E}">
        <p14:creationId xmlns:p14="http://schemas.microsoft.com/office/powerpoint/2010/main" val="37211199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13.10.2021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17744258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13.10.2021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rgbClr val="004376"/>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rgbClr val="004376"/>
                </a:solidFill>
                <a:effectLst/>
                <a:latin typeface="Arial"/>
              </a:rPr>
              <a:t>”</a:t>
            </a:r>
          </a:p>
        </p:txBody>
      </p:sp>
    </p:spTree>
    <p:extLst>
      <p:ext uri="{BB962C8B-B14F-4D97-AF65-F5344CB8AC3E}">
        <p14:creationId xmlns:p14="http://schemas.microsoft.com/office/powerpoint/2010/main" val="10235531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rgbClr val="004376"/>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13.10.2021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35723336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t>13.10.2021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19633838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t>13.10.2021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22898074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t>13.10.2021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26696867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1"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13.10.2021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28053725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691B39B5-C409-4C5A-ADF0-D4D434C1CD0E}" type="datetimeFigureOut">
              <a:rPr lang="ru-RU" smtClean="0"/>
              <a:t>13.10.2021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42724391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691B39B5-C409-4C5A-ADF0-D4D434C1CD0E}" type="datetimeFigureOut">
              <a:rPr lang="ru-RU" smtClean="0"/>
              <a:t>13.10.2021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39012315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691B39B5-C409-4C5A-ADF0-D4D434C1CD0E}" type="datetimeFigureOut">
              <a:rPr lang="ru-RU" smtClean="0"/>
              <a:t>13.10.2021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35975416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1B39B5-C409-4C5A-ADF0-D4D434C1CD0E}" type="datetimeFigureOut">
              <a:rPr lang="ru-RU" smtClean="0"/>
              <a:t>13.10.2021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25353879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691B39B5-C409-4C5A-ADF0-D4D434C1CD0E}" type="datetimeFigureOut">
              <a:rPr lang="ru-RU" smtClean="0"/>
              <a:t>13.10.2021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30315196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1"/>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0282CFB-DC49-449C-A19C-9A8F3A8445F6}" type="slidenum">
              <a:rPr lang="ru-RU" smtClean="0"/>
              <a:t>‹#›</a:t>
            </a:fld>
            <a:endParaRPr lang="ru-RU"/>
          </a:p>
        </p:txBody>
      </p:sp>
      <p:sp>
        <p:nvSpPr>
          <p:cNvPr id="5" name="Date Placeholder 4"/>
          <p:cNvSpPr>
            <a:spLocks noGrp="1"/>
          </p:cNvSpPr>
          <p:nvPr>
            <p:ph type="dt" sz="half" idx="10"/>
          </p:nvPr>
        </p:nvSpPr>
        <p:spPr/>
        <p:txBody>
          <a:bodyPr/>
          <a:lstStyle/>
          <a:p>
            <a:fld id="{691B39B5-C409-4C5A-ADF0-D4D434C1CD0E}" type="datetimeFigureOut">
              <a:rPr lang="ru-RU" smtClean="0"/>
              <a:t>13.10.2021</a:t>
            </a:fld>
            <a:endParaRPr lang="ru-RU"/>
          </a:p>
        </p:txBody>
      </p:sp>
    </p:spTree>
    <p:extLst>
      <p:ext uri="{BB962C8B-B14F-4D97-AF65-F5344CB8AC3E}">
        <p14:creationId xmlns:p14="http://schemas.microsoft.com/office/powerpoint/2010/main" val="21133549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dirty="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91B39B5-C409-4C5A-ADF0-D4D434C1CD0E}" type="datetimeFigureOut">
              <a:rPr lang="ru-RU" smtClean="0"/>
              <a:t>13.10.2021</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0282CFB-DC49-449C-A19C-9A8F3A8445F6}" type="slidenum">
              <a:rPr lang="ru-RU" smtClean="0"/>
              <a:t>‹#›</a:t>
            </a:fld>
            <a:endParaRPr lang="ru-RU"/>
          </a:p>
        </p:txBody>
      </p:sp>
    </p:spTree>
    <p:extLst>
      <p:ext uri="{BB962C8B-B14F-4D97-AF65-F5344CB8AC3E}">
        <p14:creationId xmlns:p14="http://schemas.microsoft.com/office/powerpoint/2010/main" val="3177783311"/>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l" defTabSz="457200" rtl="0" eaLnBrk="1" latinLnBrk="0" hangingPunct="1">
        <a:spcBef>
          <a:spcPct val="0"/>
        </a:spcBef>
        <a:buNone/>
        <a:defRPr lang="en-US" sz="4400" b="1" kern="1200" dirty="0">
          <a:ln w="11430">
            <a:solidFill>
              <a:schemeClr val="tx1">
                <a:lumMod val="95000"/>
                <a:lumOff val="5000"/>
              </a:schemeClr>
            </a:solidFill>
          </a:ln>
          <a:solidFill>
            <a:schemeClr val="accent2">
              <a:lumMod val="75000"/>
            </a:schemeClr>
          </a:solidFill>
          <a:effectLst>
            <a:outerShdw blurRad="50800" dist="39000" dir="5460000" algn="tl">
              <a:srgbClr val="000000">
                <a:alpha val="38000"/>
              </a:srgbClr>
            </a:outerShdw>
          </a:effectLst>
          <a:latin typeface="Times New Roman" pitchFamily="18" charset="0"/>
          <a:ea typeface="+mj-ea"/>
          <a:cs typeface="Times New Roman" pitchFamily="18"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FVxxDgDlBo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07860" y="1719618"/>
            <a:ext cx="8911988" cy="2490715"/>
          </a:xfrm>
        </p:spPr>
        <p:txBody>
          <a:bodyPr/>
          <a:lstStyle/>
          <a:p>
            <a:pPr algn="ctr"/>
            <a:r>
              <a:rPr lang="ru-RU" sz="4000" b="0" dirty="0">
                <a:ln w="11430">
                  <a:solidFill>
                    <a:prstClr val="black">
                      <a:lumMod val="95000"/>
                      <a:lumOff val="5000"/>
                    </a:prstClr>
                  </a:solidFill>
                </a:ln>
                <a:latin typeface="Times New Roman"/>
                <a:cs typeface="Times New Roman"/>
              </a:rPr>
              <a:t/>
            </a:r>
            <a:br>
              <a:rPr lang="ru-RU" sz="4000" b="0" dirty="0">
                <a:ln w="11430">
                  <a:solidFill>
                    <a:prstClr val="black">
                      <a:lumMod val="95000"/>
                      <a:lumOff val="5000"/>
                    </a:prstClr>
                  </a:solidFill>
                </a:ln>
                <a:latin typeface="Times New Roman"/>
                <a:cs typeface="Times New Roman"/>
              </a:rPr>
            </a:br>
            <a:r>
              <a:rPr lang="ru-RU" sz="4000" b="0" dirty="0">
                <a:ln w="11430">
                  <a:solidFill>
                    <a:prstClr val="black">
                      <a:lumMod val="95000"/>
                      <a:lumOff val="5000"/>
                    </a:prstClr>
                  </a:solidFill>
                </a:ln>
                <a:latin typeface="Times New Roman"/>
                <a:cs typeface="Times New Roman"/>
              </a:rPr>
              <a:t>Из опыта преподавания английского языка в соответствии с требованиями программы по специальности «Правоохранительная деятельность</a:t>
            </a:r>
            <a:r>
              <a:rPr lang="ru-RU" sz="4000" b="0" dirty="0" smtClean="0">
                <a:ln w="11430">
                  <a:solidFill>
                    <a:prstClr val="black">
                      <a:lumMod val="95000"/>
                      <a:lumOff val="5000"/>
                    </a:prstClr>
                  </a:solidFill>
                </a:ln>
                <a:latin typeface="Times New Roman"/>
                <a:cs typeface="Times New Roman"/>
              </a:rPr>
              <a:t>»</a:t>
            </a:r>
            <a:endParaRPr lang="ru-RU" sz="4000" b="0" dirty="0">
              <a:ln w="11430">
                <a:solidFill>
                  <a:prstClr val="black">
                    <a:lumMod val="95000"/>
                    <a:lumOff val="5000"/>
                  </a:prstClr>
                </a:solidFill>
              </a:ln>
              <a:latin typeface="Trebuchet MS" panose="020B0603020202020204" pitchFamily="34" charset="0"/>
            </a:endParaRPr>
          </a:p>
        </p:txBody>
      </p:sp>
      <p:sp>
        <p:nvSpPr>
          <p:cNvPr id="3" name="Подзаголовок 2"/>
          <p:cNvSpPr>
            <a:spLocks noGrp="1"/>
          </p:cNvSpPr>
          <p:nvPr>
            <p:ph type="subTitle" idx="1"/>
          </p:nvPr>
        </p:nvSpPr>
        <p:spPr>
          <a:xfrm>
            <a:off x="668740" y="4913193"/>
            <a:ext cx="9635320" cy="1665027"/>
          </a:xfrm>
        </p:spPr>
        <p:txBody>
          <a:bodyPr>
            <a:normAutofit/>
          </a:bodyPr>
          <a:lstStyle/>
          <a:p>
            <a:r>
              <a:rPr lang="ru-RU" sz="2800" dirty="0">
                <a:latin typeface="Trebuchet MS" panose="020B0603020202020204" pitchFamily="34" charset="0"/>
              </a:rPr>
              <a:t> </a:t>
            </a:r>
          </a:p>
          <a:p>
            <a:pPr>
              <a:spcBef>
                <a:spcPts val="0"/>
              </a:spcBef>
            </a:pPr>
            <a:endParaRPr lang="ru-RU" sz="2800" dirty="0">
              <a:solidFill>
                <a:schemeClr val="accent2">
                  <a:lumMod val="50000"/>
                </a:schemeClr>
              </a:solidFill>
              <a:latin typeface="Trebuchet MS" panose="020B0603020202020204" pitchFamily="34" charset="0"/>
            </a:endParaRPr>
          </a:p>
          <a:p>
            <a:endParaRPr lang="ru-RU" sz="2400" dirty="0">
              <a:solidFill>
                <a:schemeClr val="accent2">
                  <a:lumMod val="50000"/>
                </a:schemeClr>
              </a:solidFill>
              <a:latin typeface="Trebuchet MS" panose="020B0603020202020204" pitchFamily="34" charset="0"/>
            </a:endParaRPr>
          </a:p>
          <a:p>
            <a:endParaRPr lang="ru-RU" sz="2400" dirty="0">
              <a:latin typeface="Trebuchet MS" panose="020B0603020202020204" pitchFamily="34" charset="0"/>
            </a:endParaRPr>
          </a:p>
          <a:p>
            <a:endParaRPr lang="ru-RU" sz="2400" dirty="0">
              <a:latin typeface="Trebuchet MS" panose="020B0603020202020204" pitchFamily="34" charset="0"/>
            </a:endParaRPr>
          </a:p>
        </p:txBody>
      </p:sp>
      <p:sp>
        <p:nvSpPr>
          <p:cNvPr id="4" name="Прямоугольник 3"/>
          <p:cNvSpPr/>
          <p:nvPr/>
        </p:nvSpPr>
        <p:spPr>
          <a:xfrm>
            <a:off x="4872251" y="4822376"/>
            <a:ext cx="6587603" cy="1200329"/>
          </a:xfrm>
          <a:prstGeom prst="rect">
            <a:avLst/>
          </a:prstGeom>
        </p:spPr>
        <p:txBody>
          <a:bodyPr wrap="square">
            <a:spAutoFit/>
          </a:bodyPr>
          <a:lstStyle/>
          <a:p>
            <a:r>
              <a:rPr lang="ru-RU" sz="2400" dirty="0"/>
              <a:t>Орехов Владимир Михайлович, </a:t>
            </a:r>
            <a:endParaRPr lang="ru-RU" sz="2400" dirty="0" smtClean="0"/>
          </a:p>
          <a:p>
            <a:r>
              <a:rPr lang="ru-RU" sz="2400" dirty="0" smtClean="0"/>
              <a:t>преподаватель </a:t>
            </a:r>
            <a:r>
              <a:rPr lang="ru-RU" sz="2400" dirty="0"/>
              <a:t>иностранного языка ГБПОУ «Магнитогорский педагогический колледж»</a:t>
            </a:r>
          </a:p>
        </p:txBody>
      </p:sp>
    </p:spTree>
    <p:extLst>
      <p:ext uri="{BB962C8B-B14F-4D97-AF65-F5344CB8AC3E}">
        <p14:creationId xmlns:p14="http://schemas.microsoft.com/office/powerpoint/2010/main" val="29550348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2955" y="163773"/>
            <a:ext cx="9335069" cy="559558"/>
          </a:xfrm>
        </p:spPr>
        <p:txBody>
          <a:bodyPr>
            <a:noAutofit/>
          </a:bodyPr>
          <a:lstStyle/>
          <a:p>
            <a:pPr algn="ctr"/>
            <a:r>
              <a:rPr lang="ru-RU" sz="3600" b="0" dirty="0" smtClean="0">
                <a:ln w="11430">
                  <a:solidFill>
                    <a:prstClr val="black">
                      <a:lumMod val="95000"/>
                      <a:lumOff val="5000"/>
                    </a:prstClr>
                  </a:solidFill>
                </a:ln>
                <a:effectLst/>
                <a:latin typeface="Times New Roman"/>
                <a:cs typeface="Times New Roman"/>
              </a:rPr>
              <a:t>Лексика</a:t>
            </a:r>
            <a:endParaRPr lang="ru-RU" dirty="0"/>
          </a:p>
          <a:p>
            <a:pPr algn="ctr"/>
            <a:r>
              <a:rPr lang="ru-RU" sz="3200" b="0" dirty="0">
                <a:ln w="11430">
                  <a:solidFill>
                    <a:prstClr val="black">
                      <a:lumMod val="95000"/>
                      <a:lumOff val="5000"/>
                    </a:prstClr>
                  </a:solidFill>
                </a:ln>
                <a:effectLst/>
                <a:latin typeface="Times New Roman"/>
                <a:cs typeface="Times New Roman"/>
              </a:rPr>
              <a:t/>
            </a:r>
            <a:br>
              <a:rPr lang="ru-RU" sz="3200" b="0" dirty="0">
                <a:ln w="11430">
                  <a:solidFill>
                    <a:prstClr val="black">
                      <a:lumMod val="95000"/>
                      <a:lumOff val="5000"/>
                    </a:prstClr>
                  </a:solidFill>
                </a:ln>
                <a:effectLst/>
                <a:latin typeface="Times New Roman"/>
                <a:cs typeface="Times New Roman"/>
              </a:rPr>
            </a:br>
            <a:endParaRPr lang="ru-RU" sz="3200" b="0" dirty="0">
              <a:ln w="11430">
                <a:solidFill>
                  <a:prstClr val="black">
                    <a:lumMod val="95000"/>
                    <a:lumOff val="5000"/>
                  </a:prstClr>
                </a:solidFill>
              </a:ln>
              <a:effectLst/>
            </a:endParaRPr>
          </a:p>
        </p:txBody>
      </p:sp>
      <p:sp>
        <p:nvSpPr>
          <p:cNvPr id="7" name="Объект 6">
            <a:extLst>
              <a:ext uri="{FF2B5EF4-FFF2-40B4-BE49-F238E27FC236}">
                <a16:creationId xmlns:a16="http://schemas.microsoft.com/office/drawing/2014/main" id="{13B9560A-0722-4D53-9962-4183565ECABB}"/>
              </a:ext>
            </a:extLst>
          </p:cNvPr>
          <p:cNvSpPr>
            <a:spLocks noGrp="1"/>
          </p:cNvSpPr>
          <p:nvPr>
            <p:ph idx="1"/>
          </p:nvPr>
        </p:nvSpPr>
        <p:spPr/>
        <p:txBody>
          <a:bodyPr vert="horz" lIns="91440" tIns="45720" rIns="91440" bIns="45720" rtlCol="0" anchor="t">
            <a:normAutofit/>
          </a:bodyPr>
          <a:lstStyle/>
          <a:p>
            <a:endParaRPr lang="ru-RU"/>
          </a:p>
          <a:p>
            <a:endParaRPr lang="ru-RU" dirty="0">
              <a:cs typeface="Times New Roman"/>
            </a:endParaRPr>
          </a:p>
          <a:p>
            <a:endParaRPr lang="ru-RU" dirty="0">
              <a:cs typeface="Times New Roman"/>
            </a:endParaRPr>
          </a:p>
        </p:txBody>
      </p:sp>
      <p:sp>
        <p:nvSpPr>
          <p:cNvPr id="8" name="TextBox 7">
            <a:extLst>
              <a:ext uri="{FF2B5EF4-FFF2-40B4-BE49-F238E27FC236}">
                <a16:creationId xmlns:a16="http://schemas.microsoft.com/office/drawing/2014/main" id="{6C0EC9DB-98B6-404E-97E5-5A79FE7A1A47}"/>
              </a:ext>
            </a:extLst>
          </p:cNvPr>
          <p:cNvSpPr txBox="1"/>
          <p:nvPr/>
        </p:nvSpPr>
        <p:spPr>
          <a:xfrm>
            <a:off x="272955" y="949941"/>
            <a:ext cx="9820275"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ru-RU" sz="2400" dirty="0">
                <a:cs typeface="Times New Roman"/>
              </a:rPr>
              <a:t>П</a:t>
            </a:r>
            <a:r>
              <a:rPr lang="ru-RU" sz="2400" dirty="0" smtClean="0">
                <a:cs typeface="Times New Roman"/>
              </a:rPr>
              <a:t>рофессиональные</a:t>
            </a:r>
            <a:r>
              <a:rPr lang="ru-RU" sz="2400" dirty="0">
                <a:cs typeface="Times New Roman"/>
              </a:rPr>
              <a:t> термины (полицейская терминология, команды), криминальный жаргон.</a:t>
            </a:r>
            <a:endParaRPr lang="ru-RU" sz="2400" dirty="0">
              <a:ea typeface="+mn-lt"/>
              <a:cs typeface="+mn-lt"/>
            </a:endParaRPr>
          </a:p>
          <a:p>
            <a:pPr algn="ctr"/>
            <a:endParaRPr lang="ru-RU" sz="2400" dirty="0">
              <a:solidFill>
                <a:schemeClr val="accent2">
                  <a:lumMod val="75000"/>
                </a:schemeClr>
              </a:solidFill>
              <a:cs typeface="Times New Roman"/>
            </a:endParaRPr>
          </a:p>
        </p:txBody>
      </p:sp>
      <p:sp>
        <p:nvSpPr>
          <p:cNvPr id="3" name="Прямоугольник 2"/>
          <p:cNvSpPr/>
          <p:nvPr/>
        </p:nvSpPr>
        <p:spPr>
          <a:xfrm>
            <a:off x="525787" y="2280567"/>
            <a:ext cx="8748215" cy="4385816"/>
          </a:xfrm>
          <a:prstGeom prst="rect">
            <a:avLst/>
          </a:prstGeom>
        </p:spPr>
        <p:txBody>
          <a:bodyPr wrap="square">
            <a:spAutoFit/>
          </a:bodyPr>
          <a:lstStyle/>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Место преступления – </a:t>
            </a:r>
            <a:r>
              <a:rPr lang="ru-RU" sz="2000" dirty="0" err="1">
                <a:solidFill>
                  <a:prstClr val="black"/>
                </a:solidFill>
                <a:ea typeface="+mn-lt"/>
                <a:cs typeface="Times New Roman"/>
              </a:rPr>
              <a:t>crime</a:t>
            </a:r>
            <a:r>
              <a:rPr lang="ru-RU" sz="2000" dirty="0">
                <a:solidFill>
                  <a:prstClr val="black"/>
                </a:solidFill>
                <a:ea typeface="+mn-lt"/>
                <a:cs typeface="Times New Roman"/>
              </a:rPr>
              <a:t> </a:t>
            </a:r>
            <a:r>
              <a:rPr lang="ru-RU" sz="2000" dirty="0" err="1">
                <a:solidFill>
                  <a:prstClr val="black"/>
                </a:solidFill>
                <a:ea typeface="+mn-lt"/>
                <a:cs typeface="Times New Roman"/>
              </a:rPr>
              <a:t>scene</a:t>
            </a:r>
            <a:endParaRPr lang="ru-RU" sz="2000" dirty="0">
              <a:solidFill>
                <a:prstClr val="black"/>
              </a:solidFill>
              <a:cs typeface="Times New Roman"/>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Наручники – </a:t>
            </a:r>
            <a:r>
              <a:rPr lang="ru-RU" sz="2000" dirty="0" err="1">
                <a:solidFill>
                  <a:prstClr val="black"/>
                </a:solidFill>
                <a:ea typeface="+mn-lt"/>
                <a:cs typeface="Times New Roman"/>
              </a:rPr>
              <a:t>handcuffs</a:t>
            </a:r>
            <a:r>
              <a:rPr lang="ru-RU" sz="2000" dirty="0">
                <a:solidFill>
                  <a:prstClr val="black"/>
                </a:solidFill>
                <a:ea typeface="+mn-lt"/>
                <a:cs typeface="Times New Roman"/>
              </a:rPr>
              <a:t>, </a:t>
            </a:r>
            <a:r>
              <a:rPr lang="ru-RU" sz="2400" dirty="0" err="1">
                <a:solidFill>
                  <a:prstClr val="black"/>
                </a:solidFill>
                <a:ea typeface="+mn-lt"/>
                <a:cs typeface="Times New Roman"/>
              </a:rPr>
              <a:t>bracelets</a:t>
            </a:r>
            <a:endParaRPr lang="ru-RU" sz="2000" dirty="0">
              <a:solidFill>
                <a:prstClr val="black"/>
              </a:solidFill>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Преступник - </a:t>
            </a:r>
            <a:r>
              <a:rPr lang="ru-RU" sz="2000" dirty="0" err="1">
                <a:solidFill>
                  <a:prstClr val="black"/>
                </a:solidFill>
                <a:ea typeface="+mn-lt"/>
                <a:cs typeface="Times New Roman"/>
              </a:rPr>
              <a:t>criminal</a:t>
            </a:r>
            <a:endParaRPr lang="ru-RU" sz="2000" dirty="0">
              <a:solidFill>
                <a:prstClr val="black"/>
              </a:solidFill>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Детектив – </a:t>
            </a:r>
            <a:r>
              <a:rPr lang="ru-RU" sz="2000" dirty="0" err="1">
                <a:solidFill>
                  <a:prstClr val="black"/>
                </a:solidFill>
                <a:ea typeface="+mn-lt"/>
                <a:cs typeface="Times New Roman"/>
              </a:rPr>
              <a:t>detective</a:t>
            </a:r>
            <a:r>
              <a:rPr lang="ru-RU" sz="2000" dirty="0">
                <a:solidFill>
                  <a:prstClr val="black"/>
                </a:solidFill>
                <a:ea typeface="+mn-lt"/>
                <a:cs typeface="Times New Roman"/>
              </a:rPr>
              <a:t>, </a:t>
            </a:r>
            <a:r>
              <a:rPr lang="ru-RU" sz="2000" dirty="0" err="1">
                <a:solidFill>
                  <a:prstClr val="black"/>
                </a:solidFill>
                <a:ea typeface="+mn-lt"/>
                <a:cs typeface="Times New Roman"/>
              </a:rPr>
              <a:t>eye</a:t>
            </a:r>
            <a:endParaRPr lang="ru-RU" sz="2000" dirty="0">
              <a:solidFill>
                <a:prstClr val="black"/>
              </a:solidFill>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Офицер - </a:t>
            </a:r>
            <a:r>
              <a:rPr lang="ru-RU" sz="2000" dirty="0" err="1">
                <a:solidFill>
                  <a:prstClr val="black"/>
                </a:solidFill>
                <a:ea typeface="+mn-lt"/>
                <a:cs typeface="Times New Roman"/>
              </a:rPr>
              <a:t>officer</a:t>
            </a:r>
            <a:endParaRPr lang="ru-RU" sz="2000" dirty="0">
              <a:solidFill>
                <a:prstClr val="black"/>
              </a:solidFill>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Дело - </a:t>
            </a:r>
            <a:r>
              <a:rPr lang="ru-RU" sz="2000" dirty="0" err="1">
                <a:solidFill>
                  <a:prstClr val="black"/>
                </a:solidFill>
                <a:ea typeface="+mn-lt"/>
                <a:cs typeface="Times New Roman"/>
              </a:rPr>
              <a:t>case</a:t>
            </a:r>
            <a:endParaRPr lang="ru-RU" sz="2000" dirty="0">
              <a:solidFill>
                <a:prstClr val="black"/>
              </a:solidFill>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Признание - </a:t>
            </a:r>
            <a:r>
              <a:rPr lang="ru-RU" sz="2000" dirty="0" err="1">
                <a:solidFill>
                  <a:prstClr val="black"/>
                </a:solidFill>
                <a:ea typeface="+mn-lt"/>
                <a:cs typeface="Times New Roman"/>
              </a:rPr>
              <a:t>confession</a:t>
            </a:r>
            <a:endParaRPr lang="ru-RU" sz="2000" dirty="0">
              <a:solidFill>
                <a:prstClr val="black"/>
              </a:solidFill>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Убийство - </a:t>
            </a:r>
            <a:r>
              <a:rPr lang="ru-RU" sz="2000" dirty="0" err="1">
                <a:solidFill>
                  <a:prstClr val="black"/>
                </a:solidFill>
                <a:ea typeface="+mn-lt"/>
                <a:cs typeface="Times New Roman"/>
              </a:rPr>
              <a:t>murder</a:t>
            </a:r>
            <a:endParaRPr lang="ru-RU" sz="2000" dirty="0">
              <a:solidFill>
                <a:prstClr val="black"/>
              </a:solidFill>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Ранение – </a:t>
            </a:r>
            <a:r>
              <a:rPr lang="ru-RU" sz="2000" dirty="0" err="1">
                <a:solidFill>
                  <a:prstClr val="black"/>
                </a:solidFill>
                <a:ea typeface="+mn-lt"/>
                <a:cs typeface="Times New Roman"/>
              </a:rPr>
              <a:t>wound</a:t>
            </a:r>
            <a:r>
              <a:rPr lang="ru-RU" sz="2000" dirty="0">
                <a:solidFill>
                  <a:prstClr val="black"/>
                </a:solidFill>
                <a:ea typeface="+mn-lt"/>
                <a:cs typeface="Times New Roman"/>
              </a:rPr>
              <a:t>, </a:t>
            </a:r>
            <a:r>
              <a:rPr lang="ru-RU" sz="2000" dirty="0" err="1">
                <a:solidFill>
                  <a:prstClr val="black"/>
                </a:solidFill>
                <a:ea typeface="+mn-lt"/>
                <a:cs typeface="Times New Roman"/>
              </a:rPr>
              <a:t>hurt</a:t>
            </a:r>
            <a:endParaRPr lang="ru-RU" sz="2000" dirty="0">
              <a:solidFill>
                <a:prstClr val="black"/>
              </a:solidFill>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Оружие - </a:t>
            </a:r>
            <a:r>
              <a:rPr lang="ru-RU" sz="2000" dirty="0" err="1">
                <a:solidFill>
                  <a:prstClr val="black"/>
                </a:solidFill>
                <a:ea typeface="+mn-lt"/>
                <a:cs typeface="Times New Roman"/>
              </a:rPr>
              <a:t>weapons</a:t>
            </a:r>
            <a:endParaRPr lang="ru-RU" sz="2000" dirty="0">
              <a:solidFill>
                <a:prstClr val="black"/>
              </a:solidFill>
            </a:endParaRPr>
          </a:p>
        </p:txBody>
      </p:sp>
      <p:sp>
        <p:nvSpPr>
          <p:cNvPr id="4" name="Прямоугольник 3"/>
          <p:cNvSpPr/>
          <p:nvPr/>
        </p:nvSpPr>
        <p:spPr>
          <a:xfrm>
            <a:off x="5459452" y="2160589"/>
            <a:ext cx="6096000" cy="4601260"/>
          </a:xfrm>
          <a:prstGeom prst="rect">
            <a:avLst/>
          </a:prstGeom>
        </p:spPr>
        <p:txBody>
          <a:bodyPr>
            <a:spAutoFit/>
          </a:bodyPr>
          <a:lstStyle/>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Стоять - </a:t>
            </a:r>
            <a:r>
              <a:rPr lang="ru-RU" sz="2000" dirty="0" err="1">
                <a:solidFill>
                  <a:prstClr val="black"/>
                </a:solidFill>
                <a:ea typeface="+mn-lt"/>
                <a:cs typeface="Times New Roman"/>
              </a:rPr>
              <a:t>hold</a:t>
            </a:r>
            <a:endParaRPr lang="ru-RU" sz="2000" dirty="0">
              <a:solidFill>
                <a:prstClr val="black"/>
              </a:solidFill>
              <a:ea typeface="+mn-lt"/>
              <a:cs typeface="Times New Roman"/>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Руки вверх – </a:t>
            </a:r>
            <a:r>
              <a:rPr lang="ru-RU" sz="2000" dirty="0" err="1">
                <a:solidFill>
                  <a:prstClr val="black"/>
                </a:solidFill>
                <a:ea typeface="+mn-lt"/>
                <a:cs typeface="Times New Roman"/>
              </a:rPr>
              <a:t>rise</a:t>
            </a:r>
            <a:r>
              <a:rPr lang="ru-RU" sz="2000" dirty="0">
                <a:solidFill>
                  <a:prstClr val="black"/>
                </a:solidFill>
                <a:ea typeface="+mn-lt"/>
                <a:cs typeface="Times New Roman"/>
              </a:rPr>
              <a:t> </a:t>
            </a:r>
            <a:r>
              <a:rPr lang="ru-RU" sz="2000" dirty="0" err="1">
                <a:solidFill>
                  <a:prstClr val="black"/>
                </a:solidFill>
                <a:ea typeface="+mn-lt"/>
                <a:cs typeface="Times New Roman"/>
              </a:rPr>
              <a:t>your</a:t>
            </a:r>
            <a:r>
              <a:rPr lang="ru-RU" sz="2000" dirty="0">
                <a:solidFill>
                  <a:prstClr val="black"/>
                </a:solidFill>
                <a:ea typeface="+mn-lt"/>
                <a:cs typeface="Times New Roman"/>
              </a:rPr>
              <a:t> </a:t>
            </a:r>
            <a:r>
              <a:rPr lang="ru-RU" sz="2000" dirty="0" err="1">
                <a:solidFill>
                  <a:prstClr val="black"/>
                </a:solidFill>
                <a:ea typeface="+mn-lt"/>
                <a:cs typeface="Times New Roman"/>
              </a:rPr>
              <a:t>hands</a:t>
            </a:r>
            <a:endParaRPr lang="ru-RU" sz="2000" dirty="0">
              <a:solidFill>
                <a:prstClr val="black"/>
              </a:solidFill>
              <a:ea typeface="+mn-lt"/>
              <a:cs typeface="Times New Roman"/>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Не двигаться – </a:t>
            </a:r>
            <a:r>
              <a:rPr lang="ru-RU" sz="2000" dirty="0" err="1">
                <a:solidFill>
                  <a:prstClr val="black"/>
                </a:solidFill>
                <a:ea typeface="+mn-lt"/>
                <a:cs typeface="Times New Roman"/>
              </a:rPr>
              <a:t>don’t</a:t>
            </a:r>
            <a:r>
              <a:rPr lang="ru-RU" sz="2000" dirty="0">
                <a:solidFill>
                  <a:prstClr val="black"/>
                </a:solidFill>
                <a:ea typeface="+mn-lt"/>
                <a:cs typeface="Times New Roman"/>
              </a:rPr>
              <a:t> </a:t>
            </a:r>
            <a:r>
              <a:rPr lang="ru-RU" sz="2000" dirty="0" err="1">
                <a:solidFill>
                  <a:prstClr val="black"/>
                </a:solidFill>
                <a:ea typeface="+mn-lt"/>
                <a:cs typeface="Times New Roman"/>
              </a:rPr>
              <a:t>move</a:t>
            </a:r>
            <a:endParaRPr lang="ru-RU" sz="2000" dirty="0">
              <a:solidFill>
                <a:prstClr val="black"/>
              </a:solidFill>
              <a:ea typeface="+mn-lt"/>
              <a:cs typeface="Times New Roman"/>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Спокойно - </a:t>
            </a:r>
            <a:r>
              <a:rPr lang="ru-RU" sz="2000" dirty="0" err="1">
                <a:solidFill>
                  <a:prstClr val="black"/>
                </a:solidFill>
                <a:ea typeface="+mn-lt"/>
                <a:cs typeface="Times New Roman"/>
              </a:rPr>
              <a:t>easy</a:t>
            </a:r>
            <a:endParaRPr lang="ru-RU" sz="2000" dirty="0">
              <a:solidFill>
                <a:prstClr val="black"/>
              </a:solidFill>
              <a:ea typeface="+mn-lt"/>
              <a:cs typeface="Times New Roman"/>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Принял – </a:t>
            </a:r>
            <a:r>
              <a:rPr lang="ru-RU" sz="2000" dirty="0" err="1">
                <a:solidFill>
                  <a:prstClr val="black"/>
                </a:solidFill>
                <a:ea typeface="+mn-lt"/>
                <a:cs typeface="Times New Roman"/>
              </a:rPr>
              <a:t>roger</a:t>
            </a:r>
            <a:r>
              <a:rPr lang="ru-RU" sz="2000" dirty="0">
                <a:solidFill>
                  <a:prstClr val="black"/>
                </a:solidFill>
                <a:ea typeface="+mn-lt"/>
                <a:cs typeface="Times New Roman"/>
              </a:rPr>
              <a:t> </a:t>
            </a:r>
            <a:r>
              <a:rPr lang="ru-RU" sz="2000" dirty="0" err="1">
                <a:solidFill>
                  <a:prstClr val="black"/>
                </a:solidFill>
                <a:ea typeface="+mn-lt"/>
                <a:cs typeface="Times New Roman"/>
              </a:rPr>
              <a:t>that</a:t>
            </a:r>
            <a:endParaRPr lang="ru-RU" sz="2000" dirty="0">
              <a:solidFill>
                <a:prstClr val="black"/>
              </a:solidFill>
              <a:ea typeface="+mn-lt"/>
              <a:cs typeface="Times New Roman"/>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Выезжаю – </a:t>
            </a:r>
            <a:r>
              <a:rPr lang="ru-RU" sz="2000" dirty="0" err="1">
                <a:solidFill>
                  <a:prstClr val="black"/>
                </a:solidFill>
                <a:ea typeface="+mn-lt"/>
                <a:cs typeface="Times New Roman"/>
              </a:rPr>
              <a:t>on</a:t>
            </a:r>
            <a:r>
              <a:rPr lang="ru-RU" sz="2000" dirty="0">
                <a:solidFill>
                  <a:prstClr val="black"/>
                </a:solidFill>
                <a:ea typeface="+mn-lt"/>
                <a:cs typeface="Times New Roman"/>
              </a:rPr>
              <a:t> </a:t>
            </a:r>
            <a:r>
              <a:rPr lang="ru-RU" sz="2000" dirty="0" err="1">
                <a:solidFill>
                  <a:prstClr val="black"/>
                </a:solidFill>
                <a:ea typeface="+mn-lt"/>
                <a:cs typeface="Times New Roman"/>
              </a:rPr>
              <a:t>my</a:t>
            </a:r>
            <a:r>
              <a:rPr lang="ru-RU" sz="2000" dirty="0">
                <a:solidFill>
                  <a:prstClr val="black"/>
                </a:solidFill>
                <a:ea typeface="+mn-lt"/>
                <a:cs typeface="Times New Roman"/>
              </a:rPr>
              <a:t> </a:t>
            </a:r>
            <a:r>
              <a:rPr lang="ru-RU" sz="2000" dirty="0" err="1">
                <a:solidFill>
                  <a:prstClr val="black"/>
                </a:solidFill>
                <a:ea typeface="+mn-lt"/>
                <a:cs typeface="Times New Roman"/>
              </a:rPr>
              <a:t>way</a:t>
            </a:r>
            <a:endParaRPr lang="ru-RU" sz="2000" dirty="0">
              <a:solidFill>
                <a:prstClr val="black"/>
              </a:solidFill>
              <a:ea typeface="+mn-lt"/>
              <a:cs typeface="Times New Roman"/>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У нас ситуация – </a:t>
            </a:r>
            <a:r>
              <a:rPr lang="ru-RU" sz="2000" dirty="0" err="1">
                <a:solidFill>
                  <a:prstClr val="black"/>
                </a:solidFill>
                <a:ea typeface="+mn-lt"/>
                <a:cs typeface="Times New Roman"/>
              </a:rPr>
              <a:t>we’ve</a:t>
            </a:r>
            <a:r>
              <a:rPr lang="ru-RU" sz="2000" dirty="0">
                <a:solidFill>
                  <a:prstClr val="black"/>
                </a:solidFill>
                <a:ea typeface="+mn-lt"/>
                <a:cs typeface="Times New Roman"/>
              </a:rPr>
              <a:t> </a:t>
            </a:r>
            <a:r>
              <a:rPr lang="ru-RU" sz="2000" dirty="0" err="1">
                <a:solidFill>
                  <a:prstClr val="black"/>
                </a:solidFill>
                <a:ea typeface="+mn-lt"/>
                <a:cs typeface="Times New Roman"/>
              </a:rPr>
              <a:t>got</a:t>
            </a:r>
            <a:r>
              <a:rPr lang="ru-RU" sz="2000" dirty="0">
                <a:solidFill>
                  <a:prstClr val="black"/>
                </a:solidFill>
                <a:ea typeface="+mn-lt"/>
                <a:cs typeface="Times New Roman"/>
              </a:rPr>
              <a:t> a </a:t>
            </a:r>
            <a:r>
              <a:rPr lang="ru-RU" sz="2000" dirty="0" err="1">
                <a:solidFill>
                  <a:prstClr val="black"/>
                </a:solidFill>
                <a:ea typeface="+mn-lt"/>
                <a:cs typeface="Times New Roman"/>
              </a:rPr>
              <a:t>situation</a:t>
            </a:r>
            <a:endParaRPr lang="ru-RU" sz="2000" dirty="0">
              <a:solidFill>
                <a:prstClr val="black"/>
              </a:solidFill>
              <a:ea typeface="+mn-lt"/>
              <a:cs typeface="Times New Roman"/>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Бросить оружие – </a:t>
            </a:r>
            <a:r>
              <a:rPr lang="ru-RU" sz="2000" dirty="0" err="1">
                <a:solidFill>
                  <a:prstClr val="black"/>
                </a:solidFill>
                <a:ea typeface="+mn-lt"/>
                <a:cs typeface="Times New Roman"/>
              </a:rPr>
              <a:t>drop</a:t>
            </a:r>
            <a:r>
              <a:rPr lang="ru-RU" sz="2000" dirty="0">
                <a:solidFill>
                  <a:prstClr val="black"/>
                </a:solidFill>
                <a:ea typeface="+mn-lt"/>
                <a:cs typeface="Times New Roman"/>
              </a:rPr>
              <a:t> </a:t>
            </a:r>
            <a:r>
              <a:rPr lang="ru-RU" sz="2000" dirty="0" err="1">
                <a:solidFill>
                  <a:prstClr val="black"/>
                </a:solidFill>
                <a:ea typeface="+mn-lt"/>
                <a:cs typeface="Times New Roman"/>
              </a:rPr>
              <a:t>your</a:t>
            </a:r>
            <a:r>
              <a:rPr lang="ru-RU" sz="2000" dirty="0">
                <a:solidFill>
                  <a:prstClr val="black"/>
                </a:solidFill>
                <a:ea typeface="+mn-lt"/>
                <a:cs typeface="Times New Roman"/>
              </a:rPr>
              <a:t> </a:t>
            </a:r>
            <a:r>
              <a:rPr lang="ru-RU" sz="2000" dirty="0" err="1">
                <a:solidFill>
                  <a:prstClr val="black"/>
                </a:solidFill>
                <a:ea typeface="+mn-lt"/>
                <a:cs typeface="Times New Roman"/>
              </a:rPr>
              <a:t>weapon</a:t>
            </a:r>
            <a:endParaRPr lang="ru-RU" sz="2000" dirty="0">
              <a:solidFill>
                <a:prstClr val="black"/>
              </a:solidFill>
              <a:ea typeface="+mn-lt"/>
              <a:cs typeface="Times New Roman"/>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Запрашиваем подкрепление – </a:t>
            </a:r>
            <a:r>
              <a:rPr lang="ru-RU" sz="2000" dirty="0" err="1">
                <a:solidFill>
                  <a:prstClr val="black"/>
                </a:solidFill>
                <a:ea typeface="+mn-lt"/>
                <a:cs typeface="Times New Roman"/>
              </a:rPr>
              <a:t>we</a:t>
            </a:r>
            <a:r>
              <a:rPr lang="ru-RU" sz="2000" dirty="0">
                <a:solidFill>
                  <a:prstClr val="black"/>
                </a:solidFill>
                <a:ea typeface="+mn-lt"/>
                <a:cs typeface="Times New Roman"/>
              </a:rPr>
              <a:t> </a:t>
            </a:r>
            <a:r>
              <a:rPr lang="ru-RU" sz="2000" dirty="0" err="1">
                <a:solidFill>
                  <a:prstClr val="black"/>
                </a:solidFill>
                <a:ea typeface="+mn-lt"/>
                <a:cs typeface="Times New Roman"/>
              </a:rPr>
              <a:t>need</a:t>
            </a:r>
            <a:r>
              <a:rPr lang="ru-RU" sz="2000" dirty="0">
                <a:solidFill>
                  <a:prstClr val="black"/>
                </a:solidFill>
                <a:ea typeface="+mn-lt"/>
                <a:cs typeface="Times New Roman"/>
              </a:rPr>
              <a:t> a </a:t>
            </a:r>
            <a:r>
              <a:rPr lang="ru-RU" sz="2000" dirty="0" err="1">
                <a:solidFill>
                  <a:prstClr val="black"/>
                </a:solidFill>
                <a:ea typeface="+mn-lt"/>
                <a:cs typeface="Times New Roman"/>
              </a:rPr>
              <a:t>reinforcement</a:t>
            </a:r>
            <a:endParaRPr lang="ru-RU" sz="2000" dirty="0">
              <a:solidFill>
                <a:prstClr val="black"/>
              </a:solidFill>
              <a:ea typeface="+mn-lt"/>
              <a:cs typeface="Times New Roman"/>
            </a:endParaRPr>
          </a:p>
          <a:p>
            <a:pPr marL="342900" lvl="0" indent="-342900" defTabSz="457200">
              <a:spcBef>
                <a:spcPts val="1000"/>
              </a:spcBef>
              <a:buClr>
                <a:srgbClr val="5FCBEF"/>
              </a:buClr>
              <a:buSzPct val="80000"/>
              <a:buFont typeface="Wingdings 3" charset="2"/>
              <a:buChar char=""/>
            </a:pPr>
            <a:r>
              <a:rPr lang="ru-RU" sz="2000" dirty="0">
                <a:solidFill>
                  <a:prstClr val="black"/>
                </a:solidFill>
                <a:ea typeface="+mn-lt"/>
                <a:cs typeface="Times New Roman"/>
              </a:rPr>
              <a:t>Ложись – </a:t>
            </a:r>
            <a:r>
              <a:rPr lang="ru-RU" sz="2000" dirty="0" err="1">
                <a:solidFill>
                  <a:prstClr val="black"/>
                </a:solidFill>
                <a:ea typeface="+mn-lt"/>
                <a:cs typeface="Times New Roman"/>
              </a:rPr>
              <a:t>get</a:t>
            </a:r>
            <a:r>
              <a:rPr lang="ru-RU" sz="2000" dirty="0">
                <a:solidFill>
                  <a:prstClr val="black"/>
                </a:solidFill>
                <a:ea typeface="+mn-lt"/>
                <a:cs typeface="Times New Roman"/>
              </a:rPr>
              <a:t> </a:t>
            </a:r>
            <a:r>
              <a:rPr lang="ru-RU" sz="2000" dirty="0" err="1">
                <a:solidFill>
                  <a:prstClr val="black"/>
                </a:solidFill>
                <a:ea typeface="+mn-lt"/>
                <a:cs typeface="Times New Roman"/>
              </a:rPr>
              <a:t>down</a:t>
            </a:r>
            <a:endParaRPr lang="ru-RU" sz="2000" dirty="0">
              <a:solidFill>
                <a:prstClr val="black"/>
              </a:solidFill>
              <a:ea typeface="+mn-lt"/>
              <a:cs typeface="Times New Roman"/>
            </a:endParaRPr>
          </a:p>
        </p:txBody>
      </p:sp>
    </p:spTree>
    <p:extLst>
      <p:ext uri="{BB962C8B-B14F-4D97-AF65-F5344CB8AC3E}">
        <p14:creationId xmlns:p14="http://schemas.microsoft.com/office/powerpoint/2010/main" val="35541891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9EC9B4-05D8-4E07-BF7E-51FA10357F7E}"/>
              </a:ext>
            </a:extLst>
          </p:cNvPr>
          <p:cNvSpPr>
            <a:spLocks noGrp="1"/>
          </p:cNvSpPr>
          <p:nvPr>
            <p:ph type="title"/>
          </p:nvPr>
        </p:nvSpPr>
        <p:spPr>
          <a:xfrm>
            <a:off x="568152" y="200167"/>
            <a:ext cx="8596668" cy="686937"/>
          </a:xfrm>
        </p:spPr>
        <p:txBody>
          <a:bodyPr>
            <a:normAutofit/>
          </a:bodyPr>
          <a:lstStyle/>
          <a:p>
            <a:pPr algn="ctr"/>
            <a:r>
              <a:rPr lang="ru-RU" sz="3600" b="0" dirty="0">
                <a:ln w="11430">
                  <a:solidFill>
                    <a:prstClr val="black">
                      <a:lumMod val="95000"/>
                      <a:lumOff val="5000"/>
                    </a:prstClr>
                  </a:solidFill>
                </a:ln>
              </a:rPr>
              <a:t>Работа с </a:t>
            </a:r>
            <a:r>
              <a:rPr lang="ru-RU" sz="3600" b="0" dirty="0" smtClean="0">
                <a:ln w="11430">
                  <a:solidFill>
                    <a:prstClr val="black">
                      <a:lumMod val="95000"/>
                      <a:lumOff val="5000"/>
                    </a:prstClr>
                  </a:solidFill>
                </a:ln>
              </a:rPr>
              <a:t>текстами</a:t>
            </a:r>
            <a:endParaRPr lang="ru-RU" sz="3600" dirty="0"/>
          </a:p>
          <a:p>
            <a:endParaRPr lang="ru-RU" dirty="0">
              <a:ln w="11430">
                <a:solidFill>
                  <a:prstClr val="black">
                    <a:lumMod val="95000"/>
                    <a:lumOff val="5000"/>
                  </a:prstClr>
                </a:solidFill>
              </a:ln>
            </a:endParaRPr>
          </a:p>
        </p:txBody>
      </p:sp>
      <p:sp>
        <p:nvSpPr>
          <p:cNvPr id="3" name="Объект 2">
            <a:extLst>
              <a:ext uri="{FF2B5EF4-FFF2-40B4-BE49-F238E27FC236}">
                <a16:creationId xmlns:a16="http://schemas.microsoft.com/office/drawing/2014/main" id="{F7A649DD-2F5A-44FF-A30D-B0ACDA8F0E8F}"/>
              </a:ext>
            </a:extLst>
          </p:cNvPr>
          <p:cNvSpPr>
            <a:spLocks noGrp="1"/>
          </p:cNvSpPr>
          <p:nvPr>
            <p:ph idx="1"/>
          </p:nvPr>
        </p:nvSpPr>
        <p:spPr>
          <a:xfrm>
            <a:off x="313899" y="1096064"/>
            <a:ext cx="9498841" cy="5372975"/>
          </a:xfrm>
        </p:spPr>
        <p:txBody>
          <a:bodyPr vert="horz" lIns="91440" tIns="45720" rIns="91440" bIns="45720" rtlCol="0" anchor="t">
            <a:normAutofit/>
          </a:bodyPr>
          <a:lstStyle/>
          <a:p>
            <a:pPr marL="0" indent="531813" algn="just">
              <a:buNone/>
            </a:pPr>
            <a:r>
              <a:rPr lang="en-US" sz="2000" dirty="0">
                <a:cs typeface="Times New Roman"/>
              </a:rPr>
              <a:t>A modern policeman can be recognized by a special uniform and the presence of a pistol, a rubber truncheon, and handcuffs. Such “tools of labor” are necessary for him in cases where violators refuse to maintain order and the police officer is forced to use force.</a:t>
            </a:r>
            <a:br>
              <a:rPr lang="en-US" sz="2000" dirty="0">
                <a:cs typeface="Times New Roman"/>
              </a:rPr>
            </a:br>
            <a:r>
              <a:rPr lang="en-US" sz="2000" dirty="0">
                <a:cs typeface="Times New Roman"/>
              </a:rPr>
              <a:t/>
            </a:r>
            <a:br>
              <a:rPr lang="en-US" sz="2000" dirty="0">
                <a:cs typeface="Times New Roman"/>
              </a:rPr>
            </a:br>
            <a:r>
              <a:rPr lang="en-US" sz="2000" dirty="0">
                <a:cs typeface="Times New Roman"/>
              </a:rPr>
              <a:t>A policeman is the chief guard of public order. No major event can be imagined without police officers. And on other days, police officers on duty patrol the streets of each city.</a:t>
            </a:r>
            <a:br>
              <a:rPr lang="en-US" sz="2000" dirty="0">
                <a:cs typeface="Times New Roman"/>
              </a:rPr>
            </a:br>
            <a:r>
              <a:rPr lang="en-US" sz="2000" dirty="0">
                <a:cs typeface="Times New Roman"/>
              </a:rPr>
              <a:t/>
            </a:r>
            <a:br>
              <a:rPr lang="en-US" sz="2000" dirty="0">
                <a:cs typeface="Times New Roman"/>
              </a:rPr>
            </a:br>
            <a:r>
              <a:rPr lang="en-US" sz="2000" dirty="0">
                <a:cs typeface="Times New Roman"/>
              </a:rPr>
              <a:t>The policeman ensures that the health and property of law-abiding citizens are in complete safety. With those who violate the law, the policeman acts a little differently. In this case, the police officer is fully responsible for the offender and therefore cannot inflict bodily injuries on him (it is allowed to use force only in extreme cases).</a:t>
            </a:r>
            <a:br>
              <a:rPr lang="en-US" sz="2000" dirty="0">
                <a:cs typeface="Times New Roman"/>
              </a:rPr>
            </a:br>
            <a:r>
              <a:rPr lang="en-US" sz="2000" dirty="0">
                <a:cs typeface="Times New Roman"/>
              </a:rPr>
              <a:t/>
            </a:r>
            <a:br>
              <a:rPr lang="en-US" sz="2000" dirty="0">
                <a:cs typeface="Times New Roman"/>
              </a:rPr>
            </a:br>
            <a:r>
              <a:rPr lang="en-US" sz="2000" dirty="0">
                <a:cs typeface="Times New Roman"/>
              </a:rPr>
              <a:t>The policeman also conducts lectures and conversations in various organizations (including among schoolchildren), examines complaints submitted to him</a:t>
            </a:r>
            <a:r>
              <a:rPr lang="en-US" sz="2000" dirty="0" smtClean="0">
                <a:cs typeface="Times New Roman"/>
              </a:rPr>
              <a:t>.</a:t>
            </a:r>
            <a:endParaRPr lang="ru-RU" sz="2000" dirty="0" smtClean="0">
              <a:cs typeface="Times New Roman"/>
            </a:endParaRPr>
          </a:p>
          <a:p>
            <a:pPr marL="0" indent="531813" algn="just">
              <a:buNone/>
            </a:pPr>
            <a:r>
              <a:rPr lang="en-US" sz="2000" dirty="0">
                <a:cs typeface="Times New Roman"/>
              </a:rPr>
              <a:t/>
            </a:r>
            <a:br>
              <a:rPr lang="en-US" sz="2000" dirty="0">
                <a:cs typeface="Times New Roman"/>
              </a:rPr>
            </a:br>
            <a:endParaRPr lang="ru-RU" sz="2000" dirty="0">
              <a:cs typeface="Times New Roman"/>
            </a:endParaRPr>
          </a:p>
        </p:txBody>
      </p:sp>
    </p:spTree>
    <p:extLst>
      <p:ext uri="{BB962C8B-B14F-4D97-AF65-F5344CB8AC3E}">
        <p14:creationId xmlns:p14="http://schemas.microsoft.com/office/powerpoint/2010/main" val="20744963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FCACE8A-7AF1-4463-8DF2-C6B10799EA21}"/>
              </a:ext>
            </a:extLst>
          </p:cNvPr>
          <p:cNvSpPr>
            <a:spLocks noGrp="1"/>
          </p:cNvSpPr>
          <p:nvPr>
            <p:ph type="title"/>
          </p:nvPr>
        </p:nvSpPr>
        <p:spPr/>
        <p:txBody>
          <a:bodyPr>
            <a:normAutofit/>
          </a:bodyPr>
          <a:lstStyle/>
          <a:p>
            <a:pPr algn="ctr"/>
            <a:r>
              <a:rPr lang="ru-RU" dirty="0" smtClean="0">
                <a:ln w="11430">
                  <a:solidFill>
                    <a:prstClr val="black">
                      <a:lumMod val="95000"/>
                      <a:lumOff val="5000"/>
                    </a:prstClr>
                  </a:solidFill>
                </a:ln>
                <a:latin typeface="Times New Roman"/>
                <a:cs typeface="Times New Roman"/>
              </a:rPr>
              <a:t>Видеоматериалы</a:t>
            </a:r>
            <a:endParaRPr lang="ru-RU" dirty="0"/>
          </a:p>
        </p:txBody>
      </p:sp>
      <p:sp>
        <p:nvSpPr>
          <p:cNvPr id="3" name="Объект 2">
            <a:extLst>
              <a:ext uri="{FF2B5EF4-FFF2-40B4-BE49-F238E27FC236}">
                <a16:creationId xmlns:a16="http://schemas.microsoft.com/office/drawing/2014/main" id="{FFBFCE27-5D29-4D56-88FF-B68A770E8E8F}"/>
              </a:ext>
            </a:extLst>
          </p:cNvPr>
          <p:cNvSpPr>
            <a:spLocks noGrp="1"/>
          </p:cNvSpPr>
          <p:nvPr>
            <p:ph idx="1"/>
          </p:nvPr>
        </p:nvSpPr>
        <p:spPr>
          <a:xfrm>
            <a:off x="404378" y="1560088"/>
            <a:ext cx="8596668" cy="3880773"/>
          </a:xfrm>
        </p:spPr>
        <p:txBody>
          <a:bodyPr vert="horz" lIns="91440" tIns="45720" rIns="91440" bIns="45720" rtlCol="0" anchor="t">
            <a:normAutofit/>
          </a:bodyPr>
          <a:lstStyle/>
          <a:p>
            <a:r>
              <a:rPr lang="ru-RU" sz="2000" dirty="0">
                <a:ea typeface="+mn-lt"/>
                <a:cs typeface="+mn-lt"/>
                <a:hlinkClick r:id="rId2"/>
              </a:rPr>
              <a:t>https://</a:t>
            </a:r>
            <a:r>
              <a:rPr lang="ru-RU" sz="2000" dirty="0" smtClean="0">
                <a:ea typeface="+mn-lt"/>
                <a:cs typeface="+mn-lt"/>
                <a:hlinkClick r:id="rId2"/>
              </a:rPr>
              <a:t>www.youtube.com/watch?v=FVxxDgDlBok</a:t>
            </a:r>
            <a:endParaRPr lang="ru-RU" sz="2000" dirty="0" smtClean="0">
              <a:ea typeface="+mn-lt"/>
              <a:cs typeface="+mn-lt"/>
            </a:endParaRPr>
          </a:p>
          <a:p>
            <a:endParaRPr lang="ru-RU" sz="2000" dirty="0">
              <a:ea typeface="+mn-lt"/>
              <a:cs typeface="+mn-lt"/>
            </a:endParaRPr>
          </a:p>
          <a:p>
            <a:pPr marL="0" indent="0">
              <a:buNone/>
            </a:pPr>
            <a:endParaRPr lang="ru-RU" sz="2000" dirty="0">
              <a:cs typeface="Times New Roman"/>
            </a:endParaRPr>
          </a:p>
          <a:p>
            <a:endParaRPr lang="ru-RU" dirty="0">
              <a:cs typeface="Times New Roman"/>
            </a:endParaRPr>
          </a:p>
        </p:txBody>
      </p:sp>
    </p:spTree>
    <p:extLst>
      <p:ext uri="{BB962C8B-B14F-4D97-AF65-F5344CB8AC3E}">
        <p14:creationId xmlns:p14="http://schemas.microsoft.com/office/powerpoint/2010/main" val="29134744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43678"/>
            <a:ext cx="3377245" cy="4502994"/>
          </a:xfr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74091" y="0"/>
            <a:ext cx="3096395" cy="4128526"/>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1503" y="2207819"/>
            <a:ext cx="2888330" cy="3851107"/>
          </a:xfrm>
          <a:prstGeom prst="rect">
            <a:avLst/>
          </a:prstGeom>
        </p:spPr>
      </p:pic>
    </p:spTree>
    <p:extLst>
      <p:ext uri="{BB962C8B-B14F-4D97-AF65-F5344CB8AC3E}">
        <p14:creationId xmlns:p14="http://schemas.microsoft.com/office/powerpoint/2010/main" val="36546866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E2F782-49D4-4DA5-B617-C68BBC052CAD}"/>
              </a:ext>
            </a:extLst>
          </p:cNvPr>
          <p:cNvSpPr>
            <a:spLocks noGrp="1"/>
          </p:cNvSpPr>
          <p:nvPr>
            <p:ph type="title"/>
          </p:nvPr>
        </p:nvSpPr>
        <p:spPr/>
        <p:txBody>
          <a:bodyPr>
            <a:normAutofit fontScale="90000"/>
          </a:bodyPr>
          <a:lstStyle/>
          <a:p>
            <a:pPr algn="ctr"/>
            <a:r>
              <a:rPr lang="ru-RU" b="0" dirty="0" smtClean="0">
                <a:ln w="11430">
                  <a:solidFill>
                    <a:prstClr val="black">
                      <a:lumMod val="95000"/>
                      <a:lumOff val="5000"/>
                    </a:prstClr>
                  </a:solidFill>
                </a:ln>
              </a:rPr>
              <a:t>Тематически ролевая </a:t>
            </a:r>
            <a:r>
              <a:rPr lang="ru-RU" b="0" dirty="0">
                <a:ln w="11430">
                  <a:solidFill>
                    <a:prstClr val="black">
                      <a:lumMod val="95000"/>
                      <a:lumOff val="5000"/>
                    </a:prstClr>
                  </a:solidFill>
                </a:ln>
              </a:rPr>
              <a:t>игра "Грамматический патруль</a:t>
            </a:r>
            <a:r>
              <a:rPr lang="ru-RU" b="0" dirty="0" smtClean="0">
                <a:ln w="11430">
                  <a:solidFill>
                    <a:prstClr val="black">
                      <a:lumMod val="95000"/>
                      <a:lumOff val="5000"/>
                    </a:prstClr>
                  </a:solidFill>
                </a:ln>
              </a:rPr>
              <a:t>"</a:t>
            </a:r>
            <a:endParaRPr lang="ru-RU" dirty="0"/>
          </a:p>
          <a:p>
            <a:endParaRPr lang="ru-RU" dirty="0">
              <a:ln w="11430">
                <a:solidFill>
                  <a:prstClr val="black">
                    <a:lumMod val="95000"/>
                    <a:lumOff val="5000"/>
                  </a:prstClr>
                </a:solidFill>
              </a:ln>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930400"/>
            <a:ext cx="5175249" cy="3881437"/>
          </a:xfr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8413" y="1930400"/>
            <a:ext cx="5467100" cy="3881437"/>
          </a:xfrm>
          <a:prstGeom prst="rect">
            <a:avLst/>
          </a:prstGeom>
        </p:spPr>
      </p:pic>
    </p:spTree>
    <p:extLst>
      <p:ext uri="{BB962C8B-B14F-4D97-AF65-F5344CB8AC3E}">
        <p14:creationId xmlns:p14="http://schemas.microsoft.com/office/powerpoint/2010/main" val="39782893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C12903E-7316-4932-AA4D-31FADE602A00}"/>
              </a:ext>
            </a:extLst>
          </p:cNvPr>
          <p:cNvSpPr>
            <a:spLocks noGrp="1"/>
          </p:cNvSpPr>
          <p:nvPr>
            <p:ph type="title"/>
          </p:nvPr>
        </p:nvSpPr>
        <p:spPr>
          <a:xfrm>
            <a:off x="677334" y="2397456"/>
            <a:ext cx="8596668" cy="1320800"/>
          </a:xfrm>
        </p:spPr>
        <p:txBody>
          <a:bodyPr/>
          <a:lstStyle/>
          <a:p>
            <a:pPr algn="ctr"/>
            <a:r>
              <a:rPr lang="ru-RU" dirty="0">
                <a:ln w="11430">
                  <a:solidFill>
                    <a:prstClr val="black">
                      <a:lumMod val="95000"/>
                      <a:lumOff val="5000"/>
                    </a:prstClr>
                  </a:solidFill>
                </a:ln>
                <a:latin typeface="Times New Roman"/>
                <a:cs typeface="Times New Roman"/>
              </a:rPr>
              <a:t>Спасибо за внимание!</a:t>
            </a:r>
            <a:endParaRPr lang="ru-RU" dirty="0"/>
          </a:p>
        </p:txBody>
      </p:sp>
      <p:sp>
        <p:nvSpPr>
          <p:cNvPr id="3" name="Объект 2">
            <a:extLst>
              <a:ext uri="{FF2B5EF4-FFF2-40B4-BE49-F238E27FC236}">
                <a16:creationId xmlns:a16="http://schemas.microsoft.com/office/drawing/2014/main" id="{3B733942-DABD-4BAB-9F10-B72ADE388479}"/>
              </a:ext>
            </a:extLst>
          </p:cNvPr>
          <p:cNvSpPr>
            <a:spLocks noGrp="1"/>
          </p:cNvSpPr>
          <p:nvPr>
            <p:ph idx="1"/>
          </p:nvPr>
        </p:nvSpPr>
        <p:spPr/>
        <p:txBody>
          <a:bodyPr/>
          <a:lstStyle/>
          <a:p>
            <a:endParaRPr lang="ru-RU"/>
          </a:p>
        </p:txBody>
      </p:sp>
    </p:spTree>
    <p:extLst>
      <p:ext uri="{BB962C8B-B14F-4D97-AF65-F5344CB8AC3E}">
        <p14:creationId xmlns:p14="http://schemas.microsoft.com/office/powerpoint/2010/main" val="3659323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1">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Другая 1">
      <a:majorFont>
        <a:latin typeface="Trebuchet MS"/>
        <a:ea typeface=""/>
        <a:cs typeface=""/>
      </a:majorFont>
      <a:minorFont>
        <a:latin typeface="Times New Roman"/>
        <a:ea typeface=""/>
        <a:cs typeface=""/>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Тема1" id="{A21A3FD2-27E2-475C-AC1C-8DF1D025A234}" vid="{6F545DC2-21FD-4CE0-B722-8886A6E32D52}"/>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Шаблон МПК - копия</Template>
  <TotalTime>720</TotalTime>
  <Words>173</Words>
  <Application>Microsoft Office PowerPoint</Application>
  <PresentationFormat>Широкоэкранный</PresentationFormat>
  <Paragraphs>38</Paragraphs>
  <Slides>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Arial</vt:lpstr>
      <vt:lpstr>Calibri</vt:lpstr>
      <vt:lpstr>Times New Roman</vt:lpstr>
      <vt:lpstr>Trebuchet MS</vt:lpstr>
      <vt:lpstr>Wingdings 3</vt:lpstr>
      <vt:lpstr>Тема1</vt:lpstr>
      <vt:lpstr> Из опыта преподавания английского языка в соответствии с требованиями программы по специальности «Правоохранительная деятельность»</vt:lpstr>
      <vt:lpstr>Лексика  </vt:lpstr>
      <vt:lpstr>Работа с текстами </vt:lpstr>
      <vt:lpstr>Видеоматериалы</vt:lpstr>
      <vt:lpstr>Презентация PowerPoint</vt:lpstr>
      <vt:lpstr>Тематически ролевая игра "Грамматический патруль" </vt:lpstr>
      <vt:lpstr>Спасибо за внимание!</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Актуальные направления  развития колледжа в условиях цифровой трансформации</dc:title>
  <dc:creator>Захарова</dc:creator>
  <cp:lastModifiedBy>User</cp:lastModifiedBy>
  <cp:revision>166</cp:revision>
  <dcterms:created xsi:type="dcterms:W3CDTF">2020-08-29T08:42:40Z</dcterms:created>
  <dcterms:modified xsi:type="dcterms:W3CDTF">2021-10-13T06:09:10Z</dcterms:modified>
</cp:coreProperties>
</file>