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2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5" autoAdjust="0"/>
    <p:restoredTop sz="94660"/>
  </p:normalViewPr>
  <p:slideViewPr>
    <p:cSldViewPr>
      <p:cViewPr varScale="1">
        <p:scale>
          <a:sx n="100" d="100"/>
          <a:sy n="100" d="100"/>
        </p:scale>
        <p:origin x="-3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F7E6-EC06-421D-A01E-C5D383460F19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129A9-5F7A-4702-A5A8-E4214D5CB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F7E6-EC06-421D-A01E-C5D383460F19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129A9-5F7A-4702-A5A8-E4214D5CB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F7E6-EC06-421D-A01E-C5D383460F19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129A9-5F7A-4702-A5A8-E4214D5CB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F7E6-EC06-421D-A01E-C5D383460F19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129A9-5F7A-4702-A5A8-E4214D5CB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F7E6-EC06-421D-A01E-C5D383460F19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129A9-5F7A-4702-A5A8-E4214D5CB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F7E6-EC06-421D-A01E-C5D383460F19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129A9-5F7A-4702-A5A8-E4214D5CB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F7E6-EC06-421D-A01E-C5D383460F19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129A9-5F7A-4702-A5A8-E4214D5CB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F7E6-EC06-421D-A01E-C5D383460F19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129A9-5F7A-4702-A5A8-E4214D5CB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F7E6-EC06-421D-A01E-C5D383460F19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129A9-5F7A-4702-A5A8-E4214D5CB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F7E6-EC06-421D-A01E-C5D383460F19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129A9-5F7A-4702-A5A8-E4214D5CB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7F7E6-EC06-421D-A01E-C5D383460F19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FB129A9-5F7A-4702-A5A8-E4214D5CB9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C77F7E6-EC06-421D-A01E-C5D383460F19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FB129A9-5F7A-4702-A5A8-E4214D5CB9F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urok.ru/obuchenie-tehnicheskomu-angliyskomu-yaziku-po-ukrupnennoy-gruppe-professiy-tehnika-i-tehnologii-nazemnogo-transporta-3838310.html" TargetMode="External"/><Relationship Id="rId2" Type="http://schemas.openxmlformats.org/officeDocument/2006/relationships/hyperlink" Target="https://infourok.ru/metodicheskaya-razrabotka-po-angliyskomu-yaziku-na-temu-aktualnie-voprosi-vnedreniya-standartov-orldskills-international-na-urok-3450860.html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elearning.academia-moscow.ru/shellserver?id=97580&amp;demo=1/&amp;module_id=290292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800" cap="all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Обучение английскому языку при подготовке студентов СПО к </a:t>
            </a:r>
            <a:r>
              <a:rPr lang="en-US" sz="2800" cap="all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WorldSkills</a:t>
            </a:r>
            <a:r>
              <a:rPr lang="ru-RU" sz="2800" cap="all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и к конкурсам профессионального мастерства</a:t>
            </a:r>
            <a:endParaRPr lang="ru-RU"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Карташова Галина Владимировна,</a:t>
            </a:r>
            <a:endParaRPr lang="ru-RU" sz="1800" dirty="0" smtClean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r>
              <a:rPr lang="ru-RU" sz="18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преподаватель английского языка ГБПОУ «Магнитогорский </a:t>
            </a:r>
            <a:r>
              <a:rPr lang="ru-RU" sz="1800" b="1" dirty="0" err="1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строительн</a:t>
            </a:r>
            <a:r>
              <a:rPr lang="en-US" sz="18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o</a:t>
            </a:r>
            <a:r>
              <a:rPr lang="ru-RU" sz="18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 - монтажный техникум» </a:t>
            </a:r>
            <a:endParaRPr lang="ru-RU" sz="18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Синквейн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211960" y="2276872"/>
            <a:ext cx="5328592" cy="3939432"/>
          </a:xfrm>
        </p:spPr>
        <p:txBody>
          <a:bodyPr/>
          <a:lstStyle/>
          <a:p>
            <a:pPr>
              <a:buNone/>
            </a:pPr>
            <a:r>
              <a:rPr lang="en-US" sz="3200" b="1" dirty="0" smtClean="0"/>
              <a:t>Car</a:t>
            </a:r>
            <a:endParaRPr lang="ru-RU" sz="3200" dirty="0" smtClean="0"/>
          </a:p>
          <a:p>
            <a:pPr>
              <a:buNone/>
            </a:pPr>
            <a:r>
              <a:rPr lang="en-US" sz="3200" dirty="0" smtClean="0"/>
              <a:t>Smooth, shiny</a:t>
            </a:r>
            <a:r>
              <a:rPr lang="ru-RU" sz="3200" dirty="0" smtClean="0"/>
              <a:t>,</a:t>
            </a:r>
          </a:p>
          <a:p>
            <a:pPr>
              <a:buNone/>
            </a:pPr>
            <a:r>
              <a:rPr lang="en-US" sz="3200" dirty="0" smtClean="0"/>
              <a:t>Honking, </a:t>
            </a:r>
            <a:r>
              <a:rPr lang="en-US" sz="3200" dirty="0" smtClean="0"/>
              <a:t>driving,</a:t>
            </a:r>
            <a:r>
              <a:rPr lang="ru-RU" sz="3200" dirty="0" smtClean="0"/>
              <a:t> </a:t>
            </a:r>
            <a:r>
              <a:rPr lang="en-US" sz="3200" dirty="0" smtClean="0"/>
              <a:t>turning</a:t>
            </a:r>
            <a:r>
              <a:rPr lang="en-US" sz="3200" dirty="0" smtClean="0"/>
              <a:t>.</a:t>
            </a:r>
            <a:endParaRPr lang="ru-RU" sz="3200" dirty="0" smtClean="0"/>
          </a:p>
          <a:p>
            <a:pPr>
              <a:buNone/>
            </a:pPr>
            <a:r>
              <a:rPr lang="en-US" sz="3200" dirty="0" smtClean="0"/>
              <a:t>Gets me to school</a:t>
            </a:r>
            <a:r>
              <a:rPr lang="ru-RU" sz="3200" dirty="0" smtClean="0"/>
              <a:t>.</a:t>
            </a:r>
          </a:p>
          <a:p>
            <a:pPr>
              <a:buNone/>
            </a:pPr>
            <a:r>
              <a:rPr lang="en-US" sz="3200" dirty="0" smtClean="0"/>
              <a:t>Automobile.</a:t>
            </a:r>
            <a:endParaRPr lang="ru-RU" sz="3200" dirty="0" smtClean="0"/>
          </a:p>
          <a:p>
            <a:endParaRPr lang="ru-RU" dirty="0"/>
          </a:p>
        </p:txBody>
      </p:sp>
      <p:pic>
        <p:nvPicPr>
          <p:cNvPr id="21506" name="Picture 2" descr="C:\Users\Admin\Documents\Screenshot-2020-05-12-at-15.10.34.pn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2996952"/>
            <a:ext cx="4040188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Виртуальная практика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Admin\Pictures\виртуальная практика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602" y="1935163"/>
            <a:ext cx="5486796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76125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Библиографический список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533400" y="2276872"/>
            <a:ext cx="7854696" cy="4032448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endParaRPr lang="ru-RU" dirty="0" smtClean="0"/>
          </a:p>
          <a:p>
            <a:pPr marL="514350" lvl="0" indent="-514350" algn="l">
              <a:buFont typeface="+mj-lt"/>
              <a:buAutoNum type="arabicPeriod"/>
            </a:pPr>
            <a:r>
              <a:rPr lang="ru-RU" sz="3800" dirty="0" err="1" smtClean="0"/>
              <a:t>Никульцева</a:t>
            </a:r>
            <a:r>
              <a:rPr lang="ru-RU" sz="3800" dirty="0" smtClean="0"/>
              <a:t>, Г.В. </a:t>
            </a:r>
            <a:r>
              <a:rPr lang="ru-RU" sz="3800" dirty="0" smtClean="0"/>
              <a:t>Актуальные </a:t>
            </a:r>
            <a:r>
              <a:rPr lang="ru-RU" sz="3800" dirty="0" smtClean="0"/>
              <a:t>вопросы внедрения стандартов </a:t>
            </a:r>
            <a:r>
              <a:rPr lang="en-US" sz="3800" dirty="0" err="1" smtClean="0"/>
              <a:t>WorlsSkills</a:t>
            </a:r>
            <a:r>
              <a:rPr lang="en-US" sz="3800" dirty="0" smtClean="0"/>
              <a:t> International</a:t>
            </a:r>
            <a:r>
              <a:rPr lang="ru-RU" sz="3800" dirty="0" smtClean="0"/>
              <a:t> на уроках английского языка в СПО: Методическая разработка. – Егорьевск, 2018. – Режим доступа: </a:t>
            </a:r>
            <a:r>
              <a:rPr lang="ru-RU" sz="3800" u="sng" dirty="0" smtClean="0">
                <a:solidFill>
                  <a:schemeClr val="tx2"/>
                </a:solidFill>
                <a:hlinkClick r:id="rId2"/>
              </a:rPr>
              <a:t>https://infourok.ru/metodicheskaya-razrabotka-po-angliyskomu-yaziku-na-temu-aktualnie-voprosi-vnedreniya-standartov-orldskills-international-na-urok-3450860.html</a:t>
            </a:r>
            <a:r>
              <a:rPr lang="ru-RU" sz="3800" dirty="0" smtClean="0">
                <a:solidFill>
                  <a:schemeClr val="tx2"/>
                </a:solidFill>
              </a:rPr>
              <a:t>.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ru-RU" sz="3800" dirty="0" err="1" smtClean="0"/>
              <a:t>Слепцова</a:t>
            </a:r>
            <a:r>
              <a:rPr lang="ru-RU" sz="3800" dirty="0" smtClean="0"/>
              <a:t>, М.А. Обучение техническому английскому языку по укрупненной группе профессий 23.00.00 Техника и технология наземного транспорта: - Якутск, 2018. – Режим доступа: </a:t>
            </a:r>
            <a:r>
              <a:rPr lang="ru-RU" sz="3800" u="sng" dirty="0" smtClean="0">
                <a:hlinkClick r:id="rId3"/>
              </a:rPr>
              <a:t>https://infourok.ru/obuchenie-tehnicheskomu-angliyskomu-yaziku-po-ukrupnennoy-gruppe-professiy-tehnika-i-tehnologii-nazemnogo-transporta-3838310.html</a:t>
            </a:r>
            <a:r>
              <a:rPr lang="ru-RU" sz="3800" dirty="0" smtClean="0"/>
              <a:t>.</a:t>
            </a:r>
          </a:p>
          <a:p>
            <a:pPr marL="514350" lvl="0" indent="-514350" algn="l">
              <a:buFont typeface="+mj-lt"/>
              <a:buAutoNum type="arabicPeriod"/>
            </a:pPr>
            <a:r>
              <a:rPr lang="en-US" sz="3800" u="sng" dirty="0" smtClean="0">
                <a:hlinkClick r:id="rId4"/>
              </a:rPr>
              <a:t>https://</a:t>
            </a:r>
            <a:r>
              <a:rPr lang="en-US" sz="3800" u="sng" dirty="0" smtClean="0">
                <a:hlinkClick r:id="rId4"/>
              </a:rPr>
              <a:t>elearning.academia</a:t>
            </a:r>
            <a:r>
              <a:rPr lang="ru-RU" sz="3800" u="sng" dirty="0" smtClean="0">
                <a:hlinkClick r:id="rId4"/>
              </a:rPr>
              <a:t> </a:t>
            </a:r>
            <a:r>
              <a:rPr lang="en-US" sz="3800" u="sng" dirty="0" smtClean="0">
                <a:hlinkClick r:id="rId4"/>
              </a:rPr>
              <a:t>moscow.ru/</a:t>
            </a:r>
            <a:r>
              <a:rPr lang="en-US" sz="3800" u="sng" dirty="0" err="1" smtClean="0">
                <a:hlinkClick r:id="rId4"/>
              </a:rPr>
              <a:t>shellserver?id</a:t>
            </a:r>
            <a:r>
              <a:rPr lang="en-US" sz="3800" u="sng" dirty="0" smtClean="0">
                <a:hlinkClick r:id="rId4"/>
              </a:rPr>
              <a:t>=97580&amp;demo=1</a:t>
            </a:r>
            <a:r>
              <a:rPr lang="en-US" sz="3800" u="sng" dirty="0" smtClean="0">
                <a:hlinkClick r:id="rId4"/>
              </a:rPr>
              <a:t>/&amp;</a:t>
            </a:r>
            <a:r>
              <a:rPr lang="en-US" sz="3800" u="sng" dirty="0" smtClean="0">
                <a:hlinkClick r:id="rId4"/>
              </a:rPr>
              <a:t>module_id=290292#290292</a:t>
            </a:r>
            <a:endParaRPr lang="ru-RU" sz="3800" u="sng" dirty="0" smtClean="0"/>
          </a:p>
          <a:p>
            <a:pPr marL="514350" lvl="0" indent="-514350" algn="l">
              <a:buFont typeface="+mj-lt"/>
              <a:buAutoNum type="arabicPeriod"/>
            </a:pPr>
            <a:endParaRPr lang="ru-RU" sz="3800" u="sng" dirty="0" smtClean="0"/>
          </a:p>
          <a:p>
            <a:pPr marL="514350" lvl="0" indent="-514350">
              <a:buFont typeface="+mj-lt"/>
              <a:buAutoNum type="arabicPeriod"/>
            </a:pP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76672"/>
            <a:ext cx="8050088" cy="115212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Цели обучения иностранному языку по ФГОС СПО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Wingdings" pitchFamily="2" charset="2"/>
              <a:buChar char="Ø"/>
            </a:pPr>
            <a:r>
              <a:rPr lang="ru-RU" sz="1600" dirty="0" smtClean="0"/>
              <a:t>формирование представлений об английском языке как о языке международного</a:t>
            </a:r>
            <a:br>
              <a:rPr lang="ru-RU" sz="1600" dirty="0" smtClean="0"/>
            </a:br>
            <a:r>
              <a:rPr lang="ru-RU" sz="1600" dirty="0" smtClean="0"/>
              <a:t>общения и средстве приобщения к ценностям мировой культуры и национальных</a:t>
            </a:r>
            <a:br>
              <a:rPr lang="ru-RU" sz="1600" dirty="0" smtClean="0"/>
            </a:br>
            <a:r>
              <a:rPr lang="ru-RU" sz="1600" dirty="0" smtClean="0"/>
              <a:t>культур;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sz="1600" dirty="0" smtClean="0"/>
              <a:t>формирование коммуникативной компетенции, позволяющей свободно общаться</a:t>
            </a:r>
            <a:br>
              <a:rPr lang="ru-RU" sz="1600" dirty="0" smtClean="0"/>
            </a:br>
            <a:r>
              <a:rPr lang="ru-RU" sz="1600" dirty="0" smtClean="0"/>
              <a:t>на английском языке в различных формах и на различные темы, в том числе</a:t>
            </a:r>
            <a:br>
              <a:rPr lang="ru-RU" sz="1600" dirty="0" smtClean="0"/>
            </a:br>
            <a:r>
              <a:rPr lang="ru-RU" sz="1600" dirty="0" smtClean="0"/>
              <a:t>в сфере профессиональной деятельности, с учетом приобретенного словарного</a:t>
            </a:r>
            <a:br>
              <a:rPr lang="ru-RU" sz="1600" dirty="0" smtClean="0"/>
            </a:br>
            <a:r>
              <a:rPr lang="ru-RU" sz="1600" dirty="0" smtClean="0"/>
              <a:t>запаса, а также условий, мотивов и целей общения;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sz="1600" dirty="0" smtClean="0"/>
              <a:t>формирование и развитие всех компонентов коммуникативной компетенции:</a:t>
            </a:r>
            <a:br>
              <a:rPr lang="ru-RU" sz="1600" dirty="0" smtClean="0"/>
            </a:br>
            <a:r>
              <a:rPr lang="ru-RU" sz="1600" dirty="0" smtClean="0"/>
              <a:t>лингвистической, социолингвистической, дискурсивной, </a:t>
            </a:r>
            <a:r>
              <a:rPr lang="ru-RU" sz="1600" dirty="0" err="1" smtClean="0"/>
              <a:t>социокультурной</a:t>
            </a:r>
            <a:r>
              <a:rPr lang="ru-RU" sz="1600" dirty="0" smtClean="0"/>
              <a:t>,</a:t>
            </a:r>
            <a:br>
              <a:rPr lang="ru-RU" sz="1600" dirty="0" smtClean="0"/>
            </a:br>
            <a:r>
              <a:rPr lang="ru-RU" sz="1600" dirty="0" smtClean="0"/>
              <a:t>социальной, стратегической и предметной;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sz="1600" dirty="0" smtClean="0"/>
              <a:t> воспитание личности, способной и желающей участвовать в общении на межкультурном уровне;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sz="1600" dirty="0" smtClean="0"/>
              <a:t>воспитание уважительного отношения к другим культурам и социальным субкультурам. </a:t>
            </a:r>
            <a:br>
              <a:rPr lang="ru-RU" sz="1600" dirty="0" smtClean="0"/>
            </a:b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728192"/>
          </a:xfrm>
        </p:spPr>
        <p:txBody>
          <a:bodyPr>
            <a:noAutofit/>
          </a:bodyPr>
          <a:lstStyle/>
          <a:p>
            <a:pPr algn="ctr"/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WorldSkills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International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Основная миссия этого движения – создавать условия для людей, которые хотят профессиональной самореализации.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Admin\Documents\foto-3-2bbe3d807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2276873"/>
            <a:ext cx="8002587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7630616" cy="1906536"/>
          </a:xfrm>
        </p:spPr>
        <p:txBody>
          <a:bodyPr>
            <a:normAutofit/>
          </a:bodyPr>
          <a:lstStyle/>
          <a:p>
            <a:pPr algn="ctr"/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WorldSkills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International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Необходимые навыки</a:t>
            </a:r>
            <a:endParaRPr lang="ru-RU" sz="44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685800" y="3284984"/>
            <a:ext cx="2743200" cy="296341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5050" y="2996952"/>
            <a:ext cx="5111750" cy="3251448"/>
          </a:xfrm>
        </p:spPr>
        <p:txBody>
          <a:bodyPr/>
          <a:lstStyle/>
          <a:p>
            <a:r>
              <a:rPr lang="ru-RU" dirty="0" smtClean="0"/>
              <a:t>Ведение диалога</a:t>
            </a:r>
          </a:p>
          <a:p>
            <a:r>
              <a:rPr lang="ru-RU" dirty="0" smtClean="0"/>
              <a:t>Составление </a:t>
            </a:r>
            <a:r>
              <a:rPr lang="ru-RU" dirty="0" smtClean="0"/>
              <a:t>и перевод технической документации</a:t>
            </a:r>
          </a:p>
          <a:p>
            <a:r>
              <a:rPr lang="ru-RU" dirty="0" smtClean="0"/>
              <a:t>Чтение технической литературы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17412" name="Picture 4" descr="C:\Users\Admin\Documents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005064"/>
            <a:ext cx="2771775" cy="1647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Практические занятия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Ролевые игры</a:t>
            </a:r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5025" y="2060848"/>
            <a:ext cx="4041775" cy="42994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500" dirty="0" smtClean="0"/>
              <a:t>А</a:t>
            </a:r>
            <a:r>
              <a:rPr lang="en-US" sz="1500" dirty="0" smtClean="0"/>
              <a:t>) </a:t>
            </a:r>
            <a:r>
              <a:rPr lang="ru-RU" sz="1500" dirty="0" smtClean="0"/>
              <a:t>клиент</a:t>
            </a:r>
          </a:p>
          <a:p>
            <a:r>
              <a:rPr lang="en-US" sz="1500" dirty="0" smtClean="0"/>
              <a:t>It’s hard to turn the steering wheel. It is stiff. </a:t>
            </a:r>
            <a:endParaRPr lang="ru-RU" sz="1500" dirty="0" smtClean="0"/>
          </a:p>
          <a:p>
            <a:r>
              <a:rPr lang="en-US" sz="1500" dirty="0" smtClean="0"/>
              <a:t>I did see some liquid on the garage floor this morning.  </a:t>
            </a:r>
            <a:endParaRPr lang="ru-RU" sz="1500" dirty="0" smtClean="0"/>
          </a:p>
          <a:p>
            <a:r>
              <a:rPr lang="en-US" sz="1500" dirty="0" smtClean="0"/>
              <a:t> Is that hard to fix? </a:t>
            </a:r>
            <a:endParaRPr lang="ru-RU" sz="1500" dirty="0" smtClean="0"/>
          </a:p>
          <a:p>
            <a:r>
              <a:rPr lang="en-US" sz="1500" dirty="0" smtClean="0"/>
              <a:t>My car is making a horrible noise.</a:t>
            </a:r>
            <a:endParaRPr lang="ru-RU" sz="1500" dirty="0" smtClean="0"/>
          </a:p>
          <a:p>
            <a:endParaRPr lang="ru-RU" sz="1500" dirty="0" smtClean="0"/>
          </a:p>
          <a:p>
            <a:pPr>
              <a:buNone/>
            </a:pPr>
            <a:r>
              <a:rPr lang="en-US" sz="1500" dirty="0" smtClean="0"/>
              <a:t>B) </a:t>
            </a:r>
            <a:r>
              <a:rPr lang="ru-RU" sz="1500" dirty="0" smtClean="0"/>
              <a:t>автомеханик</a:t>
            </a:r>
          </a:p>
          <a:p>
            <a:r>
              <a:rPr lang="en-US" sz="1500" dirty="0" smtClean="0"/>
              <a:t>Let's get your car on the lift and have a look. </a:t>
            </a:r>
            <a:endParaRPr lang="ru-RU" sz="1500" dirty="0" smtClean="0"/>
          </a:p>
          <a:p>
            <a:r>
              <a:rPr lang="en-US" sz="1500" dirty="0" smtClean="0"/>
              <a:t>Your battery needs replacing.</a:t>
            </a:r>
            <a:endParaRPr lang="ru-RU" sz="1500" dirty="0" smtClean="0"/>
          </a:p>
          <a:p>
            <a:r>
              <a:rPr lang="en-US" sz="1500" dirty="0" smtClean="0"/>
              <a:t>You have a coolant leak.</a:t>
            </a:r>
            <a:endParaRPr lang="ru-RU" sz="1500" dirty="0" smtClean="0"/>
          </a:p>
          <a:p>
            <a:r>
              <a:rPr lang="en-US" sz="1500" dirty="0" smtClean="0"/>
              <a:t>Let me take a look. Can you start the car and pop the hood?</a:t>
            </a:r>
            <a:endParaRPr lang="ru-RU" sz="1500" dirty="0" smtClean="0"/>
          </a:p>
          <a:p>
            <a:r>
              <a:rPr lang="en-US" sz="1500" dirty="0" smtClean="0"/>
              <a:t>Your tires need balancing.</a:t>
            </a:r>
            <a:endParaRPr lang="ru-RU" sz="1500" dirty="0" smtClean="0"/>
          </a:p>
          <a:p>
            <a:r>
              <a:rPr lang="en-US" sz="1500" dirty="0" smtClean="0"/>
              <a:t>Have you noticed any leaks? </a:t>
            </a:r>
            <a:endParaRPr lang="ru-RU" sz="1500" dirty="0" smtClean="0"/>
          </a:p>
          <a:p>
            <a:endParaRPr lang="ru-RU" sz="1800" dirty="0" smtClean="0"/>
          </a:p>
          <a:p>
            <a:endParaRPr lang="ru-RU" dirty="0"/>
          </a:p>
        </p:txBody>
      </p:sp>
      <p:pic>
        <p:nvPicPr>
          <p:cNvPr id="18437" name="Picture 5" descr="C:\Users\Admin\Documents\images (1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852937"/>
            <a:ext cx="3384376" cy="24564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Практические задания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85000"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Решение ситуационных задач</a:t>
            </a:r>
          </a:p>
          <a:p>
            <a:endParaRPr lang="ru-RU" dirty="0"/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sz="quarter" idx="4"/>
          </p:nvPr>
        </p:nvGraphicFramePr>
        <p:xfrm>
          <a:off x="4645025" y="2514600"/>
          <a:ext cx="4041774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7258"/>
                <a:gridCol w="1347258"/>
                <a:gridCol w="134725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problem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Symptoms/Signs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Repair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3" descr="C:\Users\Admin\Documents\Без названия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492897"/>
            <a:ext cx="3600400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Практические задания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Составление технической документации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b="1" dirty="0" smtClean="0"/>
              <a:t>Call </a:t>
            </a:r>
            <a:r>
              <a:rPr lang="en-US" b="1" dirty="0" smtClean="0"/>
              <a:t>report</a:t>
            </a:r>
            <a:r>
              <a:rPr lang="ru-RU" dirty="0" smtClean="0"/>
              <a:t> </a:t>
            </a:r>
            <a:r>
              <a:rPr lang="ru-RU" b="1" dirty="0" smtClean="0"/>
              <a:t>№1</a:t>
            </a:r>
            <a:endParaRPr lang="ru-RU" dirty="0" smtClean="0"/>
          </a:p>
          <a:p>
            <a:pPr>
              <a:buNone/>
            </a:pPr>
            <a:r>
              <a:rPr lang="en-US" b="1" i="1" dirty="0" err="1" smtClean="0"/>
              <a:t>Customer’sproblem</a:t>
            </a:r>
            <a:r>
              <a:rPr lang="en-US" b="1" i="1" dirty="0" smtClean="0"/>
              <a:t>_____________________</a:t>
            </a:r>
          </a:p>
          <a:p>
            <a:pPr>
              <a:buNone/>
            </a:pPr>
            <a:r>
              <a:rPr lang="en-US" b="1" i="1" dirty="0" smtClean="0"/>
              <a:t>_______________________________________</a:t>
            </a:r>
          </a:p>
          <a:p>
            <a:pPr>
              <a:buNone/>
            </a:pPr>
            <a:r>
              <a:rPr lang="en-US" b="1" i="1" dirty="0" smtClean="0"/>
              <a:t>_______________________________________</a:t>
            </a:r>
          </a:p>
          <a:p>
            <a:pPr>
              <a:buNone/>
            </a:pPr>
            <a:r>
              <a:rPr lang="en-US" b="1" i="1" dirty="0" smtClean="0"/>
              <a:t>____________________</a:t>
            </a:r>
            <a:endParaRPr lang="ru-RU" dirty="0" smtClean="0"/>
          </a:p>
          <a:p>
            <a:pPr>
              <a:buNone/>
            </a:pPr>
            <a:r>
              <a:rPr lang="en-US" b="1" i="1" dirty="0" smtClean="0"/>
              <a:t>Cause </a:t>
            </a:r>
            <a:r>
              <a:rPr lang="en-US" b="1" i="1" dirty="0" smtClean="0"/>
              <a:t>of</a:t>
            </a:r>
            <a:r>
              <a:rPr lang="ru-RU" b="1" i="1" dirty="0" smtClean="0"/>
              <a:t> </a:t>
            </a:r>
            <a:r>
              <a:rPr lang="en-US" b="1" i="1" dirty="0" smtClean="0"/>
              <a:t>problems</a:t>
            </a:r>
            <a:endParaRPr lang="en-US" b="1" i="1" dirty="0" smtClean="0"/>
          </a:p>
          <a:p>
            <a:pPr>
              <a:buNone/>
            </a:pPr>
            <a:r>
              <a:rPr lang="en-US" b="1" i="1" dirty="0" smtClean="0"/>
              <a:t>_______________________________________</a:t>
            </a:r>
          </a:p>
          <a:p>
            <a:pPr>
              <a:buNone/>
            </a:pPr>
            <a:r>
              <a:rPr lang="en-US" b="1" i="1" dirty="0" smtClean="0"/>
              <a:t>_______________________________________</a:t>
            </a:r>
          </a:p>
          <a:p>
            <a:pPr>
              <a:buNone/>
            </a:pPr>
            <a:r>
              <a:rPr lang="en-US" b="1" i="1" dirty="0" smtClean="0"/>
              <a:t>________________________________________</a:t>
            </a:r>
            <a:endParaRPr lang="ru-RU" dirty="0" smtClean="0"/>
          </a:p>
          <a:p>
            <a:pPr>
              <a:buNone/>
            </a:pPr>
            <a:r>
              <a:rPr lang="en-US" b="1" i="1" dirty="0" smtClean="0"/>
              <a:t>Was the problem resolved? </a:t>
            </a:r>
            <a:r>
              <a:rPr lang="en-US" b="1" i="1" dirty="0" smtClean="0"/>
              <a:t>Y/N</a:t>
            </a:r>
          </a:p>
          <a:p>
            <a:pPr>
              <a:buNone/>
            </a:pPr>
            <a:r>
              <a:rPr lang="en-US" b="1" i="1" dirty="0" smtClean="0"/>
              <a:t>____________</a:t>
            </a:r>
            <a:endParaRPr lang="ru-RU" dirty="0" smtClean="0"/>
          </a:p>
          <a:p>
            <a:pPr>
              <a:buNone/>
            </a:pPr>
            <a:r>
              <a:rPr lang="en-US" b="1" i="1" dirty="0" smtClean="0"/>
              <a:t>If yes how was the problem resolved</a:t>
            </a:r>
            <a:r>
              <a:rPr lang="en-US" b="1" i="1" dirty="0" smtClean="0"/>
              <a:t>?</a:t>
            </a:r>
          </a:p>
          <a:p>
            <a:pPr>
              <a:buNone/>
            </a:pPr>
            <a:r>
              <a:rPr lang="en-US" b="1" i="1" dirty="0" smtClean="0"/>
              <a:t>_______________________________________</a:t>
            </a:r>
          </a:p>
          <a:p>
            <a:pPr>
              <a:buNone/>
            </a:pPr>
            <a:r>
              <a:rPr lang="en-US" b="1" i="1" dirty="0" smtClean="0"/>
              <a:t>_______________________________________</a:t>
            </a:r>
          </a:p>
          <a:p>
            <a:pPr>
              <a:buNone/>
            </a:pPr>
            <a:r>
              <a:rPr lang="en-US" b="1" i="1" dirty="0" smtClean="0"/>
              <a:t>_______________________________________</a:t>
            </a:r>
          </a:p>
          <a:p>
            <a:pPr>
              <a:buNone/>
            </a:pPr>
            <a:r>
              <a:rPr lang="en-US" b="1" i="1" dirty="0" smtClean="0"/>
              <a:t>_______________________________________</a:t>
            </a:r>
          </a:p>
          <a:p>
            <a:pPr>
              <a:buNone/>
            </a:pPr>
            <a:r>
              <a:rPr lang="en-US" b="1" i="1" dirty="0" smtClean="0"/>
              <a:t>___________________________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Users\Admin\Documents\unnamed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92442"/>
            <a:ext cx="4040188" cy="26908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Термины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сопоставить термин и его перевод</a:t>
            </a:r>
          </a:p>
          <a:p>
            <a:r>
              <a:rPr lang="ru-RU" dirty="0" smtClean="0"/>
              <a:t> соотнести термин и его значение</a:t>
            </a:r>
          </a:p>
          <a:p>
            <a:r>
              <a:rPr lang="ru-RU" dirty="0" smtClean="0"/>
              <a:t> самостоятельно перевести ряд терминов</a:t>
            </a:r>
          </a:p>
          <a:p>
            <a:r>
              <a:rPr lang="ru-RU" dirty="0" smtClean="0"/>
              <a:t> вставить данные термины вместо пропусков так, чтобы получился связный текст</a:t>
            </a:r>
          </a:p>
          <a:p>
            <a:endParaRPr lang="ru-RU" dirty="0"/>
          </a:p>
        </p:txBody>
      </p:sp>
      <p:pic>
        <p:nvPicPr>
          <p:cNvPr id="19458" name="Picture 2" descr="C:\Users\Admin\Documents\material-glossary-automotive-terminology-english-spanish-translation-mechanic-meanings-dictionary-common-phrases.pn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4769" y="2756694"/>
            <a:ext cx="2305050" cy="3362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Технический текст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Ответить на вопросы </a:t>
            </a:r>
            <a:r>
              <a:rPr lang="ru-RU" dirty="0" smtClean="0"/>
              <a:t>по содержанию текста</a:t>
            </a:r>
          </a:p>
          <a:p>
            <a:r>
              <a:rPr lang="ru-RU" dirty="0" smtClean="0"/>
              <a:t>Заполнить таблицу, опираясь на содержание текста</a:t>
            </a:r>
          </a:p>
          <a:p>
            <a:endParaRPr lang="ru-RU" dirty="0"/>
          </a:p>
        </p:txBody>
      </p:sp>
      <p:pic>
        <p:nvPicPr>
          <p:cNvPr id="20482" name="Picture 2" descr="C:\Users\Admin\Documents\Todays-Technician-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708920"/>
            <a:ext cx="4040188" cy="2767252"/>
          </a:xfrm>
          <a:prstGeom prst="rect">
            <a:avLst/>
          </a:prstGeom>
          <a:noFill/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716016" y="4437112"/>
          <a:ext cx="4176464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/>
                <a:gridCol w="2088232"/>
              </a:tblGrid>
              <a:tr h="370840">
                <a:tc>
                  <a:txBody>
                    <a:bodyPr/>
                    <a:lstStyle/>
                    <a:p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Automobile components 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Types of components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Gear Box (Transmission)</a:t>
                      </a:r>
                      <a:endParaRPr kumimoji="0" lang="ru-RU" sz="1800" b="1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Brakes</a:t>
                      </a:r>
                      <a:endParaRPr kumimoji="0" lang="ru-RU" sz="1800" b="1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274</TotalTime>
  <Words>320</Words>
  <Application>Microsoft Office PowerPoint</Application>
  <PresentationFormat>Экран (4:3)</PresentationFormat>
  <Paragraphs>82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Обучение английскому языку при подготовке студентов СПО к WorldSkills и к конкурсам профессионального мастерства</vt:lpstr>
      <vt:lpstr>Цели обучения иностранному языку по ФГОС СПО</vt:lpstr>
      <vt:lpstr>WorldSkills International  Основная миссия этого движения – создавать условия для людей, которые хотят профессиональной самореализации.</vt:lpstr>
      <vt:lpstr>WorldSkills International Необходимые навыки</vt:lpstr>
      <vt:lpstr>Практические занятия</vt:lpstr>
      <vt:lpstr>Практические задания</vt:lpstr>
      <vt:lpstr>Практические задания</vt:lpstr>
      <vt:lpstr>Термины</vt:lpstr>
      <vt:lpstr>Технический текст</vt:lpstr>
      <vt:lpstr>Синквейн</vt:lpstr>
      <vt:lpstr>Виртуальная практика</vt:lpstr>
      <vt:lpstr>Библиографический список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 титульном слайде</dc:title>
  <dc:creator>Matigor</dc:creator>
  <cp:lastModifiedBy>Admin</cp:lastModifiedBy>
  <cp:revision>33</cp:revision>
  <dcterms:created xsi:type="dcterms:W3CDTF">2013-09-10T22:17:06Z</dcterms:created>
  <dcterms:modified xsi:type="dcterms:W3CDTF">2021-04-11T16:37:33Z</dcterms:modified>
</cp:coreProperties>
</file>