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58" r:id="rId5"/>
    <p:sldId id="260" r:id="rId6"/>
    <p:sldId id="266" r:id="rId7"/>
    <p:sldId id="265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1D2D"/>
    <a:srgbClr val="5D3E86"/>
    <a:srgbClr val="008D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>
      <p:cViewPr varScale="1">
        <p:scale>
          <a:sx n="82" d="100"/>
          <a:sy n="82" d="100"/>
        </p:scale>
        <p:origin x="1435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B0201-289D-4D87-962B-CF8420F9B0B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181D3-CB17-4DB9-89CB-E693E9E4BA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70003"/>
            <a:ext cx="8280920" cy="20590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MADE Waffle Soft" pitchFamily="50" charset="-52"/>
              </a:rPr>
              <a:t>Роль социокультурного компонента при реализации компетентностного подхода в изучении иностранного языка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581128"/>
            <a:ext cx="5472608" cy="848160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MADE Waffle Soft"/>
              </a:rPr>
              <a:t>Докладчик: Антоний Е.С.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971600" y="5643578"/>
            <a:ext cx="7072242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© ГБПОУ «Челябинский </a:t>
            </a:r>
          </a:p>
          <a:p>
            <a:pPr lvl="0">
              <a:spcBef>
                <a:spcPct val="20000"/>
              </a:spcBef>
            </a:pPr>
            <a:r>
              <a:rPr lang="ru-RU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социально-профессиональный </a:t>
            </a:r>
          </a:p>
          <a:p>
            <a:pPr lvl="0">
              <a:spcBef>
                <a:spcPct val="20000"/>
              </a:spcBef>
            </a:pPr>
            <a:r>
              <a:rPr lang="ru-RU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колледж «Сфера»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1027" name="Picture 3" descr="I:\Архив документов\Актуальность 1\Новые клиенты\2020-07-01-Техникум\ТЗ на дизайн\Новый дизайн\Untitled-100.png"/>
          <p:cNvPicPr>
            <a:picLocks noChangeAspect="1" noChangeArrowheads="1"/>
          </p:cNvPicPr>
          <p:nvPr/>
        </p:nvPicPr>
        <p:blipFill>
          <a:blip r:embed="rId3" cstate="print"/>
          <a:srcRect t="68327"/>
          <a:stretch>
            <a:fillRect/>
          </a:stretch>
        </p:blipFill>
        <p:spPr bwMode="auto">
          <a:xfrm>
            <a:off x="571472" y="500042"/>
            <a:ext cx="2586443" cy="8699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:\Архив документов\Актуальность 1\Новые клиенты\2020-07-01-Техникум\ТЗ на дизайн\Новый дизайн\Гайд\Исходники\Презентация PPTX\2020-10-30-Презентация PPTX 0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2700"/>
            <a:ext cx="9137650" cy="68453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3524" y="332656"/>
            <a:ext cx="7816952" cy="5040560"/>
          </a:xfrm>
        </p:spPr>
        <p:txBody>
          <a:bodyPr>
            <a:normAutofit/>
          </a:bodyPr>
          <a:lstStyle/>
          <a:p>
            <a:pPr algn="l"/>
            <a:r>
              <a:rPr lang="ru-RU" sz="4000" dirty="0">
                <a:latin typeface="MADE Waffle Soft" pitchFamily="50" charset="-52"/>
              </a:rPr>
              <a:t>Иностранный язык в СПО</a:t>
            </a:r>
            <a:br>
              <a:rPr lang="ru-RU" sz="4000" dirty="0">
                <a:latin typeface="MADE Waffle Soft" pitchFamily="50" charset="-52"/>
              </a:rPr>
            </a:br>
            <a:br>
              <a:rPr lang="ru-RU" sz="4000" dirty="0">
                <a:latin typeface="MADE Waffle Soft" pitchFamily="50" charset="-52"/>
              </a:rPr>
            </a:br>
            <a:r>
              <a:rPr lang="ru-RU" sz="1800" dirty="0">
                <a:latin typeface="MADE Waffle Soft" pitchFamily="50" charset="-52"/>
                <a:cs typeface="Calibri" panose="020F0502020204030204" pitchFamily="34" charset="0"/>
              </a:rPr>
              <a:t>ОК 4. Работать в коллективе, команде, эффективно взаимодействовать с коллегами, руководством, клиентами</a:t>
            </a:r>
            <a:br>
              <a:rPr lang="ru-RU" sz="1800" dirty="0">
                <a:solidFill>
                  <a:srgbClr val="5D3E86"/>
                </a:solidFill>
                <a:latin typeface="MADE Waffle Soft" pitchFamily="50" charset="-52"/>
                <a:cs typeface="Calibri" panose="020F0502020204030204" pitchFamily="34" charset="0"/>
              </a:rPr>
            </a:br>
            <a:r>
              <a:rPr lang="ru-RU" sz="1800" dirty="0">
                <a:latin typeface="MADE Waffle Soft" pitchFamily="50" charset="-52"/>
                <a:cs typeface="Calibri" panose="020F0502020204030204" pitchFamily="34" charset="0"/>
              </a:rPr>
              <a:t>ОК 5. Осуществлять устную и письменную коммуникацию на государственном и иностранном языке с учетом особенностей социального и культурного контекста.</a:t>
            </a:r>
            <a:br>
              <a:rPr lang="ru-RU" sz="1800" dirty="0">
                <a:latin typeface="MADE Waffle Soft" pitchFamily="50" charset="-52"/>
                <a:cs typeface="Calibri" panose="020F0502020204030204" pitchFamily="34" charset="0"/>
              </a:rPr>
            </a:br>
            <a:r>
              <a:rPr lang="ru-RU" sz="1800" dirty="0">
                <a:latin typeface="MADE Waffle Soft" pitchFamily="50" charset="-52"/>
                <a:cs typeface="Calibri" panose="020F0502020204030204" pitchFamily="34" charset="0"/>
              </a:rPr>
              <a:t>ОК 10. Пользоваться профессиональной документацией на государственном и иностранном языке.</a:t>
            </a:r>
            <a:endParaRPr lang="ru-RU" sz="1800" dirty="0">
              <a:latin typeface="MADE Waffle Soft" pitchFamily="50" charset="-52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34" y="6072206"/>
            <a:ext cx="64008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© ГБПОУ «Челябинский социально-профессиональный колледж «Сфера»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71472" y="5857892"/>
            <a:ext cx="8001056" cy="1588"/>
          </a:xfrm>
          <a:prstGeom prst="line">
            <a:avLst/>
          </a:prstGeom>
          <a:ln w="38100">
            <a:solidFill>
              <a:srgbClr val="E41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3.jpg"/>
          <p:cNvPicPr>
            <a:picLocks noChangeAspect="1" noChangeArrowheads="1"/>
          </p:cNvPicPr>
          <p:nvPr/>
        </p:nvPicPr>
        <p:blipFill>
          <a:blip r:embed="rId3" cstate="print"/>
          <a:srcRect t="8163" r="67165" b="85575"/>
          <a:stretch>
            <a:fillRect/>
          </a:stretch>
        </p:blipFill>
        <p:spPr bwMode="auto">
          <a:xfrm>
            <a:off x="152400" y="723880"/>
            <a:ext cx="3000364" cy="428628"/>
          </a:xfrm>
          <a:prstGeom prst="rect">
            <a:avLst/>
          </a:prstGeom>
          <a:noFill/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295376" y="7238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2400" noProof="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СПО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I:\Архив документов\Актуальность 1\Новые клиенты\2020-07-01-Техникум\ТЗ на дизайн\Новый дизайн\Гайд\Исходники\Презентация PPTX\2020-10-30-Презентация PPTX 0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1" y="38209"/>
            <a:ext cx="9137650" cy="6845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6549" y="1222358"/>
            <a:ext cx="8480476" cy="4422808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latin typeface="MADE Waffle Soft" pitchFamily="50" charset="-52"/>
              </a:rPr>
              <a:t>Гальскова Н.Д.</a:t>
            </a:r>
            <a:br>
              <a:rPr lang="ru-RU" sz="2000" dirty="0">
                <a:latin typeface="MADE Waffle Soft" pitchFamily="50" charset="-52"/>
              </a:rPr>
            </a:br>
            <a:r>
              <a:rPr lang="ru-RU" sz="2000" dirty="0">
                <a:latin typeface="MADE Waffle Soft" pitchFamily="50" charset="-52"/>
              </a:rPr>
              <a:t>Гез Н.И.</a:t>
            </a:r>
            <a:br>
              <a:rPr lang="ru-RU" sz="2000" dirty="0">
                <a:latin typeface="MADE Waffle Soft" pitchFamily="50" charset="-52"/>
              </a:rPr>
            </a:br>
            <a:r>
              <a:rPr lang="ru-RU" sz="2000" dirty="0">
                <a:latin typeface="MADE Waffle Soft" pitchFamily="50" charset="-52"/>
              </a:rPr>
              <a:t>Теория обучения иностранным языкам:</a:t>
            </a:r>
            <a:br>
              <a:rPr lang="ru-RU" sz="2000" dirty="0">
                <a:latin typeface="MADE Waffle Soft" pitchFamily="50" charset="-52"/>
              </a:rPr>
            </a:br>
            <a:r>
              <a:rPr lang="ru-RU" sz="2000" dirty="0">
                <a:latin typeface="MADE Waffle Soft" pitchFamily="50" charset="-52"/>
              </a:rPr>
              <a:t>Лингводидактика и методика: М. Академия, 2005,336с.</a:t>
            </a:r>
            <a:br>
              <a:rPr lang="ru-RU" sz="2000" dirty="0">
                <a:latin typeface="MADE Waffle Soft" pitchFamily="50" charset="-52"/>
              </a:rPr>
            </a:br>
            <a:br>
              <a:rPr lang="ru-RU" sz="2000" dirty="0">
                <a:latin typeface="MADE Waffle Soft" pitchFamily="50" charset="-52"/>
              </a:rPr>
            </a:br>
            <a:r>
              <a:rPr lang="ru-RU" sz="2400" dirty="0">
                <a:solidFill>
                  <a:schemeClr val="tx2"/>
                </a:solidFill>
                <a:latin typeface="MADE Waffle Soft" pitchFamily="50" charset="-52"/>
              </a:rPr>
              <a:t>                     </a:t>
            </a:r>
            <a:r>
              <a:rPr lang="ru-RU" sz="2400" u="sng" dirty="0">
                <a:solidFill>
                  <a:schemeClr val="tx2"/>
                </a:solidFill>
                <a:latin typeface="MADE Waffle Soft" pitchFamily="50" charset="-52"/>
              </a:rPr>
              <a:t> Коммуникативная компетенция:</a:t>
            </a:r>
            <a:br>
              <a:rPr lang="ru-RU" sz="2400" u="sng" dirty="0">
                <a:solidFill>
                  <a:schemeClr val="tx2"/>
                </a:solidFill>
                <a:latin typeface="MADE Waffle Soft" pitchFamily="50" charset="-52"/>
              </a:rPr>
            </a:br>
            <a:r>
              <a:rPr lang="ru-RU" sz="2000" dirty="0">
                <a:latin typeface="MADE Waffle Soft" pitchFamily="50" charset="-52"/>
              </a:rPr>
              <a:t>1. лингвистический (лексика, грамматика, фонетика)</a:t>
            </a:r>
            <a:br>
              <a:rPr lang="ru-RU" sz="2000" dirty="0">
                <a:latin typeface="MADE Waffle Soft" pitchFamily="50" charset="-52"/>
              </a:rPr>
            </a:br>
            <a:r>
              <a:rPr lang="ru-RU" sz="2000" dirty="0">
                <a:latin typeface="MADE Waffle Soft" pitchFamily="50" charset="-52"/>
              </a:rPr>
              <a:t>2. прагматический (подбор речевых единиц в соответствии с ситуацией)</a:t>
            </a:r>
            <a:br>
              <a:rPr lang="ru-RU" sz="2000" dirty="0">
                <a:latin typeface="MADE Waffle Soft" pitchFamily="50" charset="-52"/>
              </a:rPr>
            </a:br>
            <a:r>
              <a:rPr lang="ru-RU" sz="2000" dirty="0">
                <a:latin typeface="MADE Waffle Soft" pitchFamily="50" charset="-52"/>
              </a:rPr>
              <a:t>3. социокультурный(нормы общения, менталитет, традиции)</a:t>
            </a:r>
            <a:br>
              <a:rPr lang="ru-RU" sz="2000" dirty="0">
                <a:latin typeface="MADE Waffle Soft" pitchFamily="50" charset="-52"/>
              </a:rPr>
            </a:br>
            <a:endParaRPr lang="ru-RU" sz="2000" dirty="0">
              <a:latin typeface="MADE Waffle Soft" pitchFamily="50" charset="-52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34" y="6072206"/>
            <a:ext cx="64008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4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© ГБПОУ «Челябинский социально-профессиональный колледж «Сфера»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71472" y="5857892"/>
            <a:ext cx="8001056" cy="1588"/>
          </a:xfrm>
          <a:prstGeom prst="line">
            <a:avLst/>
          </a:prstGeom>
          <a:ln w="38100">
            <a:solidFill>
              <a:srgbClr val="E41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3.jpg"/>
          <p:cNvPicPr>
            <a:picLocks noChangeAspect="1" noChangeArrowheads="1"/>
          </p:cNvPicPr>
          <p:nvPr/>
        </p:nvPicPr>
        <p:blipFill>
          <a:blip r:embed="rId3" cstate="print"/>
          <a:srcRect t="8163" r="67165" b="85575"/>
          <a:stretch>
            <a:fillRect/>
          </a:stretch>
        </p:blipFill>
        <p:spPr bwMode="auto">
          <a:xfrm>
            <a:off x="152400" y="723880"/>
            <a:ext cx="3000364" cy="428628"/>
          </a:xfrm>
          <a:prstGeom prst="rect">
            <a:avLst/>
          </a:prstGeom>
          <a:noFill/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295376" y="7238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2400" noProof="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СПО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sp>
        <p:nvSpPr>
          <p:cNvPr id="9" name="AutoShape 2" descr="C:\Users\Lenovo\Downloads\ori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1534" y="0"/>
            <a:ext cx="2155075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478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902" y="0"/>
            <a:ext cx="9179902" cy="6858000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6309320"/>
            <a:ext cx="6012160" cy="334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© ГБПОУ «Челябинский социально-профессиональный колледж «Сфера»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3075" name="Picture 3" descr="I:\Архив документов\Актуальность 1\Новые клиенты\2020-07-01-Техникум\ТЗ на дизайн\Новый дизайн\Гайд\Исходники\Презентация PPTX\2020-11-29-Презентация PPTX 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116632"/>
            <a:ext cx="2232248" cy="576064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6633"/>
            <a:ext cx="3600400" cy="4680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1357298"/>
            <a:ext cx="4288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Светлана Тер-Минасова </a:t>
            </a:r>
          </a:p>
          <a:p>
            <a:r>
              <a:rPr lang="ru-RU" sz="2400" u="sng" dirty="0">
                <a:solidFill>
                  <a:schemeClr val="tx2"/>
                </a:solidFill>
              </a:rPr>
              <a:t>«Война и мир языков и культур»</a:t>
            </a:r>
          </a:p>
          <a:p>
            <a:r>
              <a:rPr lang="ru-RU" sz="2800" dirty="0"/>
              <a:t>«…Мы пленники своего языка. Сопротивление бесполезно…..»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I:\Архив документов\Актуальность 1\Новые клиенты\2020-07-01-Техникум\ТЗ на дизайн\Новый дизайн\Гайд\Исходники\Презентация PPTX\2020-10-30-Презентация PPTX 0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700"/>
            <a:ext cx="8572528" cy="68453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9354" y="1152507"/>
            <a:ext cx="7511078" cy="1268381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tx1"/>
                </a:solidFill>
                <a:latin typeface="MADE Waffle Soft"/>
              </a:rPr>
              <a:t>Poor but honest – </a:t>
            </a:r>
            <a:r>
              <a:rPr lang="ru-RU" sz="4000" dirty="0">
                <a:solidFill>
                  <a:schemeClr val="tx1"/>
                </a:solidFill>
                <a:latin typeface="MADE Waffle Soft"/>
              </a:rPr>
              <a:t>бедный, но честный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34" y="6072206"/>
            <a:ext cx="64008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© ГБПОУ «Челябинский социально-профессиональный колледж «Сфера»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71472" y="5857892"/>
            <a:ext cx="8001056" cy="1588"/>
          </a:xfrm>
          <a:prstGeom prst="line">
            <a:avLst/>
          </a:prstGeom>
          <a:ln w="38100">
            <a:solidFill>
              <a:srgbClr val="E41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3.jpg"/>
          <p:cNvPicPr>
            <a:picLocks noChangeAspect="1" noChangeArrowheads="1"/>
          </p:cNvPicPr>
          <p:nvPr/>
        </p:nvPicPr>
        <p:blipFill>
          <a:blip r:embed="rId3" cstate="print"/>
          <a:srcRect t="8163" r="67165" b="85575"/>
          <a:stretch>
            <a:fillRect/>
          </a:stretch>
        </p:blipFill>
        <p:spPr bwMode="auto">
          <a:xfrm>
            <a:off x="152400" y="723880"/>
            <a:ext cx="3000364" cy="428628"/>
          </a:xfrm>
          <a:prstGeom prst="rect">
            <a:avLst/>
          </a:prstGeom>
          <a:noFill/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295376" y="7238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2800" noProof="0" dirty="0">
                <a:latin typeface="MADE Waffle Soft" pitchFamily="50" charset="-52"/>
                <a:ea typeface="+mj-ea"/>
                <a:cs typeface="+mj-cs"/>
              </a:rPr>
              <a:t>лексика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05050"/>
            <a:ext cx="3960837" cy="320676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I:\Архив документов\Актуальность 1\Новые клиенты\2020-07-01-Техникум\ТЗ на дизайн\Новый дизайн\Гайд\Исходники\Презентация PPTX\2020-10-30-Презентация PPTX 03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572528" cy="68453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9354" y="1152507"/>
            <a:ext cx="7511078" cy="1916453"/>
          </a:xfrm>
        </p:spPr>
        <p:txBody>
          <a:bodyPr>
            <a:noAutofit/>
          </a:bodyPr>
          <a:lstStyle/>
          <a:p>
            <a:endParaRPr lang="ru-RU" dirty="0">
              <a:solidFill>
                <a:schemeClr val="tx1"/>
              </a:solidFill>
              <a:latin typeface="MADE Waffle Soft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34" y="6072206"/>
            <a:ext cx="6400800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4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© ГБПОУ «Челябинский социально-профессиональный колледж «Сфера»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142976" y="5714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1600" dirty="0">
                <a:solidFill>
                  <a:schemeClr val="bg1"/>
                </a:solidFill>
                <a:latin typeface="MADE Waffle Soft" pitchFamily="50" charset="-52"/>
                <a:ea typeface="+mj-ea"/>
                <a:cs typeface="+mj-cs"/>
              </a:rPr>
              <a:t>МЕТКА/ТЕМА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71472" y="5857892"/>
            <a:ext cx="8001056" cy="1588"/>
          </a:xfrm>
          <a:prstGeom prst="line">
            <a:avLst/>
          </a:prstGeom>
          <a:ln w="38100">
            <a:solidFill>
              <a:srgbClr val="E41D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3.jpg"/>
          <p:cNvPicPr>
            <a:picLocks noChangeAspect="1" noChangeArrowheads="1"/>
          </p:cNvPicPr>
          <p:nvPr/>
        </p:nvPicPr>
        <p:blipFill>
          <a:blip r:embed="rId3" cstate="print"/>
          <a:srcRect t="8163" r="67165" b="85575"/>
          <a:stretch>
            <a:fillRect/>
          </a:stretch>
        </p:blipFill>
        <p:spPr bwMode="auto">
          <a:xfrm>
            <a:off x="152400" y="723880"/>
            <a:ext cx="3000364" cy="428628"/>
          </a:xfrm>
          <a:prstGeom prst="rect">
            <a:avLst/>
          </a:prstGeom>
          <a:noFill/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295376" y="723880"/>
            <a:ext cx="1714512" cy="43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000" dirty="0">
                <a:latin typeface="MADE Waffle Soft" pitchFamily="50" charset="-52"/>
                <a:ea typeface="+mj-ea"/>
                <a:cs typeface="+mj-cs"/>
              </a:rPr>
              <a:t>grammar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ADE Waffle Soft" pitchFamily="50" charset="-52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81686"/>
            <a:ext cx="2736701" cy="253013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127" y="1133768"/>
            <a:ext cx="7823710" cy="227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83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281638" cy="6858000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6453336"/>
            <a:ext cx="8043842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200" dirty="0">
                <a:solidFill>
                  <a:srgbClr val="5D3E86"/>
                </a:solidFill>
                <a:latin typeface="Montserrat Alternates" pitchFamily="2" charset="-52"/>
              </a:rPr>
              <a:t>© ГБПОУ «Челябинский социально-профессиональный колледж «Сфера»</a:t>
            </a:r>
            <a:endParaRPr kumimoji="0" lang="ru-RU" sz="1200" i="0" u="none" strike="noStrike" kern="1200" cap="none" spc="0" normalizeH="0" baseline="0" noProof="0" dirty="0">
              <a:ln>
                <a:noFill/>
              </a:ln>
              <a:solidFill>
                <a:srgbClr val="5D3E86"/>
              </a:solidFill>
              <a:effectLst/>
              <a:uLnTx/>
              <a:uFillTx/>
              <a:latin typeface="Montserrat Alternates" pitchFamily="2" charset="-52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707634"/>
            <a:ext cx="9252519" cy="5701078"/>
          </a:xfrm>
          <a:prstGeom prst="rect">
            <a:avLst/>
          </a:prstGeom>
        </p:spPr>
      </p:pic>
      <p:pic>
        <p:nvPicPr>
          <p:cNvPr id="9" name="Picture 3" descr="I:\Архив документов\Актуальность 1\Новые клиенты\2020-07-01-Техникум\ТЗ на дизайн\Новый дизайн\Гайд\Исходники\Презентация PPTX\2020-11-29-Презентация PPTX 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624"/>
            <a:ext cx="2339752" cy="576064"/>
          </a:xfrm>
          <a:prstGeom prst="rect">
            <a:avLst/>
          </a:prstGeom>
          <a:noFill/>
        </p:spPr>
      </p:pic>
      <p:sp>
        <p:nvSpPr>
          <p:cNvPr id="4" name="AutoShape 2" descr="Instagram цветной значок Instagram логотип, логотип клипарт, Instagram  иконы, логотип PNG и вектор пнг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4437112"/>
            <a:ext cx="1224137" cy="122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45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77063"/>
          </a:xfrm>
          <a:prstGeom prst="rect">
            <a:avLst/>
          </a:prstGeom>
          <a:noFill/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-1" y="6597352"/>
            <a:ext cx="5220073" cy="3797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200" dirty="0">
                <a:solidFill>
                  <a:srgbClr val="5D3E86"/>
                </a:solidFill>
                <a:latin typeface="Montserrat Alternates" pitchFamily="2" charset="-52"/>
              </a:rPr>
              <a:t>© ГБПОУ «Челябинский социально-профессиональный колледж «Сфера»</a:t>
            </a:r>
            <a:endParaRPr kumimoji="0" lang="ru-RU" sz="1200" i="0" u="none" strike="noStrike" kern="1200" cap="none" spc="0" normalizeH="0" baseline="0" noProof="0" dirty="0">
              <a:ln>
                <a:noFill/>
              </a:ln>
              <a:solidFill>
                <a:srgbClr val="5D3E86"/>
              </a:solidFill>
              <a:effectLst/>
              <a:uLnTx/>
              <a:uFillTx/>
              <a:latin typeface="Montserrat Alternates" pitchFamily="2" charset="-52"/>
              <a:ea typeface="+mn-ea"/>
              <a:cs typeface="+mn-cs"/>
            </a:endParaRPr>
          </a:p>
        </p:txBody>
      </p:sp>
      <p:pic>
        <p:nvPicPr>
          <p:cNvPr id="9" name="Picture 3" descr="I:\Архив документов\Актуальность 1\Новые клиенты\2020-07-01-Техникум\ТЗ на дизайн\Новый дизайн\Гайд\Исходники\Презентация PPTX\2020-11-29-Презентация PPTX 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45845"/>
            <a:ext cx="2232248" cy="574843"/>
          </a:xfrm>
          <a:prstGeom prst="rect">
            <a:avLst/>
          </a:prstGeom>
          <a:noFill/>
        </p:spPr>
      </p:pic>
      <p:sp>
        <p:nvSpPr>
          <p:cNvPr id="4" name="AutoShape 2" descr="Instagram цветной значок Instagram логотип, логотип клипарт, Instagram  иконы, логотип PNG и вектор пнг для бесплатной загру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5" y="3816547"/>
            <a:ext cx="1224137" cy="12241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15111"/>
            <a:ext cx="9144000" cy="581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289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Архив документов\Актуальность 1\Новые клиенты\2020-07-01-Техникум\ТЗ на дизайн\Новый дизайн\Гайд\Исходники\Презентация PPTX\2020-10-30-Презентация PPTX 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70003"/>
            <a:ext cx="8280920" cy="20590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MADE Waffle Soft" pitchFamily="50" charset="-52"/>
              </a:rPr>
              <a:t>Роль социокультурного компонента при реализации компетентностного подхода в изучении иностранного языка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581128"/>
            <a:ext cx="5472608" cy="848160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bg1"/>
                </a:solidFill>
                <a:latin typeface="MADE Waffle Soft"/>
              </a:rPr>
              <a:t>Докладчик: Антоний Е.С.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971600" y="5643578"/>
            <a:ext cx="7072242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© ГБПОУ «Челябинский </a:t>
            </a:r>
          </a:p>
          <a:p>
            <a:pPr lvl="0">
              <a:spcBef>
                <a:spcPct val="20000"/>
              </a:spcBef>
            </a:pPr>
            <a:r>
              <a:rPr lang="ru-RU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социально-профессиональный </a:t>
            </a:r>
          </a:p>
          <a:p>
            <a:pPr lvl="0">
              <a:spcBef>
                <a:spcPct val="20000"/>
              </a:spcBef>
            </a:pPr>
            <a:r>
              <a:rPr lang="ru-RU" sz="14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колледж «Сфера»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1027" name="Picture 3" descr="I:\Архив документов\Актуальность 1\Новые клиенты\2020-07-01-Техникум\ТЗ на дизайн\Новый дизайн\Untitled-100.png"/>
          <p:cNvPicPr>
            <a:picLocks noChangeAspect="1" noChangeArrowheads="1"/>
          </p:cNvPicPr>
          <p:nvPr/>
        </p:nvPicPr>
        <p:blipFill>
          <a:blip r:embed="rId3" cstate="print"/>
          <a:srcRect t="68327"/>
          <a:stretch>
            <a:fillRect/>
          </a:stretch>
        </p:blipFill>
        <p:spPr bwMode="auto">
          <a:xfrm>
            <a:off x="571472" y="500042"/>
            <a:ext cx="2586443" cy="8699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01080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301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Microsoft JhengHei</vt:lpstr>
      <vt:lpstr>Arial</vt:lpstr>
      <vt:lpstr>Calibri</vt:lpstr>
      <vt:lpstr>MADE Waffle Soft</vt:lpstr>
      <vt:lpstr>Montserrat Alternates</vt:lpstr>
      <vt:lpstr>Тема Office</vt:lpstr>
      <vt:lpstr>Роль социокультурного компонента при реализации компетентностного подхода в изучении иностранного языка</vt:lpstr>
      <vt:lpstr>Иностранный язык в СПО  ОК 4. Работать в коллективе, команде, эффективно взаимодействовать с коллегами, руководством, клиентами ОК 5. Осуществлять устную и письменную коммуникацию на государственном и иностранном языке с учетом особенностей социального и культурного контекста. ОК 10. Пользоваться профессиональной документацией на государственном и иностранном языке.</vt:lpstr>
      <vt:lpstr>Гальскова Н.Д. Гез Н.И. Теория обучения иностранным языкам: Лингводидактика и методика: М. Академия, 2005,336с.                        Коммуникативная компетенция: 1. лингвистический (лексика, грамматика, фонетика) 2. прагматический (подбор речевых единиц в соответствии с ситуацией) 3. социокультурный(нормы общения, менталитет, традиции)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Роль социокультурного компонента при реализации компетентностного подхода в изучении иностранного языка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Косарева Наталья Федоровна</cp:lastModifiedBy>
  <cp:revision>52</cp:revision>
  <dcterms:created xsi:type="dcterms:W3CDTF">2020-11-29T15:33:23Z</dcterms:created>
  <dcterms:modified xsi:type="dcterms:W3CDTF">2021-04-13T10:33:15Z</dcterms:modified>
</cp:coreProperties>
</file>