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11"/>
  </p:notesMasterIdLst>
  <p:sldIdLst>
    <p:sldId id="256" r:id="rId2"/>
    <p:sldId id="257" r:id="rId3"/>
    <p:sldId id="263" r:id="rId4"/>
    <p:sldId id="264" r:id="rId5"/>
    <p:sldId id="265" r:id="rId6"/>
    <p:sldId id="266" r:id="rId7"/>
    <p:sldId id="267" r:id="rId8"/>
    <p:sldId id="268" r:id="rId9"/>
    <p:sldId id="26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9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520C3B-100E-4407-AB2D-9F8E3160998A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3526B7-F0D6-41A2-BFDF-BF6DE3CC5A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4337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lang="en-US" sz="6000" b="1" kern="1200" dirty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599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8413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rgbClr val="004376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rgbClr val="004376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721119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4425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rgbClr val="004376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rgbClr val="004376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023553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rgbClr val="004376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2333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3383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9807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9686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1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5372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2439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1231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7541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5387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1519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3354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B39B5-C409-4C5A-ADF0-D4D434C1CD0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0282CFB-DC49-449C-A19C-9A8F3A8445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7783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lang="en-US" sz="4400" b="1" kern="1200" dirty="0">
          <a:ln w="11430">
            <a:solidFill>
              <a:schemeClr val="tx1">
                <a:lumMod val="95000"/>
                <a:lumOff val="5000"/>
              </a:schemeClr>
            </a:solidFill>
          </a:ln>
          <a:solidFill>
            <a:schemeClr val="accent2">
              <a:lumMod val="75000"/>
            </a:schemeClr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629897" y="5224541"/>
            <a:ext cx="7766936" cy="1096899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Иванова Елена Юрьевна, </a:t>
            </a:r>
          </a:p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заместитель директора по научно-методической работе ГБПОУ «Магнитогорский педагогический колледж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629897" y="3358123"/>
            <a:ext cx="7766936" cy="1646302"/>
          </a:xfrm>
        </p:spPr>
        <p:txBody>
          <a:bodyPr/>
          <a:lstStyle/>
          <a:p>
            <a:pPr algn="ctr"/>
            <a:r>
              <a:rPr lang="ru-RU" sz="4400" dirty="0">
                <a:effectLst/>
              </a:rPr>
              <a:t>Актуальные вопросы изменения нормативно-правовой базы в пределах преподавания общеобразовательных дисциплин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2803807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50950"/>
            <a:ext cx="97187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документы,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обеспечивающие организацию преподавания учебного предмета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«Иностранный язык»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на уровне среднего общего образования</a:t>
            </a:r>
          </a:p>
          <a:p>
            <a:pPr algn="ctr"/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547709" y="1314497"/>
            <a:ext cx="9066554" cy="5543504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sz="1600" dirty="0" smtClean="0"/>
              <a:t>Федеральный закон </a:t>
            </a:r>
            <a:r>
              <a:rPr lang="ru-RU" sz="1600" dirty="0"/>
              <a:t>от 29.12.2012 № 273-ФЗ «Об образовании в Российской Федерации» (далее – Федеральный закон об образовании);</a:t>
            </a:r>
          </a:p>
          <a:p>
            <a:pPr lvl="0"/>
            <a:r>
              <a:rPr lang="ru-RU" sz="1600" dirty="0"/>
              <a:t>Федеральными государственными образовательными стандартами (далее – ФГОС) СПО;</a:t>
            </a:r>
          </a:p>
          <a:p>
            <a:pPr lvl="0"/>
            <a:r>
              <a:rPr lang="ru-RU" sz="1600" dirty="0"/>
              <a:t>ФГОС СОО, утвержденным приказом </a:t>
            </a:r>
            <a:r>
              <a:rPr lang="ru-RU" sz="1600" dirty="0" err="1"/>
              <a:t>Минобрнауки</a:t>
            </a:r>
            <a:r>
              <a:rPr lang="ru-RU" sz="1600" dirty="0"/>
              <a:t> России от 17.05.2012 № 413 «Об утверждении и введении в действие федерального государственного образовательного стандарта среднего общего образования»; </a:t>
            </a:r>
          </a:p>
          <a:p>
            <a:pPr lvl="0"/>
            <a:r>
              <a:rPr lang="ru-RU" sz="1600" dirty="0" smtClean="0"/>
              <a:t>приказ </a:t>
            </a:r>
            <a:r>
              <a:rPr lang="ru-RU" sz="1600" dirty="0" err="1"/>
              <a:t>Минобрнауки</a:t>
            </a:r>
            <a:r>
              <a:rPr lang="ru-RU" sz="1600" dirty="0"/>
              <a:t> России от 14.06.2013 № 464 «Об утверждении Порядка организации и осуществления образовательной деятельности по образовательным программам среднего профессионального образования»;</a:t>
            </a:r>
          </a:p>
          <a:p>
            <a:pPr lvl="0"/>
            <a:r>
              <a:rPr lang="ru-RU" sz="1600" dirty="0" smtClean="0"/>
              <a:t>приказ </a:t>
            </a:r>
            <a:r>
              <a:rPr lang="ru-RU" sz="1600" dirty="0" err="1"/>
              <a:t>Минобрнауки</a:t>
            </a:r>
            <a:r>
              <a:rPr lang="ru-RU" sz="1600" dirty="0"/>
              <a:t> России от 16.08.2013 № 968 «Об утверждении Порядка проведения государственной итоговой аттестации по образовательным программам среднего профессионального образования»;</a:t>
            </a:r>
          </a:p>
          <a:p>
            <a:pPr lvl="0"/>
            <a:r>
              <a:rPr lang="ru-RU" sz="1600" dirty="0" smtClean="0"/>
              <a:t>приказ </a:t>
            </a:r>
            <a:r>
              <a:rPr lang="ru-RU" sz="1600" dirty="0" err="1"/>
              <a:t>Минобрнауки</a:t>
            </a:r>
            <a:r>
              <a:rPr lang="ru-RU" sz="1600" dirty="0"/>
              <a:t> России от 29.10.2013 № 1199 «Об утверждении перечней профессий и специальностей среднего профессионального образования»;</a:t>
            </a:r>
          </a:p>
          <a:p>
            <a:pPr lvl="0"/>
            <a:r>
              <a:rPr lang="ru-RU" sz="1600" dirty="0" smtClean="0"/>
              <a:t>приказ </a:t>
            </a:r>
            <a:r>
              <a:rPr lang="ru-RU" sz="1600" dirty="0" err="1"/>
              <a:t>Минобрнауки</a:t>
            </a:r>
            <a:r>
              <a:rPr lang="ru-RU" sz="1600" dirty="0"/>
              <a:t> России, </a:t>
            </a:r>
            <a:r>
              <a:rPr lang="ru-RU" sz="1600" dirty="0" err="1"/>
              <a:t>Минпросвещения</a:t>
            </a:r>
            <a:r>
              <a:rPr lang="ru-RU" sz="1600" dirty="0"/>
              <a:t> России от 05.08.2020 № 882/391 «Об организации и осуществлении образовательной деятельности при сетевой форме реализации образовательных программ»;</a:t>
            </a:r>
          </a:p>
          <a:p>
            <a:pPr lvl="0"/>
            <a:r>
              <a:rPr lang="ru-RU" sz="1600" dirty="0" smtClean="0"/>
              <a:t>Рекомендации </a:t>
            </a:r>
            <a:r>
              <a:rPr lang="ru-RU" sz="1600" dirty="0"/>
              <a:t>по организации получения СОО в пределах освоения образовательных программ СПО на базе основного общего образования с учетом требований ФГОС и получаемой профессии или специальности СПО, направленными письмом </a:t>
            </a:r>
            <a:r>
              <a:rPr lang="ru-RU" sz="1600" dirty="0" err="1"/>
              <a:t>Минобрнауки</a:t>
            </a:r>
            <a:r>
              <a:rPr lang="ru-RU" sz="1600" dirty="0"/>
              <a:t> России от 17.03.2015 № 06-259;</a:t>
            </a:r>
          </a:p>
          <a:p>
            <a:r>
              <a:rPr lang="ru-RU" sz="1600" dirty="0" smtClean="0"/>
              <a:t>Инструктивно-методическое письмо </a:t>
            </a:r>
            <a:r>
              <a:rPr lang="ru-RU" sz="1600" dirty="0"/>
              <a:t>по организации применения современных методик и программ преподавания  по общеобразовательным дисциплинам в системе СПО, учитывающих образовательные потребности обучающихся образовательных организаций, реализующих СПО, направленным письмом </a:t>
            </a:r>
            <a:r>
              <a:rPr lang="ru-RU" sz="1600" dirty="0" err="1"/>
              <a:t>Минпросвещения</a:t>
            </a:r>
            <a:r>
              <a:rPr lang="ru-RU" sz="1600" dirty="0"/>
              <a:t> России от 20.07.2020 № 05-772.</a:t>
            </a:r>
          </a:p>
          <a:p>
            <a:endParaRPr lang="ru-RU" alt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4248891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7030A0"/>
                </a:solidFill>
              </a:rPr>
              <a:t>273-ФЗ Об образовании в Российской Федерации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 3" panose="05040102010807070707" pitchFamily="18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68. Среднее профессиональное образование</a:t>
            </a:r>
          </a:p>
          <a:p>
            <a:pPr marL="0" indent="0" algn="just">
              <a:buFont typeface="Wingdings 3" panose="05040102010807070707" pitchFamily="18" charset="2"/>
              <a:buNone/>
              <a:defRPr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Получение среднего профессионального образования на базе основного общего образования осуществляется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одновременным получением среднего общего образования в пределах соответствующей образовательной программы среднего профессионального образования.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этом случае образовательная программа среднего профессионального образования, реализуемая на базе основного общего образования, разрабатывается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требований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соответствующих федеральных государственных образовательных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стандартов среднего общего и среднего профессионального образования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получаемой профессии или специальности среднего профессионального образования.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74981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Нормативно-правовая база рабочей программы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b="1" u="sng" dirty="0">
                <a:solidFill>
                  <a:schemeClr val="accent2">
                    <a:lumMod val="50000"/>
                  </a:schemeClr>
                </a:solidFill>
              </a:rPr>
              <a:t>на основе ФГОС СОО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(Приказ Министерства образования и науки РФ от 17 мая 2012 г. N 413 "Об утверждении федерального государственного образовательного стандарта среднего общего образования" (с изменениями и дополнениями от 29 декабря 2014 г., 31 декабря 2015 г., 29 июня 2017 г., 24 сентября, 11 декабря 2020 г.) и</a:t>
            </a:r>
          </a:p>
          <a:p>
            <a:pPr algn="just"/>
            <a:r>
              <a:rPr lang="ru-RU" sz="2400" b="1" u="sng" dirty="0">
                <a:solidFill>
                  <a:schemeClr val="accent2">
                    <a:lumMod val="50000"/>
                  </a:schemeClr>
                </a:solidFill>
              </a:rPr>
              <a:t>с учетом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примерной основной образовательной программы среднего общего образования (решение федерального учебно-методического объединения по общему образованию - протокол  от 28 июня 2016 г. № 2/16-з).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6359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Количество часов по ООУП определяет сама ПОО СПО.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Обязательные </a:t>
            </a:r>
            <a:r>
              <a:rPr lang="ru-RU" sz="2400" dirty="0">
                <a:solidFill>
                  <a:srgbClr val="002060"/>
                </a:solidFill>
              </a:rPr>
              <a:t>части РП: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</a:rPr>
              <a:t>1) планируемые результаты освоения учебного предмета, курса;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</a:rPr>
              <a:t>2) содержание учебного предмета, курса;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</a:rPr>
              <a:t>3) тематическое планирование, в том числе с учетом рабочей программы воспитания с указанием количества часов, отводимых на освоение каждой темы.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3400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580" y="0"/>
            <a:ext cx="8596668" cy="1320800"/>
          </a:xfrm>
        </p:spPr>
        <p:txBody>
          <a:bodyPr/>
          <a:lstStyle/>
          <a:p>
            <a:r>
              <a:rPr lang="ru-RU" dirty="0"/>
              <a:t>Планируемые результаты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5330" t="35622" r="15002" b="10996"/>
          <a:stretch>
            <a:fillRect/>
          </a:stretch>
        </p:blipFill>
        <p:spPr bwMode="auto">
          <a:xfrm>
            <a:off x="182880" y="1972491"/>
            <a:ext cx="9607545" cy="4140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58799" y="1006608"/>
            <a:ext cx="5302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Требования ФГОС СОО</a:t>
            </a:r>
          </a:p>
        </p:txBody>
      </p:sp>
    </p:spTree>
    <p:extLst>
      <p:ext uri="{BB962C8B-B14F-4D97-AF65-F5344CB8AC3E}">
        <p14:creationId xmlns:p14="http://schemas.microsoft.com/office/powerpoint/2010/main" xmlns="" val="569094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831" y="191589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Метапредметные</a:t>
            </a:r>
            <a:r>
              <a:rPr lang="ru-RU" dirty="0"/>
              <a:t> результаты и универсальные учебные действия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77333" y="2160589"/>
            <a:ext cx="9067557" cy="3880773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УУД- часть </a:t>
            </a:r>
            <a:r>
              <a:rPr lang="ru-RU" sz="2400" dirty="0" err="1" smtClean="0">
                <a:solidFill>
                  <a:srgbClr val="002060"/>
                </a:solidFill>
              </a:rPr>
              <a:t>метапредметных</a:t>
            </a:r>
            <a:r>
              <a:rPr lang="ru-RU" sz="2400" dirty="0" smtClean="0">
                <a:solidFill>
                  <a:srgbClr val="002060"/>
                </a:solidFill>
              </a:rPr>
              <a:t> результатов.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УУД делятся на 3 вида: регулятивные, познавательные и коммуникативные.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УУД как часть планируемых результатов являются основой для разработки рабочих программ учебных предметов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Планируемые результаты (личностные и </a:t>
            </a:r>
            <a:r>
              <a:rPr lang="ru-RU" sz="2400" dirty="0" err="1" smtClean="0">
                <a:solidFill>
                  <a:srgbClr val="002060"/>
                </a:solidFill>
              </a:rPr>
              <a:t>метапредметные</a:t>
            </a:r>
            <a:r>
              <a:rPr lang="ru-RU" sz="2400" dirty="0" smtClean="0">
                <a:solidFill>
                  <a:srgbClr val="002060"/>
                </a:solidFill>
              </a:rPr>
              <a:t>, включая УУД) необходимо адаптировать к предмету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47399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2386" y="161972"/>
            <a:ext cx="9394128" cy="6473959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rgbClr val="002060"/>
                </a:solidFill>
              </a:rPr>
              <a:t>Обязательны для включения в РП планируемые результаты  для лиц с ОВЗ и лиц из числа инвалидов.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</a:rPr>
              <a:t>Планируемые результаты, прописанные во ФГОС СОО, адаптируем к содержанию ООУП.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</a:rPr>
              <a:t>Углубленное изучение = Требования базового уровня + Требования углубленного уровня.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</a:rPr>
              <a:t>ООУП, изучаемые на углубленном уровне, должны предполагать формирование ОК и ПК в соответствии с ФГОС СПО:</a:t>
            </a:r>
          </a:p>
          <a:p>
            <a:pPr algn="just">
              <a:buNone/>
            </a:pPr>
            <a:r>
              <a:rPr lang="ru-RU" sz="2400" dirty="0">
                <a:solidFill>
                  <a:srgbClr val="002060"/>
                </a:solidFill>
              </a:rPr>
              <a:t>+ ОК (для всех ООУП) и ПК (для углубленных ООУП) из ФГОС СПО, но при этом используем формулировку «подготовка к формированию ОК и ПК».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</a:rPr>
              <a:t>Таблица контроля и оценки результатов освоения ООУП ОБЯЗАТЕЛЬНО соответствует содержанию и тематическому планированию.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40844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5508" y="2855843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Благодарю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498036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Другая 1">
      <a:majorFont>
        <a:latin typeface="Trebuchet MS"/>
        <a:ea typeface=""/>
        <a:cs typeface=""/>
      </a:majorFont>
      <a:minorFont>
        <a:latin typeface="Times New Roman"/>
        <a:ea typeface=""/>
        <a:cs typeface="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Тема1" id="{A21A3FD2-27E2-475C-AC1C-8DF1D025A234}" vid="{6F545DC2-21FD-4CE0-B722-8886A6E32D5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МПК</Template>
  <TotalTime>1749</TotalTime>
  <Words>634</Words>
  <Application>Microsoft Office PowerPoint</Application>
  <PresentationFormat>Произвольный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Тема1</vt:lpstr>
      <vt:lpstr>Актуальные вопросы изменения нормативно-правовой базы в пределах преподавания общеобразовательных дисциплин </vt:lpstr>
      <vt:lpstr>Слайд 2</vt:lpstr>
      <vt:lpstr>273-ФЗ Об образовании в Российской Федерации</vt:lpstr>
      <vt:lpstr>Нормативно-правовая база рабочей программы</vt:lpstr>
      <vt:lpstr>Количество часов по ООУП определяет сама ПОО СПО. </vt:lpstr>
      <vt:lpstr>Планируемые результаты</vt:lpstr>
      <vt:lpstr>Метапредметные результаты и универсальные учебные действия</vt:lpstr>
      <vt:lpstr>Слайд 8</vt:lpstr>
      <vt:lpstr>Благодарю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ТРИЗ-технология</dc:title>
  <dc:creator>Админ</dc:creator>
  <cp:lastModifiedBy>Пользователь Windows</cp:lastModifiedBy>
  <cp:revision>39</cp:revision>
  <dcterms:created xsi:type="dcterms:W3CDTF">2019-04-02T06:55:06Z</dcterms:created>
  <dcterms:modified xsi:type="dcterms:W3CDTF">2021-04-14T20:03:05Z</dcterms:modified>
</cp:coreProperties>
</file>