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71" r:id="rId4"/>
    <p:sldId id="261" r:id="rId5"/>
    <p:sldId id="264" r:id="rId6"/>
    <p:sldId id="262" r:id="rId7"/>
    <p:sldId id="267" r:id="rId8"/>
    <p:sldId id="263" r:id="rId9"/>
    <p:sldId id="273" r:id="rId10"/>
    <p:sldId id="266" r:id="rId11"/>
    <p:sldId id="275" r:id="rId12"/>
    <p:sldId id="27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 autoAdjust="0"/>
  </p:normalViewPr>
  <p:slideViewPr>
    <p:cSldViewPr snapToGrid="0">
      <p:cViewPr varScale="1">
        <p:scale>
          <a:sx n="85" d="100"/>
          <a:sy n="85" d="100"/>
        </p:scale>
        <p:origin x="-738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lang="en-US" sz="6000" b="1" kern="1200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59935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841343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72111990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442580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02355319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rgbClr val="00437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23336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338385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980741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968679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53725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24391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123152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754167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538790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151965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335494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lang="en-US" sz="4400" b="1" kern="1200" dirty="0">
          <a:ln w="11430">
            <a:solidFill>
              <a:schemeClr val="tx1">
                <a:lumMod val="95000"/>
                <a:lumOff val="5000"/>
              </a:schemeClr>
            </a:solidFill>
          </a:ln>
          <a:solidFill>
            <a:schemeClr val="accent2">
              <a:lumMod val="75000"/>
            </a:schemeClr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763" y="838200"/>
            <a:ext cx="8884676" cy="396139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Из опыта участия в региональном чемпионате </a:t>
            </a:r>
            <a:br>
              <a:rPr lang="ru-RU" sz="4800" b="1" dirty="0" smtClean="0"/>
            </a:br>
            <a:r>
              <a:rPr lang="ru-RU" sz="4800" b="1" dirty="0" smtClean="0"/>
              <a:t>«Молодые профессионалы» по компетенции</a:t>
            </a:r>
            <a:br>
              <a:rPr lang="ru-RU" sz="4800" b="1" dirty="0" smtClean="0"/>
            </a:br>
            <a:r>
              <a:rPr lang="ru-RU" sz="4800" b="1" dirty="0" smtClean="0"/>
              <a:t> «Преподавание английского языка в дистанционном формате»</a:t>
            </a:r>
            <a:endParaRPr lang="ru-RU" sz="4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026332" y="5490754"/>
            <a:ext cx="5704114" cy="992778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Autofit/>
          </a:bodyPr>
          <a:lstStyle/>
          <a:p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Аслаповская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Елена Валерьевна, преподаватель  английского языка Магнитогорского педагогического колледжа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88621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17" y="120398"/>
            <a:ext cx="9718766" cy="13208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Итоги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949" y="1476103"/>
            <a:ext cx="9692640" cy="38772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Проведение подобных мероприятий, а в </a:t>
            </a:r>
            <a:r>
              <a:rPr lang="ru-RU" sz="2800" b="1" dirty="0" err="1" smtClean="0">
                <a:solidFill>
                  <a:srgbClr val="002060"/>
                </a:solidFill>
              </a:rPr>
              <a:t>частнности</a:t>
            </a:r>
            <a:r>
              <a:rPr lang="ru-RU" sz="2800" b="1" dirty="0" smtClean="0">
                <a:solidFill>
                  <a:srgbClr val="002060"/>
                </a:solidFill>
              </a:rPr>
              <a:t> чемпионата </a:t>
            </a:r>
            <a:r>
              <a:rPr lang="en-US" sz="2800" b="1" dirty="0" err="1" smtClean="0">
                <a:solidFill>
                  <a:srgbClr val="002060"/>
                </a:solidFill>
              </a:rPr>
              <a:t>WorldSkillsRussia</a:t>
            </a:r>
            <a:r>
              <a:rPr lang="ru-RU" sz="2800" b="1" dirty="0" smtClean="0">
                <a:solidFill>
                  <a:srgbClr val="002060"/>
                </a:solidFill>
              </a:rPr>
              <a:t>, способствует развитию таких общих компетенций как: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ОК 04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Работать в коллективе и команде, эффективно взаимодействовать с коллегами, руководством, клиентами;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ОК 09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Использовать информационные технологии в профессиональной деятельности;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ОК 10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пользоваться профессиональной документации на государственном и иностранном языках;</a:t>
            </a:r>
          </a:p>
          <a:p>
            <a:pPr marL="0" indent="0">
              <a:buNone/>
            </a:pP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616418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7057" y="2263020"/>
            <a:ext cx="9437289" cy="1646302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ru-RU" dirty="0" smtClean="0"/>
              <a:t> 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8581" y="404119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государственное  бюджетное профессиональное учреждение «Магнитогорский педагогический колледж   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524" y="4164284"/>
            <a:ext cx="7160380" cy="110638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8793" y="0"/>
            <a:ext cx="9179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«Магнитогорский педагогический колледж»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2094" y="1143806"/>
            <a:ext cx="2829668" cy="278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58863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585" y="133531"/>
            <a:ext cx="8596668" cy="715555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Общие требования к соревнованию:</a:t>
            </a:r>
            <a:endParaRPr lang="ru-RU" sz="4800" b="0" dirty="0">
              <a:effectLst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48194" y="1937657"/>
            <a:ext cx="9731829" cy="471133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Содержанием конкурсного задания является комплекс методологических и практических действий по организации и проведению дистанционных занятий с учениками. Участники соревнований получают инструкцию и методические материалы. Конкурсное задание имеет несколько модулей, выполняемых последовательно. 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470759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5943" y="209006"/>
            <a:ext cx="9078059" cy="496388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модулей соревнований: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208313"/>
            <a:ext cx="10099766" cy="5246914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2800" dirty="0" smtClean="0"/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Модуль 1.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Определение уровня владения английском языком у ученика согласно шкале CEFR (Общеевропейские компетенции владения иностранным языком) с использованием аудиозаписи и проектирование индивидуального образовательного маршрута учащегося.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 Модуль 2.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Проверка уровня владения языковыми компетенциями.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Модуль 3.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Анализ проведения урока в дистанционном формате.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Модуль 4.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Техническая и методическая подготовка к уроку в дистанционном формате.</a:t>
            </a:r>
          </a:p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Модуль 5.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Проведение урока в дистанционном формате с учеником.</a:t>
            </a:r>
          </a:p>
          <a:p>
            <a:pPr marL="0" indent="0">
              <a:buNone/>
            </a:pPr>
            <a:endParaRPr lang="ru-RU" sz="2800" b="1" dirty="0" err="1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03854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220" y="198120"/>
            <a:ext cx="8596668" cy="7707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Участие в соревнованиях профессионального мастерства по стандартам </a:t>
            </a:r>
            <a:r>
              <a:rPr lang="ru-RU" sz="3600" dirty="0" err="1" smtClean="0"/>
              <a:t>WorldSkills</a:t>
            </a:r>
            <a:r>
              <a:rPr lang="ru-RU" sz="3600" dirty="0" smtClean="0"/>
              <a:t>  для современного преподавателя английского языка, это: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3509" y="2242456"/>
            <a:ext cx="9509760" cy="419970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возможность продемонстрировать инновационные подходы в преподавании английского языка российскому и мировому сообществу;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внедрение и апробация лучших практик;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повышение престижа высококвалифицированных кадров;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профессиональная ориентация и самоопределение;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место проб в среде единомышленников; 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sym typeface="Symbol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оценка личного успеха.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164296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997" y="139338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effectLst/>
              </a:rPr>
              <a:t>Мастерская по компетенции 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«Преподавание английского языка в дистанционном формате»</a:t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4624" y="1750742"/>
            <a:ext cx="6478859" cy="8140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Открытие произошло в феврале 2021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1" descr="F:\WSR фото\WS (1 из 19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45219" y="2741340"/>
            <a:ext cx="3542370" cy="4116660"/>
          </a:xfrm>
          <a:prstGeom prst="rect">
            <a:avLst/>
          </a:prstGeom>
          <a:noFill/>
        </p:spPr>
      </p:pic>
      <p:pic>
        <p:nvPicPr>
          <p:cNvPr id="8193" name="Picture 1" descr="F:\WSR фото\WS (23 из 19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2448" y="2765502"/>
            <a:ext cx="3378820" cy="4092498"/>
          </a:xfrm>
          <a:prstGeom prst="rect">
            <a:avLst/>
          </a:prstGeom>
          <a:noFill/>
        </p:spPr>
      </p:pic>
      <p:pic>
        <p:nvPicPr>
          <p:cNvPr id="8194" name="Picture 2" descr="F:\WSR фото\WS (35 из 19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44722" y="2751750"/>
            <a:ext cx="3914078" cy="3972435"/>
          </a:xfrm>
          <a:prstGeom prst="rect">
            <a:avLst/>
          </a:prstGeom>
          <a:noFill/>
        </p:spPr>
      </p:pic>
      <p:pic>
        <p:nvPicPr>
          <p:cNvPr id="9" name="Picture 1" descr="F:\WSR фото\WS (12 из 19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6362" y="2786234"/>
            <a:ext cx="3590692" cy="40717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9643057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3212"/>
            <a:ext cx="8596668" cy="942702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10243" name="Picture 3" descr="F:\WSR фото\WS (43 из 19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90166" y="3657599"/>
            <a:ext cx="5149209" cy="3412273"/>
          </a:xfrm>
          <a:prstGeom prst="rect">
            <a:avLst/>
          </a:prstGeom>
          <a:noFill/>
        </p:spPr>
      </p:pic>
      <p:pic>
        <p:nvPicPr>
          <p:cNvPr id="10245" name="Picture 5" descr="F:\WSR фото\WS (42 из 19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3914" y="3679902"/>
            <a:ext cx="4895120" cy="3178098"/>
          </a:xfrm>
          <a:prstGeom prst="rect">
            <a:avLst/>
          </a:prstGeom>
          <a:noFill/>
        </p:spPr>
      </p:pic>
      <p:pic>
        <p:nvPicPr>
          <p:cNvPr id="10246" name="Picture 6" descr="F:\WSR фото\WS (48 из 19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88244" y="3501482"/>
            <a:ext cx="4243039" cy="3356517"/>
          </a:xfrm>
          <a:prstGeom prst="rect">
            <a:avLst/>
          </a:prstGeom>
          <a:noFill/>
        </p:spPr>
      </p:pic>
      <p:pic>
        <p:nvPicPr>
          <p:cNvPr id="10249" name="Picture 9" descr="F:\WSR фото\WS (190 из 19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97912" y="-401444"/>
            <a:ext cx="7772399" cy="3958684"/>
          </a:xfrm>
          <a:prstGeom prst="rect">
            <a:avLst/>
          </a:prstGeom>
          <a:noFill/>
        </p:spPr>
      </p:pic>
      <p:pic>
        <p:nvPicPr>
          <p:cNvPr id="10250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248936" y="-379142"/>
            <a:ext cx="6824546" cy="3969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0754863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148046"/>
            <a:ext cx="9108539" cy="77592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Участники: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953589"/>
            <a:ext cx="10450286" cy="57476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Миасский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педагогический колледж,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Ермилко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Анна Вадимовна.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2. Златоустовский педагогический колледж,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Волокитина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Евгения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Вечаславовна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3. Челябинский Академический колледж, Овсянников Владимир Андреевич.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4. Челябинский педагогический колледж №2,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Абрарова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Александра Алексеевна.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5. Магнитогорский педагогический колледж,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Крапивко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Елена Владимировна. </a:t>
            </a:r>
          </a:p>
        </p:txBody>
      </p:sp>
    </p:spTree>
    <p:extLst>
      <p:ext uri="{BB962C8B-B14F-4D97-AF65-F5344CB8AC3E}">
        <p14:creationId xmlns="" xmlns:p14="http://schemas.microsoft.com/office/powerpoint/2010/main" val="324956288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83" y="113211"/>
            <a:ext cx="9405257" cy="82731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Участники чемпионата и эксперт</a:t>
            </a:r>
            <a:endParaRPr lang="ru-RU" dirty="0"/>
          </a:p>
        </p:txBody>
      </p:sp>
      <p:pic>
        <p:nvPicPr>
          <p:cNvPr id="9217" name="Picture 1" descr="F:\WSR фото\WS (130 из 19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02869" y="1382486"/>
            <a:ext cx="3741833" cy="5787748"/>
          </a:xfrm>
          <a:prstGeom prst="rect">
            <a:avLst/>
          </a:prstGeom>
          <a:noFill/>
        </p:spPr>
      </p:pic>
      <p:pic>
        <p:nvPicPr>
          <p:cNvPr id="9218" name="Picture 2" descr="F:\WSR фото\WS (155 из 19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6868" y="1370273"/>
            <a:ext cx="4184362" cy="2443444"/>
          </a:xfrm>
          <a:prstGeom prst="rect">
            <a:avLst/>
          </a:prstGeom>
          <a:noFill/>
        </p:spPr>
      </p:pic>
      <p:pic>
        <p:nvPicPr>
          <p:cNvPr id="9219" name="Picture 3" descr="F:\WSR фото\WS (136 из 19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0674" y="3869475"/>
            <a:ext cx="3783807" cy="3256155"/>
          </a:xfrm>
          <a:prstGeom prst="rect">
            <a:avLst/>
          </a:prstGeom>
          <a:noFill/>
        </p:spPr>
      </p:pic>
      <p:pic>
        <p:nvPicPr>
          <p:cNvPr id="9220" name="Picture 4" descr="F:\WSR фото\WS (139 из 19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6984" y="1338147"/>
            <a:ext cx="3590694" cy="2497873"/>
          </a:xfrm>
          <a:prstGeom prst="rect">
            <a:avLst/>
          </a:prstGeom>
          <a:noFill/>
        </p:spPr>
      </p:pic>
      <p:pic>
        <p:nvPicPr>
          <p:cNvPr id="9221" name="Picture 5" descr="F:\WSR фото\WS (141 из 19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523143" y="2932770"/>
            <a:ext cx="3783808" cy="3612995"/>
          </a:xfrm>
          <a:prstGeom prst="rect">
            <a:avLst/>
          </a:prstGeom>
          <a:noFill/>
        </p:spPr>
      </p:pic>
      <p:pic>
        <p:nvPicPr>
          <p:cNvPr id="11" name="Picture 3" descr="C:\Users\СемСёмыч\Desktop\WSR фото\WS (164 из 196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76332" y="3872799"/>
            <a:ext cx="3769112" cy="2985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760956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4242" y="174702"/>
            <a:ext cx="8596668" cy="84908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Победители чемпионата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1109777" y="1844234"/>
            <a:ext cx="4185623" cy="720545"/>
          </a:xfrm>
        </p:spPr>
        <p:txBody>
          <a:bodyPr/>
          <a:lstStyle/>
          <a:p>
            <a:r>
              <a:rPr lang="ru-RU" b="1" dirty="0" smtClean="0"/>
              <a:t>Золото –Анна </a:t>
            </a:r>
            <a:r>
              <a:rPr lang="ru-RU" b="1" dirty="0" err="1" smtClean="0"/>
              <a:t>Ермилко</a:t>
            </a:r>
            <a:r>
              <a:rPr lang="ru-RU" b="1" dirty="0" smtClean="0"/>
              <a:t>, </a:t>
            </a:r>
            <a:r>
              <a:rPr lang="ru-RU" b="1" dirty="0" err="1" smtClean="0"/>
              <a:t>Миасский</a:t>
            </a:r>
            <a:r>
              <a:rPr lang="ru-RU" b="1" dirty="0" smtClean="0"/>
              <a:t> педагогический колледж</a:t>
            </a:r>
            <a:endParaRPr lang="ru-RU" b="1" dirty="0"/>
          </a:p>
        </p:txBody>
      </p:sp>
      <p:sp>
        <p:nvSpPr>
          <p:cNvPr id="8" name="Текст 4"/>
          <p:cNvSpPr txBox="1">
            <a:spLocks/>
          </p:cNvSpPr>
          <p:nvPr/>
        </p:nvSpPr>
        <p:spPr>
          <a:xfrm>
            <a:off x="3345078" y="1918010"/>
            <a:ext cx="4650346" cy="8155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lang="ru-RU" sz="2400" b="1" dirty="0" smtClean="0"/>
              <a:t>Серебро –Владимир Овсянников, Академический колледж, г. Челябинск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5"/>
          <p:cNvSpPr txBox="1">
            <a:spLocks/>
          </p:cNvSpPr>
          <p:nvPr/>
        </p:nvSpPr>
        <p:spPr>
          <a:xfrm>
            <a:off x="8207008" y="2018371"/>
            <a:ext cx="5051791" cy="4839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5"/>
          <p:cNvSpPr txBox="1">
            <a:spLocks/>
          </p:cNvSpPr>
          <p:nvPr/>
        </p:nvSpPr>
        <p:spPr>
          <a:xfrm>
            <a:off x="8351974" y="2018371"/>
            <a:ext cx="4345548" cy="48396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188714" y="185689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Бронза –Елена </a:t>
            </a:r>
            <a:r>
              <a:rPr lang="ru-RU" sz="2400" b="1" dirty="0" err="1" smtClean="0"/>
              <a:t>Крапивко</a:t>
            </a:r>
            <a:r>
              <a:rPr lang="ru-RU" sz="2400" b="1" dirty="0" smtClean="0"/>
              <a:t>, Магнитогорский </a:t>
            </a:r>
          </a:p>
          <a:p>
            <a:r>
              <a:rPr lang="ru-RU" sz="2400" b="1" dirty="0" smtClean="0"/>
              <a:t>педагогический колледж</a:t>
            </a:r>
            <a:endParaRPr lang="ru-RU" sz="2400" b="1" dirty="0"/>
          </a:p>
        </p:txBody>
      </p:sp>
      <p:sp>
        <p:nvSpPr>
          <p:cNvPr id="16" name="Содержимое 5"/>
          <p:cNvSpPr txBox="1">
            <a:spLocks/>
          </p:cNvSpPr>
          <p:nvPr/>
        </p:nvSpPr>
        <p:spPr>
          <a:xfrm>
            <a:off x="7883912" y="2549912"/>
            <a:ext cx="5508703" cy="48173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Содержимое 5"/>
          <p:cNvSpPr txBox="1">
            <a:spLocks/>
          </p:cNvSpPr>
          <p:nvPr/>
        </p:nvSpPr>
        <p:spPr>
          <a:xfrm>
            <a:off x="7872761" y="2598234"/>
            <a:ext cx="5374887" cy="4259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4818" name="Picture 2" descr="C:\Users\СемСёмыч\Desktop\WSR фото\WS (158 из 19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0413" y="2821259"/>
            <a:ext cx="4784222" cy="3891775"/>
          </a:xfrm>
          <a:prstGeom prst="rect">
            <a:avLst/>
          </a:prstGeom>
          <a:noFill/>
        </p:spPr>
      </p:pic>
      <p:pic>
        <p:nvPicPr>
          <p:cNvPr id="21" name="Picture 6" descr="F:\WSR фото\WS (2 из 19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3844" y="3144644"/>
            <a:ext cx="4018155" cy="3557239"/>
          </a:xfrm>
          <a:prstGeom prst="rect">
            <a:avLst/>
          </a:prstGeom>
          <a:noFill/>
        </p:spPr>
      </p:pic>
      <p:pic>
        <p:nvPicPr>
          <p:cNvPr id="1026" name="Picture 2" descr="C:\Users\СемСёмыч\Desktop\WSR фото\WS (151 из 196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74738" y="2598233"/>
            <a:ext cx="4184651" cy="41148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Тема1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Другая 1">
      <a:majorFont>
        <a:latin typeface="Trebuchet MS"/>
        <a:ea typeface=""/>
        <a:cs typeface=""/>
      </a:majorFont>
      <a:minorFont>
        <a:latin typeface="Times New Roman"/>
        <a:ea typeface=""/>
        <a:cs typeface="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Тема1" id="{A21A3FD2-27E2-475C-AC1C-8DF1D025A234}" vid="{6F545DC2-21FD-4CE0-B722-8886A6E32D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МПК</Template>
  <TotalTime>872</TotalTime>
  <Words>365</Words>
  <Application>Microsoft Office PowerPoint</Application>
  <PresentationFormat>Произвольный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 Из опыта участия в региональном чемпионате  «Молодые профессионалы» по компетенции  «Преподавание английского языка в дистанционном формате»</vt:lpstr>
      <vt:lpstr>Общие требования к соревнованию:</vt:lpstr>
      <vt:lpstr>5 модулей соревнований: </vt:lpstr>
      <vt:lpstr>Участие в соревнованиях профессионального мастерства по стандартам WorldSkills  для современного преподавателя английского языка, это:  </vt:lpstr>
      <vt:lpstr>Мастерская по компетенции  «Преподавание английского языка в дистанционном формате»  </vt:lpstr>
      <vt:lpstr>Слайд 6</vt:lpstr>
      <vt:lpstr>Участники:</vt:lpstr>
      <vt:lpstr>Участники чемпионата и эксперт</vt:lpstr>
      <vt:lpstr>Победители чемпионата</vt:lpstr>
      <vt:lpstr>Итоги</vt:lpstr>
      <vt:lpstr>Благодарю за внимание !</vt:lpstr>
      <vt:lpstr>Благодарю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Возможность мастерской по компетенциям в рамках подготовки к ВКР</dc:title>
  <dc:creator>WSR</dc:creator>
  <cp:lastModifiedBy>СемСёмыч</cp:lastModifiedBy>
  <cp:revision>94</cp:revision>
  <dcterms:created xsi:type="dcterms:W3CDTF">2020-02-26T08:48:40Z</dcterms:created>
  <dcterms:modified xsi:type="dcterms:W3CDTF">2021-04-14T13:04:44Z</dcterms:modified>
</cp:coreProperties>
</file>