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71" r:id="rId6"/>
    <p:sldId id="260" r:id="rId7"/>
    <p:sldId id="272" r:id="rId8"/>
    <p:sldId id="279" r:id="rId9"/>
    <p:sldId id="261" r:id="rId10"/>
    <p:sldId id="276" r:id="rId11"/>
    <p:sldId id="262" r:id="rId12"/>
    <p:sldId id="263" r:id="rId13"/>
    <p:sldId id="270" r:id="rId14"/>
    <p:sldId id="264" r:id="rId15"/>
    <p:sldId id="283" r:id="rId16"/>
    <p:sldId id="265" r:id="rId17"/>
    <p:sldId id="266" r:id="rId18"/>
    <p:sldId id="274" r:id="rId19"/>
    <p:sldId id="275" r:id="rId20"/>
    <p:sldId id="267" r:id="rId21"/>
    <p:sldId id="280" r:id="rId22"/>
    <p:sldId id="268" r:id="rId23"/>
    <p:sldId id="281" r:id="rId24"/>
    <p:sldId id="269" r:id="rId25"/>
    <p:sldId id="277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42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hPercent val="39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thickness val="0"/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sideWall>
    <c:backWall>
      <c:thickness val="0"/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7.6271186440677846E-2"/>
          <c:y val="5.8394160583941791E-2"/>
          <c:w val="0.90677966101694918"/>
          <c:h val="0.67518248175182449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Да</c:v>
                </c:pt>
              </c:strCache>
            </c:strRef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1"/>
              <c:tx>
                <c:rich>
                  <a:bodyPr/>
                  <a:lstStyle/>
                  <a:p>
                    <a:r>
                      <a:rPr lang="en-US" smtClean="0"/>
                      <a:t>39,</a:t>
                    </a:r>
                    <a:r>
                      <a:rPr lang="ru-RU" smtClean="0"/>
                      <a:t>9</a:t>
                    </a:r>
                    <a:r>
                      <a:rPr lang="en-US" smtClean="0"/>
                      <a:t>4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B4FB-40A9-B7B0-FFDB38D58CC5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smtClean="0"/>
                      <a:t>6</a:t>
                    </a:r>
                    <a:r>
                      <a:rPr lang="ru-RU" smtClean="0"/>
                      <a:t>9</a:t>
                    </a:r>
                    <a:r>
                      <a:rPr lang="en-US" smtClean="0"/>
                      <a:t>,54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4FB-40A9-B7B0-FFDB38D58CC5}"/>
                </c:ext>
              </c:extLst>
            </c:dLbl>
            <c:spPr>
              <a:noFill/>
              <a:ln w="25399">
                <a:noFill/>
              </a:ln>
            </c:spPr>
            <c:txPr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Sheet1!$B$1:$E$1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Sheet1!$B$2:$E$2</c:f>
              <c:numCache>
                <c:formatCode>General</c:formatCode>
                <c:ptCount val="4"/>
                <c:pt idx="0">
                  <c:v>100</c:v>
                </c:pt>
                <c:pt idx="1">
                  <c:v>39.74</c:v>
                </c:pt>
                <c:pt idx="2">
                  <c:v>61.54</c:v>
                </c:pt>
                <c:pt idx="3">
                  <c:v>52.56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4FB-40A9-B7B0-FFDB38D58CC5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Нет</c:v>
                </c:pt>
              </c:strCache>
            </c:strRef>
          </c:tx>
          <c:spPr>
            <a:solidFill>
              <a:srgbClr val="993366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1"/>
              <c:tx>
                <c:rich>
                  <a:bodyPr/>
                  <a:lstStyle/>
                  <a:p>
                    <a:r>
                      <a:rPr lang="en-US" smtClean="0"/>
                      <a:t>1</a:t>
                    </a:r>
                    <a:r>
                      <a:rPr lang="ru-RU" smtClean="0"/>
                      <a:t>4</a:t>
                    </a:r>
                    <a:r>
                      <a:rPr lang="en-US" smtClean="0"/>
                      <a:t>,26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4FB-40A9-B7B0-FFDB38D58CC5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dirty="0" smtClean="0"/>
                      <a:t>1</a:t>
                    </a:r>
                    <a:r>
                      <a:rPr lang="ru-RU" dirty="0" smtClean="0"/>
                      <a:t>0</a:t>
                    </a:r>
                    <a:r>
                      <a:rPr lang="en-US" dirty="0" smtClean="0"/>
                      <a:t>,67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B4FB-40A9-B7B0-FFDB38D58CC5}"/>
                </c:ext>
              </c:extLst>
            </c:dLbl>
            <c:numFmt formatCode="General" sourceLinked="0"/>
            <c:spPr>
              <a:noFill/>
              <a:ln w="25399">
                <a:noFill/>
              </a:ln>
            </c:spPr>
            <c:txPr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Sheet1!$B$1:$E$1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Sheet1!$B$3:$E$3</c:f>
              <c:numCache>
                <c:formatCode>General</c:formatCode>
                <c:ptCount val="4"/>
                <c:pt idx="0">
                  <c:v>0</c:v>
                </c:pt>
                <c:pt idx="1">
                  <c:v>10.26</c:v>
                </c:pt>
                <c:pt idx="2">
                  <c:v>16.670000000000005</c:v>
                </c:pt>
                <c:pt idx="3" formatCode="0.00%">
                  <c:v>47.44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B4FB-40A9-B7B0-FFDB38D58CC5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Иногда</c:v>
                </c:pt>
              </c:strCache>
            </c:strRef>
          </c:tx>
          <c:spPr>
            <a:solidFill>
              <a:srgbClr val="FFFFCC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2"/>
              <c:tx>
                <c:rich>
                  <a:bodyPr/>
                  <a:lstStyle/>
                  <a:p>
                    <a:r>
                      <a:rPr lang="ru-RU" smtClean="0"/>
                      <a:t>15</a:t>
                    </a:r>
                    <a:r>
                      <a:rPr lang="en-US" smtClean="0"/>
                      <a:t>,79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B4FB-40A9-B7B0-FFDB38D58CC5}"/>
                </c:ext>
              </c:extLst>
            </c:dLbl>
            <c:spPr>
              <a:noFill/>
              <a:ln w="25399">
                <a:noFill/>
              </a:ln>
            </c:spPr>
            <c:txPr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Sheet1!$B$1:$E$1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Sheet1!$B$4:$E$4</c:f>
              <c:numCache>
                <c:formatCode>General</c:formatCode>
                <c:ptCount val="4"/>
                <c:pt idx="0">
                  <c:v>0</c:v>
                </c:pt>
                <c:pt idx="1">
                  <c:v>50</c:v>
                </c:pt>
                <c:pt idx="2">
                  <c:v>21.79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B4FB-40A9-B7B0-FFDB38D58CC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21811968"/>
        <c:axId val="21813504"/>
        <c:axId val="0"/>
      </c:bar3DChart>
      <c:catAx>
        <c:axId val="218119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21813504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21813504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21811968"/>
        <c:crosses val="autoZero"/>
        <c:crossBetween val="between"/>
      </c:valAx>
      <c:spPr>
        <a:noFill/>
        <a:ln w="25399">
          <a:noFill/>
        </a:ln>
      </c:spPr>
    </c:plotArea>
    <c:legend>
      <c:legendPos val="b"/>
      <c:layout>
        <c:manualLayout>
          <c:xMode val="edge"/>
          <c:yMode val="edge"/>
          <c:x val="0.34576271186440866"/>
          <c:y val="0.89051094890510851"/>
          <c:w val="0.30677966101695042"/>
          <c:h val="9.8540145985401964E-2"/>
        </c:manualLayout>
      </c:layout>
      <c:overlay val="0"/>
      <c:spPr>
        <a:noFill/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1100" b="1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200" b="1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&#1053;&#1086;&#1074;&#1072;&#1103;%20&#1087;&#1072;&#1087;&#1082;&#1072;%20(2)\&#1089;&#1095;&#1080;&#1090;&#1072;&#1083;&#1086;&#1095;&#1082;&#1072;%20(online-video-cutter.com).mp4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&#1053;&#1086;&#1074;&#1072;&#1103;%20&#1087;&#1072;&#1087;&#1082;&#1072;%20(2)\&#1041;&#1091;&#1073;&#1072;%20-%20&#1059;&#1088;&#1086;&#1082;%20&#1072;&#1085;&#1075;&#1083;&#1080;&#1081;&#1089;&#1082;&#1086;&#1075;&#1086;%20-%20Head,%20Shoulders,%20Knees%20and%20Toes%20-%20&#1052;&#1091;&#1083;&#1100;&#1090;&#1092;&#1080;&#1083;&#1100;&#1084;%20&#1076;&#1083;&#1103;%20&#1076;&#1077;&#1090;&#1077;&#1081;%20(online-video-cutter.com)%20(1).mp4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&#1053;&#1086;&#1074;&#1072;&#1103;%20&#1087;&#1072;&#1087;&#1082;&#1072;%20(2)\1080p%20HD%20_Good%20Morning_%20-%20Singin'%20in%20the%20Rain%20(1952)%20(online-video-cutter.com)%20(1).mp4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ds04.infourok.ru/uploads/ex/114b/0014f8da-e1edd35d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79712" y="1015090"/>
            <a:ext cx="6840760" cy="219788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/>
              <a:t>СТИХИ, ПЕСНИ, СКАЗКИ КАК СРЕДСТВО МОТИВАЦИИ К ИЗУЧЕНИЮ ИНОСТРАННОГО ЯЗЫКА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46824" y="3184759"/>
            <a:ext cx="3598416" cy="1944216"/>
          </a:xfrm>
        </p:spPr>
        <p:txBody>
          <a:bodyPr>
            <a:normAutofit fontScale="92500"/>
          </a:bodyPr>
          <a:lstStyle/>
          <a:p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Выполнили:</a:t>
            </a:r>
          </a:p>
          <a:p>
            <a:r>
              <a:rPr lang="ru-RU" sz="1600" dirty="0" err="1" smtClean="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Зяблицева</a:t>
            </a:r>
            <a:r>
              <a:rPr lang="ru-RU" sz="1600" dirty="0" smtClean="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 Анастасия </a:t>
            </a:r>
            <a:endParaRPr lang="ru-RU" sz="1600" dirty="0" smtClean="0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  <a:p>
            <a:r>
              <a:rPr lang="ru-RU" sz="1600" dirty="0" smtClean="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Огурцова Екатерина,</a:t>
            </a:r>
            <a:endParaRPr lang="ru-RU" sz="1600" dirty="0" smtClean="0">
              <a:solidFill>
                <a:srgbClr val="000000"/>
              </a:solidFill>
              <a:latin typeface="Batang" pitchFamily="18" charset="-127"/>
              <a:ea typeface="Batang" pitchFamily="18" charset="-127"/>
            </a:endParaRPr>
          </a:p>
          <a:p>
            <a:r>
              <a:rPr lang="ru-RU" sz="1600" dirty="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с</a:t>
            </a:r>
            <a:r>
              <a:rPr lang="ru-RU" sz="1600" dirty="0" smtClean="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тудентки </a:t>
            </a:r>
            <a:r>
              <a:rPr lang="ru-RU" sz="1600" dirty="0" smtClean="0">
                <a:solidFill>
                  <a:srgbClr val="000000"/>
                </a:solidFill>
                <a:latin typeface="Batang" pitchFamily="18" charset="-127"/>
                <a:ea typeface="Batang" pitchFamily="18" charset="-127"/>
              </a:rPr>
              <a:t>школьного отделения </a:t>
            </a:r>
          </a:p>
          <a:p>
            <a:r>
              <a:rPr lang="ru-RU" sz="1600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</a:rPr>
              <a:t>911 </a:t>
            </a:r>
            <a:r>
              <a:rPr lang="ru-RU" sz="1600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</a:rPr>
              <a:t>группа,</a:t>
            </a:r>
          </a:p>
          <a:p>
            <a:r>
              <a:rPr lang="ru-RU" sz="1600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</a:rPr>
              <a:t>Андронова А.В., преподаватель литературы ГБПОУ «МПК»</a:t>
            </a:r>
            <a:endParaRPr lang="ru-RU" sz="1600" dirty="0">
              <a:solidFill>
                <a:schemeClr val="bg1"/>
              </a:solidFill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5" name="Рисунок 4" descr="SITE_NAME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49050"/>
            <a:ext cx="1944216" cy="1532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8" name="Picture 4" descr="C:\Users\Преподаватель\Desktop\английская книга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557307"/>
            <a:ext cx="3456384" cy="25889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ds04.infourok.ru/uploads/ex/114b/0014f8da-e1edd35d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6516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63688" y="836712"/>
            <a:ext cx="6984776" cy="5474080"/>
          </a:xfrm>
        </p:spPr>
        <p:txBody>
          <a:bodyPr>
            <a:normAutofit/>
          </a:bodyPr>
          <a:lstStyle/>
          <a:p>
            <a:pPr marL="64008" lvl="0" indent="0" algn="just">
              <a:buClr>
                <a:srgbClr val="FF388C"/>
              </a:buClr>
              <a:buNone/>
            </a:pPr>
            <a:r>
              <a:rPr lang="ru-RU" sz="2000" dirty="0" smtClean="0">
                <a:solidFill>
                  <a:prstClr val="black"/>
                </a:solidFill>
              </a:rPr>
              <a:t> </a:t>
            </a:r>
            <a:r>
              <a:rPr lang="ru-RU" sz="1800" dirty="0" smtClean="0">
                <a:solidFill>
                  <a:prstClr val="black"/>
                </a:solidFill>
              </a:rPr>
              <a:t>В песнях </a:t>
            </a:r>
            <a:r>
              <a:rPr lang="ru-RU" sz="1800" b="1" dirty="0">
                <a:solidFill>
                  <a:prstClr val="black"/>
                </a:solidFill>
              </a:rPr>
              <a:t>часто </a:t>
            </a:r>
            <a:r>
              <a:rPr lang="ru-RU" sz="1800" dirty="0">
                <a:solidFill>
                  <a:prstClr val="black"/>
                </a:solidFill>
              </a:rPr>
              <a:t>встречаются </a:t>
            </a:r>
            <a:r>
              <a:rPr lang="ru-RU" sz="1800" b="1" dirty="0">
                <a:solidFill>
                  <a:prstClr val="black"/>
                </a:solidFill>
              </a:rPr>
              <a:t>имена собственные</a:t>
            </a:r>
            <a:r>
              <a:rPr lang="ru-RU" sz="1800" dirty="0">
                <a:solidFill>
                  <a:prstClr val="black"/>
                </a:solidFill>
              </a:rPr>
              <a:t>, </a:t>
            </a:r>
            <a:r>
              <a:rPr lang="ru-RU" sz="1800" b="1" dirty="0">
                <a:solidFill>
                  <a:prstClr val="black"/>
                </a:solidFill>
              </a:rPr>
              <a:t>географические названия</a:t>
            </a:r>
            <a:r>
              <a:rPr lang="ru-RU" sz="1800" dirty="0">
                <a:solidFill>
                  <a:prstClr val="black"/>
                </a:solidFill>
              </a:rPr>
              <a:t>, реалии страны изучаемого языка, поэтические слова. Это способствует развитию у обучающихся </a:t>
            </a:r>
            <a:r>
              <a:rPr lang="ru-RU" sz="1800" b="1" dirty="0">
                <a:solidFill>
                  <a:prstClr val="black"/>
                </a:solidFill>
              </a:rPr>
              <a:t>чувств языка</a:t>
            </a:r>
            <a:r>
              <a:rPr lang="ru-RU" sz="1800" dirty="0">
                <a:solidFill>
                  <a:prstClr val="black"/>
                </a:solidFill>
              </a:rPr>
              <a:t>, знания его </a:t>
            </a:r>
            <a:r>
              <a:rPr lang="ru-RU" sz="1800" b="1" dirty="0">
                <a:solidFill>
                  <a:prstClr val="black"/>
                </a:solidFill>
              </a:rPr>
              <a:t>стилистических особенностей</a:t>
            </a:r>
          </a:p>
          <a:p>
            <a:pPr>
              <a:buNone/>
            </a:pPr>
            <a:endParaRPr lang="ru-RU" dirty="0" smtClean="0">
              <a:solidFill>
                <a:schemeClr val="bg1"/>
              </a:solidFill>
            </a:endParaRPr>
          </a:p>
        </p:txBody>
      </p:sp>
      <p:pic>
        <p:nvPicPr>
          <p:cNvPr id="4098" name="Picture 2" descr="C:\Users\Преподаватель\Desktop\чикаго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4293096"/>
            <a:ext cx="2722736" cy="181185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Преподаватель\Desktop\бостон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492896"/>
            <a:ext cx="2448271" cy="178733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427984" y="2636912"/>
            <a:ext cx="410445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bg1"/>
                </a:solidFill>
              </a:rPr>
              <a:t>Бостон</a:t>
            </a:r>
            <a:r>
              <a:rPr lang="ru-RU" sz="1400" dirty="0" smtClean="0">
                <a:solidFill>
                  <a:schemeClr val="bg1"/>
                </a:solidFill>
              </a:rPr>
              <a:t> – это самый большой город в штате Массачусетс, также </a:t>
            </a:r>
            <a:r>
              <a:rPr lang="ru-RU" sz="1400" b="1" dirty="0" smtClean="0">
                <a:solidFill>
                  <a:schemeClr val="bg1"/>
                </a:solidFill>
              </a:rPr>
              <a:t>Бостон</a:t>
            </a:r>
            <a:r>
              <a:rPr lang="ru-RU" sz="1400" dirty="0" smtClean="0">
                <a:solidFill>
                  <a:schemeClr val="bg1"/>
                </a:solidFill>
              </a:rPr>
              <a:t> – столица этого штата. Город разместился на побережье Атлантики и на северо-востоке Соединенных Штатов Америки.</a:t>
            </a:r>
            <a:endParaRPr lang="ru-RU" sz="1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99992" y="4005064"/>
            <a:ext cx="439248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bg1"/>
                </a:solidFill>
              </a:rPr>
              <a:t>Чикаго</a:t>
            </a:r>
            <a:r>
              <a:rPr lang="ru-RU" sz="1400" dirty="0" smtClean="0">
                <a:solidFill>
                  <a:schemeClr val="bg1"/>
                </a:solidFill>
              </a:rPr>
              <a:t> — третий по численности населения город в США; крупнейший мегаполис штата Иллинойс, раскинувшийся вдоль побережья озера Мичиган. Чикаго часто называют  «город ветров»: кличку «город ветров» он получил из-за колебаний городской власти </a:t>
            </a:r>
            <a:r>
              <a:rPr lang="ru-RU" sz="1400" i="1" dirty="0" smtClean="0">
                <a:solidFill>
                  <a:schemeClr val="bg1"/>
                </a:solidFill>
              </a:rPr>
              <a:t>(а не из-за сильных ветров, как многие думают)</a:t>
            </a:r>
            <a:r>
              <a:rPr lang="ru-RU" sz="1400" dirty="0" smtClean="0">
                <a:solidFill>
                  <a:schemeClr val="bg1"/>
                </a:solidFill>
              </a:rPr>
              <a:t>. Прозвище, сказанное политиками, так закрепилось, что стало вторым именем Чикаго. 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4420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ds04.infourok.ru/uploads/ex/114b/0014f8da-e1edd35d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620688"/>
            <a:ext cx="7632848" cy="504056"/>
          </a:xfrm>
        </p:spPr>
        <p:txBody>
          <a:bodyPr>
            <a:normAutofit fontScale="90000"/>
          </a:bodyPr>
          <a:lstStyle/>
          <a:p>
            <a:pPr marL="448056" lvl="0" indent="-384048" algn="ctr">
              <a:spcBef>
                <a:spcPct val="20000"/>
              </a:spcBef>
            </a:pPr>
            <a:r>
              <a:rPr lang="ru-RU" sz="2300" b="1" dirty="0" smtClean="0">
                <a:ln>
                  <a:noFill/>
                </a:ln>
                <a:solidFill>
                  <a:prstClr val="white"/>
                </a:solidFill>
                <a:effectLst/>
                <a:ea typeface="+mn-ea"/>
                <a:cs typeface="+mn-cs"/>
              </a:rPr>
              <a:t/>
            </a:r>
            <a:br>
              <a:rPr lang="ru-RU" sz="2300" b="1" dirty="0" smtClean="0">
                <a:ln>
                  <a:noFill/>
                </a:ln>
                <a:solidFill>
                  <a:prstClr val="white"/>
                </a:solidFill>
                <a:effectLst/>
                <a:ea typeface="+mn-ea"/>
                <a:cs typeface="+mn-cs"/>
              </a:rPr>
            </a:br>
            <a:r>
              <a:rPr lang="ru-RU" sz="2300" b="1" dirty="0" smtClean="0">
                <a:ln>
                  <a:noFill/>
                </a:ln>
                <a:solidFill>
                  <a:prstClr val="white"/>
                </a:solidFill>
                <a:effectLst/>
                <a:ea typeface="+mn-ea"/>
                <a:cs typeface="+mn-cs"/>
              </a:rPr>
              <a:t/>
            </a:r>
            <a:br>
              <a:rPr lang="ru-RU" sz="2300" b="1" dirty="0" smtClean="0">
                <a:ln>
                  <a:noFill/>
                </a:ln>
                <a:solidFill>
                  <a:prstClr val="white"/>
                </a:solidFill>
                <a:effectLst/>
                <a:ea typeface="+mn-ea"/>
                <a:cs typeface="+mn-cs"/>
              </a:rPr>
            </a:br>
            <a:r>
              <a:rPr lang="ru-RU" sz="2700" b="1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+mn-ea"/>
                <a:cs typeface="+mn-cs"/>
              </a:rPr>
              <a:t>На </a:t>
            </a:r>
            <a:r>
              <a:rPr lang="ru-RU" sz="2700" b="1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+mn-ea"/>
                <a:cs typeface="+mn-cs"/>
              </a:rPr>
              <a:t>уроке иностранного языка песни чаще всего используются:</a:t>
            </a:r>
            <a:br>
              <a:rPr lang="ru-RU" sz="2700" b="1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+mn-ea"/>
                <a:cs typeface="+mn-cs"/>
              </a:rPr>
            </a:br>
            <a:endParaRPr lang="ru-RU" sz="27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63688" y="1340768"/>
            <a:ext cx="7200800" cy="47540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 </a:t>
            </a:r>
            <a:r>
              <a:rPr lang="ru-RU" sz="1800" dirty="0" smtClean="0">
                <a:solidFill>
                  <a:schemeClr val="bg1"/>
                </a:solidFill>
              </a:rPr>
              <a:t>для </a:t>
            </a:r>
            <a:r>
              <a:rPr lang="ru-RU" sz="1800" b="1" dirty="0" smtClean="0">
                <a:solidFill>
                  <a:schemeClr val="bg1"/>
                </a:solidFill>
              </a:rPr>
              <a:t>фонетической зарядки </a:t>
            </a:r>
            <a:r>
              <a:rPr lang="ru-RU" sz="1800" dirty="0" smtClean="0">
                <a:solidFill>
                  <a:schemeClr val="bg1"/>
                </a:solidFill>
              </a:rPr>
              <a:t>на начальном этапе урока;</a:t>
            </a:r>
          </a:p>
          <a:p>
            <a:r>
              <a:rPr lang="ru-RU" sz="1800" dirty="0" smtClean="0">
                <a:solidFill>
                  <a:schemeClr val="bg1"/>
                </a:solidFill>
              </a:rPr>
              <a:t>для более прочного закрепления </a:t>
            </a:r>
            <a:r>
              <a:rPr lang="ru-RU" sz="1800" b="1" dirty="0" smtClean="0">
                <a:solidFill>
                  <a:schemeClr val="bg1"/>
                </a:solidFill>
              </a:rPr>
              <a:t>лексического</a:t>
            </a:r>
            <a:r>
              <a:rPr lang="ru-RU" sz="1800" dirty="0" smtClean="0">
                <a:solidFill>
                  <a:schemeClr val="bg1"/>
                </a:solidFill>
              </a:rPr>
              <a:t> и </a:t>
            </a:r>
            <a:r>
              <a:rPr lang="ru-RU" sz="1800" b="1" dirty="0" smtClean="0">
                <a:solidFill>
                  <a:schemeClr val="bg1"/>
                </a:solidFill>
              </a:rPr>
              <a:t>грамматического</a:t>
            </a:r>
            <a:r>
              <a:rPr lang="ru-RU" sz="1800" dirty="0" smtClean="0">
                <a:solidFill>
                  <a:schemeClr val="bg1"/>
                </a:solidFill>
              </a:rPr>
              <a:t> материала;</a:t>
            </a:r>
          </a:p>
          <a:p>
            <a:r>
              <a:rPr lang="ru-RU" sz="1800" dirty="0" smtClean="0">
                <a:solidFill>
                  <a:schemeClr val="bg1"/>
                </a:solidFill>
              </a:rPr>
              <a:t>как стимул для развития </a:t>
            </a:r>
            <a:r>
              <a:rPr lang="ru-RU" sz="1800" b="1" dirty="0" smtClean="0">
                <a:solidFill>
                  <a:schemeClr val="bg1"/>
                </a:solidFill>
              </a:rPr>
              <a:t>речевых</a:t>
            </a:r>
            <a:r>
              <a:rPr lang="ru-RU" sz="1800" dirty="0" smtClean="0">
                <a:solidFill>
                  <a:schemeClr val="bg1"/>
                </a:solidFill>
              </a:rPr>
              <a:t> навыков и умений;</a:t>
            </a:r>
          </a:p>
          <a:p>
            <a:r>
              <a:rPr lang="ru-RU" sz="1800" dirty="0" smtClean="0">
                <a:solidFill>
                  <a:schemeClr val="bg1"/>
                </a:solidFill>
              </a:rPr>
              <a:t> как своего рода </a:t>
            </a:r>
            <a:r>
              <a:rPr lang="ru-RU" sz="1800" b="1" dirty="0" smtClean="0">
                <a:solidFill>
                  <a:schemeClr val="bg1"/>
                </a:solidFill>
              </a:rPr>
              <a:t>релаксация</a:t>
            </a:r>
            <a:r>
              <a:rPr lang="ru-RU" sz="1800" dirty="0" smtClean="0">
                <a:solidFill>
                  <a:schemeClr val="bg1"/>
                </a:solidFill>
              </a:rPr>
              <a:t> в середине или в конце урока, когда обучающиеся устали и им нужна разрядка, снимающая напряжение и восстанавливающая их работоспособность.</a:t>
            </a:r>
          </a:p>
          <a:p>
            <a:r>
              <a:rPr lang="ru-RU" sz="1800" b="1" dirty="0">
                <a:solidFill>
                  <a:schemeClr val="bg1"/>
                </a:solidFill>
              </a:rPr>
              <a:t>м</a:t>
            </a:r>
            <a:r>
              <a:rPr lang="ru-RU" sz="1800" b="1" dirty="0" smtClean="0">
                <a:solidFill>
                  <a:schemeClr val="bg1"/>
                </a:solidFill>
              </a:rPr>
              <a:t>отивация и интересы </a:t>
            </a:r>
            <a:r>
              <a:rPr lang="ru-RU" sz="1800" dirty="0" smtClean="0">
                <a:solidFill>
                  <a:schemeClr val="bg1"/>
                </a:solidFill>
              </a:rPr>
              <a:t>учеников и студентов – основные факторы в изучении любого иностранного языка. Именно </a:t>
            </a:r>
            <a:r>
              <a:rPr lang="ru-RU" sz="1800" b="1" dirty="0" smtClean="0">
                <a:solidFill>
                  <a:schemeClr val="bg1"/>
                </a:solidFill>
              </a:rPr>
              <a:t>музыка и песни </a:t>
            </a:r>
            <a:r>
              <a:rPr lang="ru-RU" sz="1800" dirty="0" smtClean="0">
                <a:solidFill>
                  <a:schemeClr val="bg1"/>
                </a:solidFill>
              </a:rPr>
              <a:t>в большей мере повышают интерес обучающихся и, следовательно, способность к усвоению материала.</a:t>
            </a:r>
          </a:p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ds04.infourok.ru/uploads/ex/114b/0014f8da-e1edd35d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980728"/>
            <a:ext cx="8229600" cy="929258"/>
          </a:xfrm>
        </p:spPr>
        <p:txBody>
          <a:bodyPr>
            <a:noAutofit/>
          </a:bodyPr>
          <a:lstStyle/>
          <a:p>
            <a:pPr algn="ctr"/>
            <a:r>
              <a:rPr lang="ru-RU" sz="2400" b="1" cap="all" dirty="0" smtClean="0"/>
              <a:t>Роль песни при обучении английскому произношению</a:t>
            </a:r>
            <a:r>
              <a:rPr lang="ru-RU" sz="2400" b="1" i="1" dirty="0" smtClean="0"/>
              <a:t/>
            </a:r>
            <a:br>
              <a:rPr lang="ru-RU" sz="2400" b="1" i="1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19672" y="1916832"/>
            <a:ext cx="7272808" cy="4249944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bg1"/>
                </a:solidFill>
              </a:rPr>
              <a:t>Автоматизированные </a:t>
            </a:r>
            <a:r>
              <a:rPr lang="ru-RU" sz="1800" b="1" dirty="0" err="1" smtClean="0">
                <a:solidFill>
                  <a:schemeClr val="bg1"/>
                </a:solidFill>
              </a:rPr>
              <a:t>слухо</a:t>
            </a:r>
            <a:r>
              <a:rPr lang="ru-RU" sz="1800" b="1" dirty="0" smtClean="0">
                <a:solidFill>
                  <a:schemeClr val="bg1"/>
                </a:solidFill>
              </a:rPr>
              <a:t> - произносительные</a:t>
            </a:r>
            <a:r>
              <a:rPr lang="ru-RU" sz="1800" dirty="0" smtClean="0">
                <a:solidFill>
                  <a:schemeClr val="bg1"/>
                </a:solidFill>
              </a:rPr>
              <a:t> навыки составляют основу развития всех видов речевой деятельности и поэтому обучение иностранному языку невозможно без </a:t>
            </a:r>
            <a:r>
              <a:rPr lang="ru-RU" sz="1800" b="1" dirty="0" smtClean="0">
                <a:solidFill>
                  <a:schemeClr val="bg1"/>
                </a:solidFill>
              </a:rPr>
              <a:t>специального обучения произношению</a:t>
            </a:r>
          </a:p>
          <a:p>
            <a:r>
              <a:rPr lang="ru-RU" sz="1800" dirty="0" smtClean="0">
                <a:solidFill>
                  <a:schemeClr val="bg1"/>
                </a:solidFill>
              </a:rPr>
              <a:t>Следует заметить, что </a:t>
            </a:r>
            <a:r>
              <a:rPr lang="ru-RU" sz="1800" b="1" dirty="0" smtClean="0">
                <a:solidFill>
                  <a:schemeClr val="bg1"/>
                </a:solidFill>
              </a:rPr>
              <a:t>пение</a:t>
            </a:r>
            <a:r>
              <a:rPr lang="ru-RU" sz="1800" dirty="0" smtClean="0">
                <a:solidFill>
                  <a:schemeClr val="bg1"/>
                </a:solidFill>
              </a:rPr>
              <a:t> чрезвычайно важно при </a:t>
            </a:r>
            <a:r>
              <a:rPr lang="ru-RU" sz="1800" b="1" dirty="0" smtClean="0">
                <a:solidFill>
                  <a:schemeClr val="bg1"/>
                </a:solidFill>
              </a:rPr>
              <a:t>отработке произношения. </a:t>
            </a:r>
            <a:r>
              <a:rPr lang="ru-RU" sz="1800" dirty="0" smtClean="0">
                <a:solidFill>
                  <a:schemeClr val="bg1"/>
                </a:solidFill>
              </a:rPr>
              <a:t>В </a:t>
            </a:r>
            <a:r>
              <a:rPr lang="ru-RU" sz="1800" b="1" dirty="0" smtClean="0">
                <a:solidFill>
                  <a:schemeClr val="bg1"/>
                </a:solidFill>
              </a:rPr>
              <a:t>пении </a:t>
            </a:r>
            <a:r>
              <a:rPr lang="ru-RU" sz="1800" dirty="0" smtClean="0">
                <a:solidFill>
                  <a:schemeClr val="bg1"/>
                </a:solidFill>
              </a:rPr>
              <a:t>очень хорошо </a:t>
            </a:r>
            <a:r>
              <a:rPr lang="ru-RU" sz="1800" b="1" dirty="0" smtClean="0">
                <a:solidFill>
                  <a:schemeClr val="bg1"/>
                </a:solidFill>
              </a:rPr>
              <a:t>закрепляются звуки</a:t>
            </a:r>
            <a:r>
              <a:rPr lang="ru-RU" sz="1800" dirty="0" smtClean="0">
                <a:solidFill>
                  <a:schemeClr val="bg1"/>
                </a:solidFill>
              </a:rPr>
              <a:t>, так как при этом они бывают долгими и </a:t>
            </a:r>
            <a:r>
              <a:rPr lang="ru-RU" sz="1800" b="1" dirty="0" smtClean="0">
                <a:solidFill>
                  <a:schemeClr val="bg1"/>
                </a:solidFill>
              </a:rPr>
              <a:t>органы речи </a:t>
            </a:r>
            <a:r>
              <a:rPr lang="ru-RU" sz="1800" dirty="0" smtClean="0">
                <a:solidFill>
                  <a:schemeClr val="bg1"/>
                </a:solidFill>
              </a:rPr>
              <a:t>привыкают </a:t>
            </a:r>
            <a:r>
              <a:rPr lang="ru-RU" sz="1800" b="1" dirty="0" smtClean="0">
                <a:solidFill>
                  <a:schemeClr val="bg1"/>
                </a:solidFill>
              </a:rPr>
              <a:t>долго сохранять </a:t>
            </a:r>
            <a:r>
              <a:rPr lang="ru-RU" sz="1800" dirty="0" smtClean="0">
                <a:solidFill>
                  <a:schemeClr val="bg1"/>
                </a:solidFill>
              </a:rPr>
              <a:t>одно и то же </a:t>
            </a:r>
            <a:r>
              <a:rPr lang="ru-RU" sz="1800" b="1" dirty="0" smtClean="0">
                <a:solidFill>
                  <a:schemeClr val="bg1"/>
                </a:solidFill>
              </a:rPr>
              <a:t>положение</a:t>
            </a:r>
          </a:p>
          <a:p>
            <a:endParaRPr lang="ru-RU" dirty="0"/>
          </a:p>
        </p:txBody>
      </p:sp>
      <p:pic>
        <p:nvPicPr>
          <p:cNvPr id="2050" name="Picture 2" descr="C:\Users\Преподаватель\Desktop\ребеночек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4221088"/>
            <a:ext cx="1872208" cy="18722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ds04.infourok.ru/uploads/ex/114b/0014f8da-e1edd35d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764704"/>
            <a:ext cx="7848872" cy="90182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>Результаты анкетирования</a:t>
            </a:r>
            <a:endParaRPr lang="ru-RU" sz="2400" b="1" dirty="0"/>
          </a:p>
        </p:txBody>
      </p:sp>
      <p:graphicFrame>
        <p:nvGraphicFramePr>
          <p:cNvPr id="4" name="Объект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48850971"/>
              </p:ext>
            </p:extLst>
          </p:nvPr>
        </p:nvGraphicFramePr>
        <p:xfrm>
          <a:off x="1763688" y="1556792"/>
          <a:ext cx="7128792" cy="42119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ds04.infourok.ru/uploads/ex/114b/0014f8da-e1edd35d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692696"/>
            <a:ext cx="8229600" cy="353194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>Результаты анкетирования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16832" y="1052736"/>
            <a:ext cx="7175648" cy="5042032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- </a:t>
            </a:r>
            <a:r>
              <a:rPr lang="ru-RU" sz="1900" dirty="0" smtClean="0">
                <a:solidFill>
                  <a:schemeClr val="bg1"/>
                </a:solidFill>
              </a:rPr>
              <a:t>любят слушать песни на иностранном языке -  </a:t>
            </a:r>
            <a:r>
              <a:rPr lang="ru-RU" sz="1900" b="1" dirty="0" smtClean="0">
                <a:solidFill>
                  <a:schemeClr val="bg1"/>
                </a:solidFill>
              </a:rPr>
              <a:t>100%</a:t>
            </a:r>
            <a:r>
              <a:rPr lang="ru-RU" sz="1900" dirty="0" smtClean="0">
                <a:solidFill>
                  <a:schemeClr val="bg1"/>
                </a:solidFill>
              </a:rPr>
              <a:t> обучающихся;</a:t>
            </a:r>
          </a:p>
          <a:p>
            <a:r>
              <a:rPr lang="ru-RU" sz="1900" dirty="0" smtClean="0">
                <a:solidFill>
                  <a:schemeClr val="bg1"/>
                </a:solidFill>
              </a:rPr>
              <a:t>- понимают текст, прослушиваемой иностранной песни – </a:t>
            </a:r>
            <a:r>
              <a:rPr lang="ru-RU" sz="1900" b="1" dirty="0" smtClean="0">
                <a:solidFill>
                  <a:schemeClr val="bg1"/>
                </a:solidFill>
              </a:rPr>
              <a:t>40%</a:t>
            </a:r>
            <a:r>
              <a:rPr lang="ru-RU" sz="1900" dirty="0" smtClean="0">
                <a:solidFill>
                  <a:schemeClr val="bg1"/>
                </a:solidFill>
              </a:rPr>
              <a:t> обучающихся;</a:t>
            </a:r>
          </a:p>
          <a:p>
            <a:r>
              <a:rPr lang="ru-RU" sz="1900" dirty="0" smtClean="0">
                <a:solidFill>
                  <a:schemeClr val="bg1"/>
                </a:solidFill>
              </a:rPr>
              <a:t>- иногда понимают или понимают некоторую часть текста прослушиваемой иностранной песни – </a:t>
            </a:r>
            <a:r>
              <a:rPr lang="ru-RU" sz="1900" b="1" dirty="0" smtClean="0">
                <a:solidFill>
                  <a:schemeClr val="bg1"/>
                </a:solidFill>
              </a:rPr>
              <a:t>15</a:t>
            </a:r>
            <a:r>
              <a:rPr lang="ru-RU" sz="1900" dirty="0" smtClean="0">
                <a:solidFill>
                  <a:schemeClr val="bg1"/>
                </a:solidFill>
              </a:rPr>
              <a:t>% обучающихся;</a:t>
            </a:r>
          </a:p>
          <a:p>
            <a:r>
              <a:rPr lang="ru-RU" sz="1900" dirty="0" smtClean="0">
                <a:solidFill>
                  <a:schemeClr val="bg1"/>
                </a:solidFill>
              </a:rPr>
              <a:t>- получают душевное удовлетворение, слушая иностранные песни – </a:t>
            </a:r>
            <a:r>
              <a:rPr lang="ru-RU" sz="1900" b="1" dirty="0" smtClean="0">
                <a:solidFill>
                  <a:schemeClr val="bg1"/>
                </a:solidFill>
              </a:rPr>
              <a:t>70%</a:t>
            </a:r>
            <a:r>
              <a:rPr lang="ru-RU" sz="1900" dirty="0" smtClean="0">
                <a:solidFill>
                  <a:schemeClr val="bg1"/>
                </a:solidFill>
              </a:rPr>
              <a:t> обучающихся;</a:t>
            </a:r>
          </a:p>
          <a:p>
            <a:r>
              <a:rPr lang="ru-RU" sz="1900" dirty="0" smtClean="0">
                <a:solidFill>
                  <a:schemeClr val="bg1"/>
                </a:solidFill>
              </a:rPr>
              <a:t>- песни просто нравятся – </a:t>
            </a:r>
            <a:r>
              <a:rPr lang="ru-RU" sz="1900" b="1" dirty="0" smtClean="0">
                <a:solidFill>
                  <a:schemeClr val="bg1"/>
                </a:solidFill>
              </a:rPr>
              <a:t>15%</a:t>
            </a:r>
            <a:r>
              <a:rPr lang="ru-RU" sz="1900" dirty="0" smtClean="0">
                <a:solidFill>
                  <a:schemeClr val="bg1"/>
                </a:solidFill>
              </a:rPr>
              <a:t> обучающимся</a:t>
            </a:r>
          </a:p>
          <a:p>
            <a:r>
              <a:rPr lang="ru-RU" sz="1900" dirty="0" smtClean="0">
                <a:solidFill>
                  <a:schemeClr val="bg1"/>
                </a:solidFill>
              </a:rPr>
              <a:t>с помощью иностранных песен обогащается словарный запас – </a:t>
            </a:r>
            <a:r>
              <a:rPr lang="ru-RU" sz="1900" b="1" dirty="0" smtClean="0">
                <a:solidFill>
                  <a:schemeClr val="bg1"/>
                </a:solidFill>
              </a:rPr>
              <a:t>14%</a:t>
            </a:r>
            <a:r>
              <a:rPr lang="ru-RU" sz="1900" dirty="0" smtClean="0">
                <a:solidFill>
                  <a:schemeClr val="bg1"/>
                </a:solidFill>
              </a:rPr>
              <a:t> обучающихся;</a:t>
            </a:r>
          </a:p>
          <a:p>
            <a:r>
              <a:rPr lang="ru-RU" sz="1900" dirty="0" smtClean="0">
                <a:solidFill>
                  <a:schemeClr val="bg1"/>
                </a:solidFill>
              </a:rPr>
              <a:t>слушают, потому что все слушают – </a:t>
            </a:r>
            <a:r>
              <a:rPr lang="ru-RU" sz="1900" b="1" dirty="0" smtClean="0">
                <a:solidFill>
                  <a:schemeClr val="bg1"/>
                </a:solidFill>
              </a:rPr>
              <a:t>10% </a:t>
            </a:r>
            <a:r>
              <a:rPr lang="ru-RU" sz="1900" dirty="0" smtClean="0">
                <a:solidFill>
                  <a:schemeClr val="bg1"/>
                </a:solidFill>
              </a:rPr>
              <a:t>обучающихся;</a:t>
            </a:r>
          </a:p>
          <a:p>
            <a:r>
              <a:rPr lang="ru-RU" sz="1900" dirty="0" smtClean="0">
                <a:solidFill>
                  <a:schemeClr val="bg1"/>
                </a:solidFill>
              </a:rPr>
              <a:t>считают, что данные песни им ничего не дают – </a:t>
            </a:r>
            <a:r>
              <a:rPr lang="ru-RU" sz="1900" b="1" dirty="0" smtClean="0">
                <a:solidFill>
                  <a:schemeClr val="bg1"/>
                </a:solidFill>
              </a:rPr>
              <a:t>7% </a:t>
            </a:r>
            <a:r>
              <a:rPr lang="ru-RU" sz="1900" dirty="0" smtClean="0">
                <a:solidFill>
                  <a:schemeClr val="bg1"/>
                </a:solidFill>
              </a:rPr>
              <a:t>обучающихся.</a:t>
            </a:r>
          </a:p>
          <a:p>
            <a:endParaRPr lang="ru-RU" sz="2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ds04.infourok.ru/uploads/ex/114b/0014f8da-e1edd35d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836712"/>
            <a:ext cx="8229600" cy="50405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>Результаты анкетирования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16832" y="1484784"/>
            <a:ext cx="7175648" cy="4609984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bg1"/>
                </a:solidFill>
              </a:rPr>
              <a:t>Таким образом, </a:t>
            </a:r>
            <a:r>
              <a:rPr lang="ru-RU" sz="1800" b="1" dirty="0" smtClean="0">
                <a:solidFill>
                  <a:schemeClr val="bg1"/>
                </a:solidFill>
              </a:rPr>
              <a:t>песни</a:t>
            </a:r>
            <a:r>
              <a:rPr lang="ru-RU" sz="1800" dirty="0" smtClean="0">
                <a:solidFill>
                  <a:schemeClr val="bg1"/>
                </a:solidFill>
              </a:rPr>
              <a:t> на иностранном языке имеют широкие </a:t>
            </a:r>
            <a:r>
              <a:rPr lang="ru-RU" sz="1800" b="1" dirty="0" smtClean="0">
                <a:solidFill>
                  <a:schemeClr val="bg1"/>
                </a:solidFill>
              </a:rPr>
              <a:t>возможности</a:t>
            </a:r>
            <a:r>
              <a:rPr lang="ru-RU" sz="1800" dirty="0" smtClean="0">
                <a:solidFill>
                  <a:schemeClr val="bg1"/>
                </a:solidFill>
              </a:rPr>
              <a:t> для развития обучающихся</a:t>
            </a:r>
          </a:p>
          <a:p>
            <a:r>
              <a:rPr lang="ru-RU" sz="1800" b="1" dirty="0" smtClean="0">
                <a:solidFill>
                  <a:schemeClr val="bg1"/>
                </a:solidFill>
              </a:rPr>
              <a:t>Слова песни </a:t>
            </a:r>
            <a:r>
              <a:rPr lang="ru-RU" sz="1800" dirty="0" smtClean="0">
                <a:solidFill>
                  <a:schemeClr val="bg1"/>
                </a:solidFill>
              </a:rPr>
              <a:t>служат </a:t>
            </a:r>
            <a:r>
              <a:rPr lang="ru-RU" sz="1800" b="1" dirty="0" smtClean="0">
                <a:solidFill>
                  <a:schemeClr val="bg1"/>
                </a:solidFill>
              </a:rPr>
              <a:t>эффективными </a:t>
            </a:r>
            <a:r>
              <a:rPr lang="ru-RU" sz="1800" dirty="0" smtClean="0">
                <a:solidFill>
                  <a:schemeClr val="bg1"/>
                </a:solidFill>
              </a:rPr>
              <a:t>средствами расширения </a:t>
            </a:r>
            <a:r>
              <a:rPr lang="ru-RU" sz="1800" b="1" dirty="0" smtClean="0">
                <a:solidFill>
                  <a:schemeClr val="bg1"/>
                </a:solidFill>
              </a:rPr>
              <a:t>словарного запаса, закрепления грамматических структур</a:t>
            </a:r>
          </a:p>
          <a:p>
            <a:r>
              <a:rPr lang="ru-RU" sz="1800" dirty="0" smtClean="0">
                <a:solidFill>
                  <a:schemeClr val="bg1"/>
                </a:solidFill>
              </a:rPr>
              <a:t>Все виды работ с песней помогают </a:t>
            </a:r>
            <a:r>
              <a:rPr lang="ru-RU" sz="1800" b="1" dirty="0" smtClean="0">
                <a:solidFill>
                  <a:schemeClr val="bg1"/>
                </a:solidFill>
              </a:rPr>
              <a:t>стимулировать  и поддерживать </a:t>
            </a:r>
            <a:r>
              <a:rPr lang="ru-RU" sz="1800" dirty="0" smtClean="0">
                <a:solidFill>
                  <a:schemeClr val="bg1"/>
                </a:solidFill>
              </a:rPr>
              <a:t>интерес к предмету</a:t>
            </a:r>
          </a:p>
          <a:p>
            <a:r>
              <a:rPr lang="ru-RU" sz="1800" dirty="0" smtClean="0">
                <a:solidFill>
                  <a:schemeClr val="bg1"/>
                </a:solidFill>
              </a:rPr>
              <a:t>Песни служат лучшему усвоению </a:t>
            </a:r>
            <a:r>
              <a:rPr lang="ru-RU" sz="1800" b="1" dirty="0" smtClean="0">
                <a:solidFill>
                  <a:schemeClr val="bg1"/>
                </a:solidFill>
              </a:rPr>
              <a:t>лексико – грамматического материала</a:t>
            </a:r>
            <a:endParaRPr lang="ru-RU" sz="1800" b="1" dirty="0">
              <a:solidFill>
                <a:schemeClr val="bg1"/>
              </a:solidFill>
            </a:endParaRPr>
          </a:p>
        </p:txBody>
      </p:sp>
      <p:pic>
        <p:nvPicPr>
          <p:cNvPr id="2050" name="Picture 2" descr="C:\Users\Преподаватель\Desktop\буквы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6618" y="4334218"/>
            <a:ext cx="2619375" cy="17430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Преподаватель\Desktop\мальчишка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4175" y="4299029"/>
            <a:ext cx="2797613" cy="174358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7484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ds04.infourok.ru/uploads/ex/114b/0014f8da-e1edd35d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6792" y="764704"/>
            <a:ext cx="7787208" cy="97383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>Использование стихов и сказок на уроках английского языка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79712" y="1484784"/>
            <a:ext cx="6696744" cy="4681992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Использование </a:t>
            </a:r>
            <a:r>
              <a:rPr lang="ru-RU" sz="2000" b="1" dirty="0" smtClean="0">
                <a:solidFill>
                  <a:schemeClr val="bg1"/>
                </a:solidFill>
              </a:rPr>
              <a:t>фольклорного материала </a:t>
            </a:r>
            <a:r>
              <a:rPr lang="ru-RU" sz="2000" dirty="0" smtClean="0">
                <a:solidFill>
                  <a:schemeClr val="bg1"/>
                </a:solidFill>
              </a:rPr>
              <a:t>способствует лучшему усвоению </a:t>
            </a:r>
            <a:r>
              <a:rPr lang="ru-RU" sz="2000" b="1" dirty="0" smtClean="0">
                <a:solidFill>
                  <a:schemeClr val="bg1"/>
                </a:solidFill>
              </a:rPr>
              <a:t>языкового материала</a:t>
            </a:r>
            <a:r>
              <a:rPr lang="ru-RU" sz="2000" dirty="0" smtClean="0">
                <a:solidFill>
                  <a:schemeClr val="bg1"/>
                </a:solidFill>
              </a:rPr>
              <a:t> благодаря развитию механизмов непроизвольного запоминания, позволяющих увеличить </a:t>
            </a:r>
            <a:r>
              <a:rPr lang="ru-RU" sz="2000" b="1" dirty="0" smtClean="0">
                <a:solidFill>
                  <a:schemeClr val="bg1"/>
                </a:solidFill>
              </a:rPr>
              <a:t>объем и  прочность </a:t>
            </a:r>
            <a:r>
              <a:rPr lang="ru-RU" sz="2000" dirty="0" smtClean="0">
                <a:solidFill>
                  <a:schemeClr val="bg1"/>
                </a:solidFill>
              </a:rPr>
              <a:t>запоминаемого материала</a:t>
            </a:r>
          </a:p>
          <a:p>
            <a:r>
              <a:rPr lang="ru-RU" sz="2000" b="1" dirty="0" smtClean="0">
                <a:solidFill>
                  <a:schemeClr val="bg1"/>
                </a:solidFill>
              </a:rPr>
              <a:t>Стихи</a:t>
            </a:r>
            <a:r>
              <a:rPr lang="ru-RU" sz="2000" dirty="0" smtClean="0">
                <a:solidFill>
                  <a:schemeClr val="bg1"/>
                </a:solidFill>
              </a:rPr>
              <a:t> также являются  одним из наиболее </a:t>
            </a:r>
            <a:r>
              <a:rPr lang="ru-RU" sz="2000" b="1" dirty="0" smtClean="0">
                <a:solidFill>
                  <a:schemeClr val="bg1"/>
                </a:solidFill>
              </a:rPr>
              <a:t>эффективных </a:t>
            </a:r>
            <a:r>
              <a:rPr lang="ru-RU" sz="2000" dirty="0" smtClean="0">
                <a:solidFill>
                  <a:schemeClr val="bg1"/>
                </a:solidFill>
              </a:rPr>
              <a:t>видов</a:t>
            </a:r>
            <a:r>
              <a:rPr lang="ru-RU" sz="2000" b="1" dirty="0" smtClean="0">
                <a:solidFill>
                  <a:schemeClr val="bg1"/>
                </a:solidFill>
              </a:rPr>
              <a:t> фонетической зарядки</a:t>
            </a:r>
            <a:r>
              <a:rPr lang="ru-RU" sz="2000" dirty="0" smtClean="0">
                <a:solidFill>
                  <a:schemeClr val="bg1"/>
                </a:solidFill>
              </a:rPr>
              <a:t>, на материале которых можно </a:t>
            </a:r>
            <a:r>
              <a:rPr lang="ru-RU" sz="2000" b="1" dirty="0" smtClean="0">
                <a:solidFill>
                  <a:schemeClr val="bg1"/>
                </a:solidFill>
              </a:rPr>
              <a:t>отрабатывать</a:t>
            </a:r>
            <a:r>
              <a:rPr lang="ru-RU" sz="2000" dirty="0" smtClean="0">
                <a:solidFill>
                  <a:schemeClr val="bg1"/>
                </a:solidFill>
              </a:rPr>
              <a:t> и </a:t>
            </a:r>
            <a:r>
              <a:rPr lang="ru-RU" sz="2000" b="1" dirty="0" smtClean="0">
                <a:solidFill>
                  <a:schemeClr val="bg1"/>
                </a:solidFill>
              </a:rPr>
              <a:t>закреплять звуки, ударение, интонацию </a:t>
            </a:r>
            <a:endParaRPr lang="ru-RU" sz="2000" b="1" dirty="0">
              <a:solidFill>
                <a:schemeClr val="bg1"/>
              </a:solidFill>
            </a:endParaRPr>
          </a:p>
        </p:txBody>
      </p:sp>
      <p:pic>
        <p:nvPicPr>
          <p:cNvPr id="3074" name="Picture 2" descr="C:\Users\Преподаватель\Desktop\девушка с наушниками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4667969"/>
            <a:ext cx="2088232" cy="1478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ds04.infourok.ru/uploads/ex/114b/0014f8da-e1edd35d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692696"/>
            <a:ext cx="6336704" cy="1073274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СТИХИ И СКАЗКИ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91680" y="1700808"/>
            <a:ext cx="8229600" cy="4609984"/>
          </a:xfrm>
        </p:spPr>
        <p:txBody>
          <a:bodyPr>
            <a:normAutofit/>
          </a:bodyPr>
          <a:lstStyle/>
          <a:p>
            <a:pPr marL="64008" indent="0">
              <a:buNone/>
            </a:pPr>
            <a:r>
              <a:rPr lang="ru-RU" sz="3200" b="1" dirty="0" smtClean="0">
                <a:solidFill>
                  <a:schemeClr val="bg1"/>
                </a:solidFill>
              </a:rPr>
              <a:t>Т</a:t>
            </a:r>
            <a:r>
              <a:rPr lang="en-US" sz="3200" b="1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</a:rPr>
              <a:t>his is my father, this is my mother, </a:t>
            </a:r>
            <a:br>
              <a:rPr lang="en-US" sz="3200" b="1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</a:rPr>
            </a:br>
            <a:r>
              <a:rPr lang="ru-RU" sz="3200" b="1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</a:rPr>
              <a:t>Т</a:t>
            </a:r>
            <a:r>
              <a:rPr lang="en-US" sz="3200" b="1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</a:rPr>
              <a:t>his is my brother Paul. </a:t>
            </a:r>
            <a:br>
              <a:rPr lang="en-US" sz="3200" b="1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</a:rPr>
            </a:br>
            <a:r>
              <a:rPr lang="en-US" sz="3200" b="1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</a:rPr>
              <a:t>This is my sister, this is my uncle </a:t>
            </a:r>
            <a:br>
              <a:rPr lang="en-US" sz="3200" b="1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</a:rPr>
            </a:br>
            <a:r>
              <a:rPr lang="ru-RU" sz="3200" b="1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</a:rPr>
              <a:t>Н</a:t>
            </a:r>
            <a:r>
              <a:rPr lang="en-US" sz="3200" b="1" dirty="0" err="1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</a:rPr>
              <a:t>ow</a:t>
            </a:r>
            <a:r>
              <a:rPr lang="en-US" sz="3200" b="1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</a:rPr>
              <a:t> I love them all.</a:t>
            </a:r>
            <a:r>
              <a:rPr lang="en-US" sz="3200" b="1" dirty="0" smtClean="0">
                <a:latin typeface="Batang" pitchFamily="18" charset="-127"/>
                <a:ea typeface="Batang" pitchFamily="18" charset="-127"/>
              </a:rPr>
              <a:t>  </a:t>
            </a:r>
            <a:endParaRPr lang="ru-RU" sz="3200" b="1" dirty="0" smtClean="0">
              <a:latin typeface="Batang" pitchFamily="18" charset="-127"/>
              <a:ea typeface="Batang" pitchFamily="18" charset="-127"/>
            </a:endParaRPr>
          </a:p>
          <a:p>
            <a:pPr marL="64008" indent="0">
              <a:buNone/>
            </a:pPr>
            <a:endParaRPr lang="ru-RU" sz="4400" dirty="0"/>
          </a:p>
        </p:txBody>
      </p:sp>
      <p:pic>
        <p:nvPicPr>
          <p:cNvPr id="3074" name="Picture 2" descr="C:\Users\Преподаватель\Desktop\семья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279756"/>
            <a:ext cx="2636052" cy="28182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ds04.infourok.ru/uploads/ex/114b/0014f8da-e1edd35d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332656"/>
            <a:ext cx="8229600" cy="1433314"/>
          </a:xfrm>
        </p:spPr>
        <p:txBody>
          <a:bodyPr>
            <a:normAutofit/>
          </a:bodyPr>
          <a:lstStyle/>
          <a:p>
            <a:r>
              <a:rPr lang="ru-RU" sz="4400" b="1" dirty="0" smtClean="0"/>
              <a:t>Идиомы В. Шекспира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63688" y="1484784"/>
            <a:ext cx="8229600" cy="4898016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Freestyle Script" pitchFamily="66" charset="0"/>
              </a:rPr>
              <a:t>Brevity </a:t>
            </a:r>
            <a:r>
              <a:rPr lang="en-US" sz="3200" b="1" dirty="0" smtClean="0">
                <a:solidFill>
                  <a:schemeClr val="bg1"/>
                </a:solidFill>
                <a:latin typeface="Freestyle Script" pitchFamily="66" charset="0"/>
              </a:rPr>
              <a:t>is </a:t>
            </a:r>
            <a:r>
              <a:rPr lang="en-US" sz="3200" b="1" dirty="0">
                <a:solidFill>
                  <a:schemeClr val="bg1"/>
                </a:solidFill>
                <a:latin typeface="Freestyle Script" pitchFamily="66" charset="0"/>
              </a:rPr>
              <a:t>the soul of wit» («Hamlet») </a:t>
            </a:r>
            <a:endParaRPr lang="ru-RU" sz="3200" b="1" dirty="0" smtClean="0">
              <a:solidFill>
                <a:schemeClr val="bg1"/>
              </a:solidFill>
              <a:latin typeface="Freestyle Script" pitchFamily="66" charset="0"/>
            </a:endParaRPr>
          </a:p>
          <a:p>
            <a:r>
              <a:rPr lang="en-US" sz="3200" b="1" dirty="0">
                <a:solidFill>
                  <a:schemeClr val="bg1"/>
                </a:solidFill>
                <a:latin typeface="Freestyle Script" pitchFamily="66" charset="0"/>
              </a:rPr>
              <a:t>«Frailty</a:t>
            </a:r>
            <a:r>
              <a:rPr lang="en-US" sz="3200" b="1" dirty="0" smtClean="0">
                <a:solidFill>
                  <a:schemeClr val="bg1"/>
                </a:solidFill>
                <a:latin typeface="Freestyle Script" pitchFamily="66" charset="0"/>
              </a:rPr>
              <a:t>, </a:t>
            </a:r>
            <a:r>
              <a:rPr lang="en-US" sz="3200" b="1" dirty="0">
                <a:solidFill>
                  <a:schemeClr val="bg1"/>
                </a:solidFill>
                <a:latin typeface="Freestyle Script" pitchFamily="66" charset="0"/>
              </a:rPr>
              <a:t>thy name is woman!» («Hamlet</a:t>
            </a:r>
            <a:r>
              <a:rPr lang="en-US" sz="3200" b="1" dirty="0" smtClean="0">
                <a:solidFill>
                  <a:schemeClr val="bg1"/>
                </a:solidFill>
                <a:latin typeface="Freestyle Script" pitchFamily="66" charset="0"/>
              </a:rPr>
              <a:t>»)</a:t>
            </a:r>
            <a:endParaRPr lang="ru-RU" sz="3200" b="1" dirty="0" smtClean="0">
              <a:solidFill>
                <a:schemeClr val="bg1"/>
              </a:solidFill>
              <a:latin typeface="Freestyle Script" pitchFamily="66" charset="0"/>
            </a:endParaRPr>
          </a:p>
          <a:p>
            <a:r>
              <a:rPr lang="en-US" sz="3200" b="1" dirty="0" smtClean="0">
                <a:solidFill>
                  <a:schemeClr val="bg1"/>
                </a:solidFill>
                <a:latin typeface="Freestyle Script" pitchFamily="66" charset="0"/>
              </a:rPr>
              <a:t>“</a:t>
            </a:r>
            <a:r>
              <a:rPr lang="en-US" sz="3200" b="1" dirty="0">
                <a:solidFill>
                  <a:schemeClr val="bg1"/>
                </a:solidFill>
                <a:latin typeface="Freestyle Script" pitchFamily="66" charset="0"/>
              </a:rPr>
              <a:t>«The world is my oyster» </a:t>
            </a:r>
            <a:r>
              <a:rPr lang="en-US" sz="3200" b="1" dirty="0" smtClean="0">
                <a:solidFill>
                  <a:schemeClr val="bg1"/>
                </a:solidFill>
                <a:latin typeface="Freestyle Script" pitchFamily="66" charset="0"/>
              </a:rPr>
              <a:t>(«</a:t>
            </a:r>
            <a:r>
              <a:rPr lang="en-US" sz="3200" b="1" dirty="0">
                <a:solidFill>
                  <a:schemeClr val="bg1"/>
                </a:solidFill>
                <a:latin typeface="Freestyle Script" pitchFamily="66" charset="0"/>
              </a:rPr>
              <a:t>The Merry Wives of Windsor») </a:t>
            </a:r>
            <a:endParaRPr lang="ru-RU" sz="3200" b="1" dirty="0" smtClean="0">
              <a:solidFill>
                <a:schemeClr val="bg1"/>
              </a:solidFill>
              <a:latin typeface="Freestyle Script" pitchFamily="66" charset="0"/>
            </a:endParaRPr>
          </a:p>
          <a:p>
            <a:r>
              <a:rPr lang="en-US" sz="3200" b="1" dirty="0">
                <a:solidFill>
                  <a:schemeClr val="bg1"/>
                </a:solidFill>
                <a:latin typeface="Freestyle Script" pitchFamily="66" charset="0"/>
              </a:rPr>
              <a:t>«In a pickle» («The Tempest») </a:t>
            </a:r>
            <a:endParaRPr lang="ru-RU" sz="3200" b="1" dirty="0" smtClean="0">
              <a:solidFill>
                <a:schemeClr val="bg1"/>
              </a:solidFill>
              <a:latin typeface="Freestyle Script" pitchFamily="66" charset="0"/>
            </a:endParaRPr>
          </a:p>
          <a:p>
            <a:pPr marL="64008" indent="0">
              <a:buNone/>
            </a:pPr>
            <a:r>
              <a:rPr lang="ru-RU" sz="3200" b="1" dirty="0" smtClean="0">
                <a:solidFill>
                  <a:schemeClr val="bg1"/>
                </a:solidFill>
                <a:latin typeface="Freestyle Script" pitchFamily="66" charset="0"/>
              </a:rPr>
              <a:t> </a:t>
            </a:r>
          </a:p>
          <a:p>
            <a:pPr marL="64008" indent="0">
              <a:buNone/>
            </a:pPr>
            <a:endParaRPr lang="ru-RU" sz="3200" b="1" dirty="0">
              <a:solidFill>
                <a:schemeClr val="bg1"/>
              </a:solidFill>
              <a:latin typeface="Freestyle Script" pitchFamily="66" charset="0"/>
            </a:endParaRPr>
          </a:p>
          <a:p>
            <a:pPr marL="64008" indent="0">
              <a:buNone/>
            </a:pPr>
            <a:endParaRPr lang="ru-RU" sz="3200" b="1" dirty="0" smtClean="0">
              <a:solidFill>
                <a:schemeClr val="bg1"/>
              </a:solidFill>
              <a:latin typeface="Freestyle Script" pitchFamily="66" charset="0"/>
            </a:endParaRPr>
          </a:p>
          <a:p>
            <a:pPr marL="64008" indent="0">
              <a:buNone/>
            </a:pPr>
            <a:endParaRPr lang="ru-RU" sz="4400" b="1" dirty="0">
              <a:solidFill>
                <a:schemeClr val="bg1"/>
              </a:solidFill>
            </a:endParaRPr>
          </a:p>
        </p:txBody>
      </p:sp>
      <p:pic>
        <p:nvPicPr>
          <p:cNvPr id="1027" name="Picture 3" descr="C:\Users\Преподаватель\Desktop\Вильям Шекспир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3250793"/>
            <a:ext cx="2195736" cy="294273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9277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ds04.infourok.ru/uploads/ex/114b/0014f8da-e1edd35d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332656"/>
            <a:ext cx="8229600" cy="1433314"/>
          </a:xfrm>
        </p:spPr>
        <p:txBody>
          <a:bodyPr>
            <a:normAutofit/>
          </a:bodyPr>
          <a:lstStyle/>
          <a:p>
            <a:r>
              <a:rPr lang="ru-RU" sz="4400" b="1" dirty="0" smtClean="0"/>
              <a:t>Идиомы В. Шекспира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51720" y="1412776"/>
            <a:ext cx="8013576" cy="4898016"/>
          </a:xfrm>
        </p:spPr>
        <p:txBody>
          <a:bodyPr>
            <a:normAutofit/>
          </a:bodyPr>
          <a:lstStyle/>
          <a:p>
            <a:pPr marL="64008" indent="0">
              <a:buNone/>
            </a:pPr>
            <a:r>
              <a:rPr lang="en-US" sz="5400" b="1" dirty="0">
                <a:solidFill>
                  <a:schemeClr val="bg1"/>
                </a:solidFill>
                <a:latin typeface="Freestyle Script" pitchFamily="66" charset="0"/>
              </a:rPr>
              <a:t>To be, or not </a:t>
            </a:r>
            <a:r>
              <a:rPr lang="en-US" sz="5400" b="1" dirty="0" smtClean="0">
                <a:solidFill>
                  <a:schemeClr val="bg1"/>
                </a:solidFill>
                <a:latin typeface="Freestyle Script" pitchFamily="66" charset="0"/>
              </a:rPr>
              <a:t>to be</a:t>
            </a:r>
            <a:r>
              <a:rPr lang="ru-RU" sz="5400" b="1" dirty="0" smtClean="0">
                <a:solidFill>
                  <a:schemeClr val="bg1"/>
                </a:solidFill>
                <a:latin typeface="Freestyle Script" pitchFamily="66" charset="0"/>
              </a:rPr>
              <a:t> ( «</a:t>
            </a:r>
            <a:r>
              <a:rPr lang="en-US" sz="5400" b="1" dirty="0" smtClean="0">
                <a:solidFill>
                  <a:schemeClr val="bg1"/>
                </a:solidFill>
                <a:latin typeface="Freestyle Script" pitchFamily="66" charset="0"/>
              </a:rPr>
              <a:t>Hamlet</a:t>
            </a:r>
            <a:r>
              <a:rPr lang="ru-RU" sz="5400" b="1" dirty="0" smtClean="0">
                <a:solidFill>
                  <a:schemeClr val="bg1"/>
                </a:solidFill>
                <a:latin typeface="Freestyle Script" pitchFamily="66" charset="0"/>
              </a:rPr>
              <a:t>»)</a:t>
            </a:r>
            <a:endParaRPr lang="ru-RU" sz="5400" b="1" dirty="0">
              <a:solidFill>
                <a:schemeClr val="bg1"/>
              </a:solidFill>
            </a:endParaRPr>
          </a:p>
        </p:txBody>
      </p:sp>
      <p:pic>
        <p:nvPicPr>
          <p:cNvPr id="2050" name="Picture 2" descr="C:\Users\Преподаватель\Desktop\Гамлет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5" y="2421720"/>
            <a:ext cx="5409186" cy="35995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2473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ds04.infourok.ru/uploads/ex/114b/0014f8da-e1edd35d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365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124744"/>
            <a:ext cx="7755346" cy="108012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Цель исследования: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79712" y="1628800"/>
            <a:ext cx="6048672" cy="180020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endParaRPr lang="ru-RU" dirty="0" smtClean="0">
              <a:solidFill>
                <a:schemeClr val="bg1"/>
              </a:solidFill>
            </a:endParaRPr>
          </a:p>
          <a:p>
            <a:pPr algn="just">
              <a:buNone/>
            </a:pPr>
            <a:r>
              <a:rPr lang="ru-RU" dirty="0" smtClean="0">
                <a:solidFill>
                  <a:schemeClr val="bg1"/>
                </a:solidFill>
              </a:rPr>
              <a:t>- </a:t>
            </a:r>
            <a:r>
              <a:rPr lang="ru-RU" sz="2800" dirty="0" smtClean="0">
                <a:solidFill>
                  <a:schemeClr val="bg1"/>
                </a:solidFill>
              </a:rPr>
              <a:t>изучить и выделить </a:t>
            </a:r>
            <a:r>
              <a:rPr lang="ru-RU" sz="2800" b="1" dirty="0" smtClean="0">
                <a:solidFill>
                  <a:schemeClr val="bg1"/>
                </a:solidFill>
              </a:rPr>
              <a:t>значение</a:t>
            </a:r>
            <a:r>
              <a:rPr lang="ru-RU" sz="2800" dirty="0" smtClean="0">
                <a:solidFill>
                  <a:schemeClr val="bg1"/>
                </a:solidFill>
              </a:rPr>
              <a:t>, </a:t>
            </a:r>
            <a:r>
              <a:rPr lang="ru-RU" sz="2800" b="1" dirty="0" smtClean="0">
                <a:solidFill>
                  <a:schemeClr val="bg1"/>
                </a:solidFill>
              </a:rPr>
              <a:t>роль</a:t>
            </a:r>
            <a:r>
              <a:rPr lang="ru-RU" sz="2800" dirty="0" smtClean="0">
                <a:solidFill>
                  <a:schemeClr val="bg1"/>
                </a:solidFill>
              </a:rPr>
              <a:t> </a:t>
            </a:r>
            <a:r>
              <a:rPr lang="ru-RU" sz="2800" b="1" dirty="0" smtClean="0">
                <a:solidFill>
                  <a:schemeClr val="bg1"/>
                </a:solidFill>
              </a:rPr>
              <a:t>творческого материала</a:t>
            </a:r>
            <a:r>
              <a:rPr lang="ru-RU" sz="2800" dirty="0" smtClean="0">
                <a:solidFill>
                  <a:schemeClr val="bg1"/>
                </a:solidFill>
              </a:rPr>
              <a:t> при обучении английскому языку</a:t>
            </a:r>
          </a:p>
          <a:p>
            <a:pPr algn="just"/>
            <a:endParaRPr lang="ru-RU" dirty="0"/>
          </a:p>
        </p:txBody>
      </p:sp>
      <p:pic>
        <p:nvPicPr>
          <p:cNvPr id="5124" name="Picture 4" descr="C:\Users\Преподаватель\Desktop\инглиш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573016"/>
            <a:ext cx="3866914" cy="25176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ds04.infourok.ru/uploads/ex/114b/0014f8da-e1edd35d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68560" y="-603448"/>
            <a:ext cx="9948596" cy="746144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620688"/>
            <a:ext cx="9093696" cy="1008112"/>
          </a:xfrm>
        </p:spPr>
        <p:txBody>
          <a:bodyPr>
            <a:noAutofit/>
          </a:bodyPr>
          <a:lstStyle/>
          <a:p>
            <a:pPr algn="ctr"/>
            <a:r>
              <a:rPr lang="ru-RU" sz="2400" b="1" cap="all" dirty="0" smtClean="0"/>
              <a:t>стихи и сказки как средство </a:t>
            </a:r>
            <a:br>
              <a:rPr lang="ru-RU" sz="2400" b="1" cap="all" dirty="0" smtClean="0"/>
            </a:br>
            <a:r>
              <a:rPr lang="ru-RU" sz="2400" b="1" cap="all" dirty="0" smtClean="0"/>
              <a:t>развития речевых навыков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1916832"/>
            <a:ext cx="7941568" cy="4653136"/>
          </a:xfrm>
        </p:spPr>
        <p:txBody>
          <a:bodyPr>
            <a:normAutofit/>
          </a:bodyPr>
          <a:lstStyle/>
          <a:p>
            <a:pPr marL="64008" indent="0">
              <a:buNone/>
            </a:pPr>
            <a:r>
              <a:rPr lang="ru-RU" sz="2400" b="1" dirty="0">
                <a:solidFill>
                  <a:schemeClr val="bg1"/>
                </a:solidFill>
              </a:rPr>
              <a:t>И</a:t>
            </a:r>
            <a:r>
              <a:rPr lang="ru-RU" sz="2400" b="1" dirty="0" smtClean="0">
                <a:solidFill>
                  <a:schemeClr val="bg1"/>
                </a:solidFill>
              </a:rPr>
              <a:t>спользование фольклорного материала на начальном этапе актуально по ряду причин: </a:t>
            </a:r>
          </a:p>
          <a:p>
            <a:pPr marL="64008" indent="0">
              <a:buNone/>
            </a:pPr>
            <a:r>
              <a:rPr lang="ru-RU" sz="2400" dirty="0" smtClean="0">
                <a:solidFill>
                  <a:schemeClr val="bg1"/>
                </a:solidFill>
              </a:rPr>
              <a:t>обучающиеся с самого начала </a:t>
            </a:r>
            <a:r>
              <a:rPr lang="ru-RU" sz="2400" b="1" dirty="0" smtClean="0">
                <a:solidFill>
                  <a:schemeClr val="bg1"/>
                </a:solidFill>
              </a:rPr>
              <a:t>приобщаются</a:t>
            </a:r>
            <a:r>
              <a:rPr lang="ru-RU" sz="2400" dirty="0" smtClean="0">
                <a:solidFill>
                  <a:schemeClr val="bg1"/>
                </a:solidFill>
              </a:rPr>
              <a:t> к </a:t>
            </a:r>
            <a:r>
              <a:rPr lang="ru-RU" sz="2400" b="1" dirty="0" smtClean="0">
                <a:solidFill>
                  <a:schemeClr val="bg1"/>
                </a:solidFill>
              </a:rPr>
              <a:t>культуре</a:t>
            </a:r>
            <a:r>
              <a:rPr lang="ru-RU" sz="2400" dirty="0" smtClean="0">
                <a:solidFill>
                  <a:schemeClr val="bg1"/>
                </a:solidFill>
              </a:rPr>
              <a:t> страны изучаемого языка, так как дети этого возраста особенно чутки и восприимчивы к чужой культуре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4" name="Picture 2" descr="C:\Users\Преподаватель\Desktop\буквы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077072"/>
            <a:ext cx="2097110" cy="196152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читалочка (online-video-cutter.com)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4.infourok.ru/uploads/ex/114b/0014f8da-e1edd35d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2816" y="1124744"/>
            <a:ext cx="7571184" cy="504056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chemeClr val="accent1"/>
                </a:solidFill>
              </a:rPr>
              <a:t>ХУДОЖЕСТВЕННЫЕ ПРОИЗВЕДЕНИЯ КАК СРЕДСТВО ФОРМИРОВАНИЯ ГРАММАТИЧЕСКИХ НАВЫКОВ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35696" y="1844824"/>
            <a:ext cx="6840760" cy="3384376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bg1"/>
                </a:solidFill>
              </a:rPr>
              <a:t>Одним из проявлений творческого воображения является </a:t>
            </a:r>
            <a:r>
              <a:rPr lang="ru-RU" sz="1800" b="1" dirty="0" smtClean="0">
                <a:solidFill>
                  <a:schemeClr val="bg1"/>
                </a:solidFill>
              </a:rPr>
              <a:t>персонификация,</a:t>
            </a:r>
            <a:r>
              <a:rPr lang="ru-RU" sz="1800" dirty="0" smtClean="0">
                <a:solidFill>
                  <a:schemeClr val="bg1"/>
                </a:solidFill>
              </a:rPr>
              <a:t> т.е. наделение животных, предметов, отвлеченных понятий (в нашем случае </a:t>
            </a:r>
            <a:r>
              <a:rPr lang="ru-RU" sz="1800" b="1" dirty="0" smtClean="0">
                <a:solidFill>
                  <a:schemeClr val="bg1"/>
                </a:solidFill>
              </a:rPr>
              <a:t>общих грамматических понятий</a:t>
            </a:r>
            <a:r>
              <a:rPr lang="ru-RU" sz="1800" dirty="0" smtClean="0">
                <a:solidFill>
                  <a:schemeClr val="bg1"/>
                </a:solidFill>
              </a:rPr>
              <a:t>) человеческими качествами и свойствами, с чем мы часто сталкиваемся в стихах и прозе</a:t>
            </a:r>
          </a:p>
          <a:p>
            <a:pPr marL="64008" indent="0">
              <a:buNone/>
            </a:pPr>
            <a:r>
              <a:rPr lang="en-US" sz="1800" b="1" u="sng" dirty="0" smtClean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Epithet – (</a:t>
            </a:r>
            <a:r>
              <a:rPr lang="ru-RU" sz="1800" b="1" u="sng" dirty="0" smtClean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эпитет)  </a:t>
            </a:r>
            <a:endParaRPr lang="en-US" sz="1800" b="1" u="sng" dirty="0" smtClean="0">
              <a:solidFill>
                <a:srgbClr val="FF0000"/>
              </a:solidFill>
              <a:latin typeface="Batang" pitchFamily="18" charset="-127"/>
              <a:ea typeface="Batang" pitchFamily="18" charset="-127"/>
            </a:endParaRPr>
          </a:p>
          <a:p>
            <a:pPr marL="64008" indent="0">
              <a:buNone/>
            </a:pPr>
            <a:r>
              <a:rPr lang="en-US" sz="1800" b="1" dirty="0" smtClean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Lazy road </a:t>
            </a:r>
            <a:r>
              <a:rPr lang="en-US" sz="1800" dirty="0" smtClean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(</a:t>
            </a:r>
            <a:r>
              <a:rPr lang="ru-RU" sz="1800" dirty="0" smtClean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ленивая дорога) </a:t>
            </a:r>
          </a:p>
          <a:p>
            <a:pPr marL="64008" indent="0">
              <a:buNone/>
            </a:pPr>
            <a:r>
              <a:rPr lang="en-US" sz="1800" b="1" dirty="0" smtClean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Sweet melodies</a:t>
            </a:r>
            <a:r>
              <a:rPr lang="ru-RU" sz="1800" b="1" dirty="0" smtClean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 </a:t>
            </a:r>
            <a:r>
              <a:rPr lang="ru-RU" sz="1800" dirty="0" smtClean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(сладкая, милая мелодия) </a:t>
            </a:r>
            <a:endParaRPr lang="ru-RU" sz="1800" dirty="0">
              <a:solidFill>
                <a:srgbClr val="FF0000"/>
              </a:solidFill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1028" name="Picture 4" descr="C:\Users\Преподаватель\Desktop\девушка с книгой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70" y="4581128"/>
            <a:ext cx="2952748" cy="15525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Буба - Урок английского - Head, Shoulders, Knees and Toes - Мультфильм для детей (online-video-cutter.com) (1)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4.infourok.ru/uploads/ex/114b/0014f8da-e1edd35d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633" y="-2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971600" y="980728"/>
            <a:ext cx="7992888" cy="648072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Заключение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35696" y="1700808"/>
            <a:ext cx="6912768" cy="4032448"/>
          </a:xfrm>
        </p:spPr>
        <p:txBody>
          <a:bodyPr>
            <a:normAutofit/>
          </a:bodyPr>
          <a:lstStyle/>
          <a:p>
            <a:pPr algn="just"/>
            <a:r>
              <a:rPr lang="ru-RU" sz="2000" dirty="0" smtClean="0">
                <a:solidFill>
                  <a:schemeClr val="bg1"/>
                </a:solidFill>
              </a:rPr>
              <a:t>В результате проделанной работы, нами было выявлено, что </a:t>
            </a:r>
            <a:r>
              <a:rPr lang="ru-RU" sz="2000" b="1" dirty="0" smtClean="0">
                <a:solidFill>
                  <a:schemeClr val="bg1"/>
                </a:solidFill>
              </a:rPr>
              <a:t>использование песен, стихов и сказок </a:t>
            </a:r>
            <a:r>
              <a:rPr lang="ru-RU" sz="2000" dirty="0" smtClean="0">
                <a:solidFill>
                  <a:schemeClr val="bg1"/>
                </a:solidFill>
              </a:rPr>
              <a:t>при обучении </a:t>
            </a:r>
            <a:r>
              <a:rPr lang="ru-RU" sz="2000" b="1" dirty="0" smtClean="0">
                <a:solidFill>
                  <a:schemeClr val="bg1"/>
                </a:solidFill>
              </a:rPr>
              <a:t>иностранному языку </a:t>
            </a:r>
            <a:r>
              <a:rPr lang="ru-RU" sz="2000" dirty="0" smtClean="0">
                <a:solidFill>
                  <a:schemeClr val="bg1"/>
                </a:solidFill>
              </a:rPr>
              <a:t>расширяет </a:t>
            </a:r>
            <a:r>
              <a:rPr lang="ru-RU" sz="2000" b="1" dirty="0" smtClean="0">
                <a:solidFill>
                  <a:schemeClr val="bg1"/>
                </a:solidFill>
              </a:rPr>
              <a:t>кругозор</a:t>
            </a:r>
            <a:r>
              <a:rPr lang="ru-RU" sz="2000" dirty="0" smtClean="0">
                <a:solidFill>
                  <a:schemeClr val="bg1"/>
                </a:solidFill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</a:rPr>
              <a:t>обучающихся</a:t>
            </a:r>
            <a:r>
              <a:rPr lang="ru-RU" sz="2000" dirty="0" smtClean="0">
                <a:solidFill>
                  <a:schemeClr val="bg1"/>
                </a:solidFill>
              </a:rPr>
              <a:t>, расширяет </a:t>
            </a:r>
            <a:r>
              <a:rPr lang="ru-RU" sz="2000" b="1" dirty="0" smtClean="0">
                <a:solidFill>
                  <a:schemeClr val="bg1"/>
                </a:solidFill>
              </a:rPr>
              <a:t>словарный запас</a:t>
            </a:r>
            <a:r>
              <a:rPr lang="ru-RU" sz="2000" dirty="0" smtClean="0">
                <a:solidFill>
                  <a:schemeClr val="bg1"/>
                </a:solidFill>
              </a:rPr>
              <a:t>, закрепляет  </a:t>
            </a:r>
            <a:r>
              <a:rPr lang="ru-RU" sz="2000" b="1" dirty="0" smtClean="0">
                <a:solidFill>
                  <a:schemeClr val="bg1"/>
                </a:solidFill>
              </a:rPr>
              <a:t>грамматические структуры</a:t>
            </a:r>
            <a:r>
              <a:rPr lang="ru-RU" sz="2000" dirty="0" smtClean="0">
                <a:solidFill>
                  <a:schemeClr val="bg1"/>
                </a:solidFill>
              </a:rPr>
              <a:t>, а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ru-RU" sz="2000" dirty="0" smtClean="0">
                <a:solidFill>
                  <a:schemeClr val="bg1"/>
                </a:solidFill>
              </a:rPr>
              <a:t>также служит лучшему усвоению </a:t>
            </a:r>
            <a:r>
              <a:rPr lang="ru-RU" sz="2000" b="1" dirty="0" smtClean="0">
                <a:solidFill>
                  <a:schemeClr val="bg1"/>
                </a:solidFill>
              </a:rPr>
              <a:t>лексико-грамматического материала</a:t>
            </a:r>
          </a:p>
          <a:p>
            <a:pPr marL="64008" indent="0">
              <a:buNone/>
            </a:pPr>
            <a:endParaRPr lang="ru-RU" sz="3200" dirty="0" smtClean="0">
              <a:solidFill>
                <a:schemeClr val="bg1"/>
              </a:solidFill>
            </a:endParaRPr>
          </a:p>
        </p:txBody>
      </p:sp>
      <p:pic>
        <p:nvPicPr>
          <p:cNvPr id="2050" name="Picture 2" descr="C:\Users\Преподаватель\Desktop\дети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1856" y="4258959"/>
            <a:ext cx="4032448" cy="18176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4.infourok.ru/uploads/ex/114b/0014f8da-e1edd35d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633" y="-2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971600" y="620688"/>
            <a:ext cx="7992888" cy="1008112"/>
          </a:xfrm>
        </p:spPr>
        <p:txBody>
          <a:bodyPr>
            <a:normAutofit/>
          </a:bodyPr>
          <a:lstStyle/>
          <a:p>
            <a:pPr algn="ctr"/>
            <a:endParaRPr lang="ru-RU" b="1" dirty="0"/>
          </a:p>
        </p:txBody>
      </p:sp>
      <p:pic>
        <p:nvPicPr>
          <p:cNvPr id="1027" name="Picture 3" descr="C:\Users\Преподаватель\Desktop\сенкью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89"/>
          <a:stretch>
            <a:fillRect/>
          </a:stretch>
        </p:blipFill>
        <p:spPr bwMode="auto">
          <a:xfrm>
            <a:off x="2555776" y="1700808"/>
            <a:ext cx="6150792" cy="41764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3431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ds04.infourok.ru/uploads/ex/114b/0014f8da-e1edd35d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620688"/>
            <a:ext cx="8229600" cy="1189854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Задачи исследования: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91680" y="1412776"/>
            <a:ext cx="7236144" cy="4572000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bg1"/>
                </a:solidFill>
              </a:rPr>
              <a:t>- </a:t>
            </a:r>
            <a:r>
              <a:rPr lang="ru-RU" sz="1600" b="1" dirty="0" smtClean="0">
                <a:solidFill>
                  <a:schemeClr val="bg1"/>
                </a:solidFill>
              </a:rPr>
              <a:t>изучить и выделить </a:t>
            </a:r>
            <a:r>
              <a:rPr lang="ru-RU" sz="1600" dirty="0" smtClean="0">
                <a:solidFill>
                  <a:schemeClr val="bg1"/>
                </a:solidFill>
              </a:rPr>
              <a:t>роль </a:t>
            </a:r>
            <a:r>
              <a:rPr lang="ru-RU" sz="1600" b="1" dirty="0" smtClean="0">
                <a:solidFill>
                  <a:schemeClr val="bg1"/>
                </a:solidFill>
              </a:rPr>
              <a:t>песен, стихов и сказок </a:t>
            </a:r>
            <a:r>
              <a:rPr lang="ru-RU" sz="1600" dirty="0" smtClean="0">
                <a:solidFill>
                  <a:schemeClr val="bg1"/>
                </a:solidFill>
              </a:rPr>
              <a:t>в изучении английского языка;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- </a:t>
            </a:r>
            <a:r>
              <a:rPr lang="ru-RU" sz="1600" b="1" dirty="0" smtClean="0">
                <a:solidFill>
                  <a:schemeClr val="bg1"/>
                </a:solidFill>
              </a:rPr>
              <a:t>выделить</a:t>
            </a:r>
            <a:r>
              <a:rPr lang="ru-RU" sz="1600" dirty="0" smtClean="0">
                <a:solidFill>
                  <a:schemeClr val="bg1"/>
                </a:solidFill>
              </a:rPr>
              <a:t> роль </a:t>
            </a:r>
            <a:r>
              <a:rPr lang="ru-RU" sz="1600" b="1" dirty="0" smtClean="0">
                <a:solidFill>
                  <a:schemeClr val="bg1"/>
                </a:solidFill>
              </a:rPr>
              <a:t>песен, стихов и сказок </a:t>
            </a:r>
            <a:r>
              <a:rPr lang="ru-RU" sz="1600" dirty="0" smtClean="0">
                <a:solidFill>
                  <a:schemeClr val="bg1"/>
                </a:solidFill>
              </a:rPr>
              <a:t>при обучении английскому произношению;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- </a:t>
            </a:r>
            <a:r>
              <a:rPr lang="ru-RU" sz="1600" b="1" dirty="0" smtClean="0">
                <a:solidFill>
                  <a:schemeClr val="bg1"/>
                </a:solidFill>
              </a:rPr>
              <a:t>выделить</a:t>
            </a:r>
            <a:r>
              <a:rPr lang="ru-RU" sz="1600" dirty="0" smtClean="0">
                <a:solidFill>
                  <a:schemeClr val="bg1"/>
                </a:solidFill>
              </a:rPr>
              <a:t> особенности </a:t>
            </a:r>
            <a:r>
              <a:rPr lang="ru-RU" sz="1600" b="1" dirty="0" smtClean="0">
                <a:solidFill>
                  <a:schemeClr val="bg1"/>
                </a:solidFill>
              </a:rPr>
              <a:t>песен, стихов и сказок </a:t>
            </a:r>
            <a:r>
              <a:rPr lang="ru-RU" sz="1600" dirty="0" smtClean="0">
                <a:solidFill>
                  <a:schemeClr val="bg1"/>
                </a:solidFill>
              </a:rPr>
              <a:t>как методического приема при фонетической отработке английских срединных сонантов;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- </a:t>
            </a:r>
            <a:r>
              <a:rPr lang="ru-RU" sz="1600" b="1" dirty="0" smtClean="0">
                <a:solidFill>
                  <a:schemeClr val="bg1"/>
                </a:solidFill>
              </a:rPr>
              <a:t>разработать сборник </a:t>
            </a:r>
            <a:r>
              <a:rPr lang="ru-RU" sz="1600" dirty="0" smtClean="0">
                <a:solidFill>
                  <a:schemeClr val="bg1"/>
                </a:solidFill>
              </a:rPr>
              <a:t>материалов для обучающихся по теме исследования;</a:t>
            </a:r>
            <a:endParaRPr lang="ru-RU" sz="1600" dirty="0">
              <a:solidFill>
                <a:schemeClr val="bg1"/>
              </a:solidFill>
            </a:endParaRPr>
          </a:p>
        </p:txBody>
      </p:sp>
      <p:pic>
        <p:nvPicPr>
          <p:cNvPr id="6146" name="Picture 2" descr="C:\Users\Преподаватель\Desktop\велком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077072"/>
            <a:ext cx="3491728" cy="21008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ds04.infourok.ru/uploads/ex/114b/0014f8da-e1edd35d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251520" y="1412776"/>
            <a:ext cx="205680" cy="792088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63688" y="980728"/>
            <a:ext cx="6984776" cy="5877272"/>
          </a:xfrm>
        </p:spPr>
        <p:txBody>
          <a:bodyPr>
            <a:normAutofit/>
          </a:bodyPr>
          <a:lstStyle/>
          <a:p>
            <a:pPr algn="just"/>
            <a:r>
              <a:rPr lang="ru-RU" sz="1800" b="1" dirty="0" smtClean="0">
                <a:solidFill>
                  <a:schemeClr val="bg1"/>
                </a:solidFill>
              </a:rPr>
              <a:t>Объектом</a:t>
            </a:r>
            <a:r>
              <a:rPr lang="ru-RU" sz="1800" dirty="0" smtClean="0">
                <a:solidFill>
                  <a:schemeClr val="bg1"/>
                </a:solidFill>
              </a:rPr>
              <a:t> исследования данной работы является изучение роли использования песен, стихов и сказок при обучении иностранному языку.</a:t>
            </a:r>
          </a:p>
          <a:p>
            <a:pPr algn="just"/>
            <a:r>
              <a:rPr lang="ru-RU" sz="1800" b="1" dirty="0" smtClean="0">
                <a:solidFill>
                  <a:schemeClr val="bg1"/>
                </a:solidFill>
              </a:rPr>
              <a:t>Предметом </a:t>
            </a:r>
            <a:r>
              <a:rPr lang="ru-RU" sz="1800" dirty="0" smtClean="0">
                <a:solidFill>
                  <a:schemeClr val="bg1"/>
                </a:solidFill>
              </a:rPr>
              <a:t>исследования является возможность использования творческого материала стихов, песен и сказок при изучении английского языка.</a:t>
            </a:r>
          </a:p>
          <a:p>
            <a:pPr algn="just">
              <a:buNone/>
            </a:pPr>
            <a:r>
              <a:rPr lang="ru-RU" sz="1800" dirty="0" smtClean="0">
                <a:solidFill>
                  <a:schemeClr val="bg1"/>
                </a:solidFill>
              </a:rPr>
              <a:t> </a:t>
            </a:r>
          </a:p>
          <a:p>
            <a:pPr>
              <a:buNone/>
            </a:pPr>
            <a:r>
              <a:rPr lang="ru-RU" sz="3100" dirty="0" smtClean="0">
                <a:solidFill>
                  <a:schemeClr val="bg1"/>
                </a:solidFill>
              </a:rPr>
              <a:t>       </a:t>
            </a:r>
          </a:p>
          <a:p>
            <a:pPr marL="64008" indent="0">
              <a:buNone/>
            </a:pPr>
            <a:endParaRPr lang="ru-RU" dirty="0"/>
          </a:p>
        </p:txBody>
      </p:sp>
      <p:pic>
        <p:nvPicPr>
          <p:cNvPr id="7170" name="Picture 2" descr="C:\Users\Преподаватель\Desktop\указка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3231787"/>
            <a:ext cx="4032448" cy="26834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s://ds04.infourok.ru/uploads/ex/114b/0014f8da-e1edd35d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63688" y="980728"/>
            <a:ext cx="6768752" cy="5292080"/>
          </a:xfrm>
        </p:spPr>
        <p:txBody>
          <a:bodyPr>
            <a:normAutofit/>
          </a:bodyPr>
          <a:lstStyle/>
          <a:p>
            <a:r>
              <a:rPr lang="ru-RU" sz="1800" b="1" dirty="0">
                <a:solidFill>
                  <a:schemeClr val="bg1"/>
                </a:solidFill>
              </a:rPr>
              <a:t>Актуальность </a:t>
            </a:r>
            <a:r>
              <a:rPr lang="ru-RU" sz="1800" dirty="0">
                <a:solidFill>
                  <a:schemeClr val="bg1"/>
                </a:solidFill>
              </a:rPr>
              <a:t>темы заключается в том, что изучение песен, стихов и сказок на иностранном языке часто выходит далеко за рамки учебного процесса и является связующим звеном между обучением, умственным развитием и воспитанием личности. Особенно актуальность данной темы возрастает в наши дни, когда тяга молодежи к учению, </a:t>
            </a:r>
            <a:r>
              <a:rPr lang="ru-RU" sz="1800" dirty="0" smtClean="0">
                <a:solidFill>
                  <a:schemeClr val="bg1"/>
                </a:solidFill>
              </a:rPr>
              <a:t>интеллектуальному развитию сильно возросла</a:t>
            </a:r>
          </a:p>
          <a:p>
            <a:r>
              <a:rPr lang="ru-RU" sz="1800" b="1" dirty="0" smtClean="0">
                <a:solidFill>
                  <a:schemeClr val="bg1"/>
                </a:solidFill>
              </a:rPr>
              <a:t>Методы </a:t>
            </a:r>
            <a:r>
              <a:rPr lang="ru-RU" sz="1800" b="1" dirty="0">
                <a:solidFill>
                  <a:schemeClr val="bg1"/>
                </a:solidFill>
              </a:rPr>
              <a:t>исследования – </a:t>
            </a:r>
            <a:r>
              <a:rPr lang="ru-RU" sz="1800" dirty="0">
                <a:solidFill>
                  <a:schemeClr val="bg1"/>
                </a:solidFill>
              </a:rPr>
              <a:t>изучение и обобщение, анализ, </a:t>
            </a:r>
            <a:r>
              <a:rPr lang="ru-RU" sz="1800" dirty="0" smtClean="0">
                <a:solidFill>
                  <a:schemeClr val="bg1"/>
                </a:solidFill>
              </a:rPr>
              <a:t>анкетирование, сравнение</a:t>
            </a:r>
          </a:p>
          <a:p>
            <a:endParaRPr lang="ru-RU" sz="1800" dirty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1800" dirty="0">
                <a:solidFill>
                  <a:schemeClr val="bg1"/>
                </a:solidFill>
              </a:rPr>
              <a:t>       </a:t>
            </a:r>
          </a:p>
          <a:p>
            <a:endParaRPr lang="ru-RU" dirty="0"/>
          </a:p>
        </p:txBody>
      </p:sp>
      <p:pic>
        <p:nvPicPr>
          <p:cNvPr id="8194" name="Picture 2" descr="C:\Users\Преподаватель\Desktop\мужик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904365"/>
            <a:ext cx="3783272" cy="214286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0212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ds04.infourok.ru/uploads/ex/114b/0014f8da-e1edd35d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692696"/>
            <a:ext cx="7581528" cy="86409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sz="2700" b="1" dirty="0" smtClean="0"/>
              <a:t>РОЛЬ МУЗЫКИ И ПЕСЕН В ИЗУЧЕНИИ АНГЛИЙСКОГО ЯЗЫКА</a:t>
            </a:r>
            <a:r>
              <a:rPr lang="ru-RU" sz="2700" dirty="0" smtClean="0"/>
              <a:t/>
            </a:r>
            <a:br>
              <a:rPr lang="ru-RU" sz="2700" dirty="0" smtClean="0"/>
            </a:br>
            <a:endParaRPr lang="ru-RU" sz="27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30034" y="2276872"/>
            <a:ext cx="7162446" cy="4177936"/>
          </a:xfrm>
        </p:spPr>
        <p:txBody>
          <a:bodyPr>
            <a:normAutofit/>
          </a:bodyPr>
          <a:lstStyle/>
          <a:p>
            <a:pPr marL="64008" indent="0" algn="r">
              <a:buNone/>
            </a:pPr>
            <a:r>
              <a:rPr lang="ru-RU" sz="2000" dirty="0" smtClean="0">
                <a:solidFill>
                  <a:schemeClr val="bg1"/>
                </a:solidFill>
              </a:rPr>
              <a:t>Известный педагог </a:t>
            </a:r>
            <a:r>
              <a:rPr lang="ru-RU" sz="2000" b="1" dirty="0" smtClean="0">
                <a:solidFill>
                  <a:schemeClr val="bg1"/>
                </a:solidFill>
              </a:rPr>
              <a:t>Ян </a:t>
            </a:r>
            <a:r>
              <a:rPr lang="ru-RU" sz="2000" b="1" dirty="0" err="1" smtClean="0">
                <a:solidFill>
                  <a:schemeClr val="bg1"/>
                </a:solidFill>
              </a:rPr>
              <a:t>Амос</a:t>
            </a:r>
            <a:r>
              <a:rPr lang="ru-RU" sz="2000" b="1" dirty="0" smtClean="0">
                <a:solidFill>
                  <a:schemeClr val="bg1"/>
                </a:solidFill>
              </a:rPr>
              <a:t> Каменский </a:t>
            </a:r>
            <a:r>
              <a:rPr lang="ru-RU" sz="2000" dirty="0" smtClean="0">
                <a:solidFill>
                  <a:schemeClr val="bg1"/>
                </a:solidFill>
              </a:rPr>
              <a:t>писал:</a:t>
            </a:r>
            <a:r>
              <a:rPr lang="ru-RU" sz="2400" dirty="0" smtClean="0">
                <a:solidFill>
                  <a:schemeClr val="bg1"/>
                </a:solidFill>
              </a:rPr>
              <a:t> </a:t>
            </a:r>
          </a:p>
          <a:p>
            <a:pPr marL="64008" indent="0" algn="r">
              <a:buNone/>
            </a:pPr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«Тот, кто не знает музыки, уподобляется незнающему грамоты…»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2050" name="Picture 2" descr="C:\Users\Преподаватель\Desktop\Каменский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0034" y="3491556"/>
            <a:ext cx="2337910" cy="2648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ds04.infourok.ru/uploads/ex/114b/0014f8da-e1edd35d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2816" y="764704"/>
            <a:ext cx="7571184" cy="864096"/>
          </a:xfrm>
        </p:spPr>
        <p:txBody>
          <a:bodyPr>
            <a:noAutofit/>
          </a:bodyPr>
          <a:lstStyle/>
          <a:p>
            <a:pPr marL="448056" lvl="0" indent="-384048" algn="ctr">
              <a:spcBef>
                <a:spcPct val="20000"/>
              </a:spcBef>
            </a:pPr>
            <a:r>
              <a:rPr lang="ru-RU" sz="2400" b="1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+mn-ea"/>
                <a:cs typeface="+mn-cs"/>
              </a:rPr>
              <a:t>Можно выделить такие преимущества песен и музыки в обучении иностранному языку:</a:t>
            </a:r>
            <a:br>
              <a:rPr lang="ru-RU" sz="2400" b="1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+mn-ea"/>
                <a:cs typeface="+mn-cs"/>
              </a:rPr>
            </a:b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47307" y="1556792"/>
            <a:ext cx="7509520" cy="4256722"/>
          </a:xfrm>
        </p:spPr>
        <p:txBody>
          <a:bodyPr>
            <a:normAutofit/>
          </a:bodyPr>
          <a:lstStyle/>
          <a:p>
            <a:pPr lvl="0">
              <a:buClr>
                <a:srgbClr val="FF388C"/>
              </a:buClr>
            </a:pPr>
            <a:r>
              <a:rPr lang="ru-RU" sz="2000" dirty="0" smtClean="0">
                <a:solidFill>
                  <a:schemeClr val="bg1"/>
                </a:solidFill>
              </a:rPr>
              <a:t> </a:t>
            </a:r>
            <a:r>
              <a:rPr lang="ru-RU" sz="1800" dirty="0">
                <a:solidFill>
                  <a:schemeClr val="bg1"/>
                </a:solidFill>
              </a:rPr>
              <a:t>песни включают в себя множество новых оборотов, выражений, а значит, способствуют более </a:t>
            </a:r>
            <a:r>
              <a:rPr lang="ru-RU" sz="1800" b="1" dirty="0">
                <a:solidFill>
                  <a:schemeClr val="bg1"/>
                </a:solidFill>
              </a:rPr>
              <a:t>эффективному усвоению</a:t>
            </a:r>
            <a:r>
              <a:rPr lang="ru-RU" sz="1800" dirty="0">
                <a:solidFill>
                  <a:schemeClr val="bg1"/>
                </a:solidFill>
              </a:rPr>
              <a:t> и расширению </a:t>
            </a:r>
            <a:r>
              <a:rPr lang="ru-RU" sz="1800" b="1" dirty="0">
                <a:solidFill>
                  <a:schemeClr val="bg1"/>
                </a:solidFill>
              </a:rPr>
              <a:t>лексического запаса;</a:t>
            </a:r>
          </a:p>
          <a:p>
            <a:pPr lvl="0">
              <a:buClr>
                <a:srgbClr val="FF388C"/>
              </a:buClr>
            </a:pPr>
            <a:r>
              <a:rPr lang="ru-RU" sz="1800" dirty="0">
                <a:solidFill>
                  <a:schemeClr val="bg1"/>
                </a:solidFill>
              </a:rPr>
              <a:t>• в песнях лучше усваиваются </a:t>
            </a:r>
            <a:r>
              <a:rPr lang="ru-RU" sz="1800" b="1" dirty="0">
                <a:solidFill>
                  <a:schemeClr val="bg1"/>
                </a:solidFill>
              </a:rPr>
              <a:t>грамматические правила</a:t>
            </a:r>
            <a:r>
              <a:rPr lang="ru-RU" sz="1800" dirty="0">
                <a:solidFill>
                  <a:schemeClr val="bg1"/>
                </a:solidFill>
              </a:rPr>
              <a:t>;</a:t>
            </a:r>
          </a:p>
          <a:p>
            <a:pPr lvl="0">
              <a:buClr>
                <a:srgbClr val="FF388C"/>
              </a:buClr>
            </a:pPr>
            <a:r>
              <a:rPr lang="ru-RU" sz="1800" dirty="0">
                <a:solidFill>
                  <a:schemeClr val="bg1"/>
                </a:solidFill>
              </a:rPr>
              <a:t>• благодаря </a:t>
            </a:r>
            <a:r>
              <a:rPr lang="ru-RU" sz="1800" dirty="0" smtClean="0">
                <a:solidFill>
                  <a:schemeClr val="bg1"/>
                </a:solidFill>
              </a:rPr>
              <a:t>исполнителям - носителям </a:t>
            </a:r>
            <a:r>
              <a:rPr lang="ru-RU" sz="1800" dirty="0">
                <a:solidFill>
                  <a:schemeClr val="bg1"/>
                </a:solidFill>
              </a:rPr>
              <a:t>языка, совершенствуются </a:t>
            </a:r>
            <a:r>
              <a:rPr lang="ru-RU" sz="1800" b="1" dirty="0">
                <a:solidFill>
                  <a:schemeClr val="bg1"/>
                </a:solidFill>
              </a:rPr>
              <a:t>навыки произношения;</a:t>
            </a:r>
          </a:p>
          <a:p>
            <a:pPr lvl="0">
              <a:buClr>
                <a:srgbClr val="FF388C"/>
              </a:buClr>
            </a:pPr>
            <a:r>
              <a:rPr lang="ru-RU" sz="1800" dirty="0">
                <a:solidFill>
                  <a:schemeClr val="bg1"/>
                </a:solidFill>
              </a:rPr>
              <a:t>• музыка помогает снизить </a:t>
            </a:r>
            <a:r>
              <a:rPr lang="ru-RU" sz="1800" b="1" dirty="0">
                <a:solidFill>
                  <a:schemeClr val="bg1"/>
                </a:solidFill>
              </a:rPr>
              <a:t>психологическую нагрузку</a:t>
            </a:r>
            <a:r>
              <a:rPr lang="ru-RU" sz="1800" dirty="0">
                <a:solidFill>
                  <a:schemeClr val="bg1"/>
                </a:solidFill>
              </a:rPr>
              <a:t>, которая возникает во время занятия;</a:t>
            </a:r>
          </a:p>
          <a:p>
            <a:pPr lvl="0">
              <a:buClr>
                <a:srgbClr val="FF388C"/>
              </a:buClr>
            </a:pPr>
            <a:r>
              <a:rPr lang="ru-RU" sz="1800" dirty="0">
                <a:solidFill>
                  <a:schemeClr val="bg1"/>
                </a:solidFill>
              </a:rPr>
              <a:t>Например, известная песня </a:t>
            </a:r>
            <a:r>
              <a:rPr lang="ru-RU" sz="3200" b="1" dirty="0">
                <a:solidFill>
                  <a:schemeClr val="bg1"/>
                </a:solidFill>
                <a:latin typeface="Monotype Corsiva" pitchFamily="66" charset="0"/>
              </a:rPr>
              <a:t>«</a:t>
            </a:r>
            <a:r>
              <a:rPr lang="ru-RU" sz="3200" b="1" dirty="0" err="1">
                <a:solidFill>
                  <a:schemeClr val="bg1"/>
                </a:solidFill>
                <a:latin typeface="Monotype Corsiva" pitchFamily="66" charset="0"/>
              </a:rPr>
              <a:t>Good</a:t>
            </a:r>
            <a:r>
              <a:rPr lang="ru-RU" sz="3200" b="1" dirty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ru-RU" sz="3200" b="1" dirty="0" err="1">
                <a:solidFill>
                  <a:schemeClr val="bg1"/>
                </a:solidFill>
                <a:latin typeface="Monotype Corsiva" pitchFamily="66" charset="0"/>
              </a:rPr>
              <a:t>morning</a:t>
            </a:r>
            <a:r>
              <a:rPr lang="ru-RU" sz="3200" b="1" dirty="0">
                <a:solidFill>
                  <a:schemeClr val="bg1"/>
                </a:solidFill>
                <a:latin typeface="Monotype Corsiva" pitchFamily="66" charset="0"/>
              </a:rPr>
              <a:t>!» </a:t>
            </a:r>
          </a:p>
          <a:p>
            <a:pPr marL="64008" indent="0">
              <a:buNone/>
            </a:pPr>
            <a:endParaRPr lang="ru-RU" sz="1800" dirty="0">
              <a:solidFill>
                <a:schemeClr val="bg1"/>
              </a:solidFill>
            </a:endParaRPr>
          </a:p>
        </p:txBody>
      </p:sp>
      <p:pic>
        <p:nvPicPr>
          <p:cNvPr id="6" name="Picture 2" descr="C:\Users\Преподаватель\Desktop\микрофон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509120"/>
            <a:ext cx="2515822" cy="15679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9074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1080p HD _Good Morning_ - Singin' in the Rain (1952) (online-video-cutter.com) (1)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ds04.infourok.ru/uploads/ex/114b/0014f8da-e1edd35d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980728"/>
            <a:ext cx="6912768" cy="936104"/>
          </a:xfrm>
        </p:spPr>
        <p:txBody>
          <a:bodyPr>
            <a:noAutofit/>
          </a:bodyPr>
          <a:lstStyle/>
          <a:p>
            <a:pPr marL="64008" lvl="0" algn="ctr">
              <a:spcBef>
                <a:spcPct val="20000"/>
              </a:spcBef>
            </a:pPr>
            <a:r>
              <a:rPr lang="ru-RU" sz="2400" b="1" dirty="0"/>
              <a:t>Сформулируем методические преимущества песен в обучении иностранному </a:t>
            </a:r>
            <a:r>
              <a:rPr lang="ru-RU" sz="2400" b="1" dirty="0" smtClean="0"/>
              <a:t>языку:</a:t>
            </a:r>
            <a:r>
              <a:rPr lang="ru-RU" sz="2400" b="1" dirty="0"/>
              <a:t/>
            </a:r>
            <a:br>
              <a:rPr lang="ru-RU" sz="2400" b="1" dirty="0"/>
            </a:b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63688" y="1988840"/>
            <a:ext cx="6984776" cy="3888432"/>
          </a:xfrm>
        </p:spPr>
        <p:txBody>
          <a:bodyPr>
            <a:normAutofit lnSpcReduction="10000"/>
          </a:bodyPr>
          <a:lstStyle/>
          <a:p>
            <a:r>
              <a:rPr lang="ru-RU" sz="1800" dirty="0" smtClean="0">
                <a:solidFill>
                  <a:schemeClr val="bg1"/>
                </a:solidFill>
              </a:rPr>
              <a:t>песни как один из видов речевого общения являются средством более </a:t>
            </a:r>
            <a:r>
              <a:rPr lang="ru-RU" sz="1800" b="1" dirty="0" smtClean="0">
                <a:solidFill>
                  <a:schemeClr val="bg1"/>
                </a:solidFill>
              </a:rPr>
              <a:t>прочного усвоения и расширения лексического запаса</a:t>
            </a:r>
            <a:r>
              <a:rPr lang="ru-RU" sz="1800" dirty="0" smtClean="0">
                <a:solidFill>
                  <a:schemeClr val="bg1"/>
                </a:solidFill>
              </a:rPr>
              <a:t>, так как включают новые слова и выражения</a:t>
            </a:r>
          </a:p>
          <a:p>
            <a:r>
              <a:rPr lang="ru-RU" sz="1800" dirty="0">
                <a:solidFill>
                  <a:schemeClr val="bg1"/>
                </a:solidFill>
              </a:rPr>
              <a:t>в песнях лучше усваиваются и активизируются </a:t>
            </a:r>
            <a:r>
              <a:rPr lang="ru-RU" sz="1800" b="1" dirty="0">
                <a:solidFill>
                  <a:schemeClr val="bg1"/>
                </a:solidFill>
              </a:rPr>
              <a:t>грамматические конструкции.</a:t>
            </a:r>
          </a:p>
          <a:p>
            <a:r>
              <a:rPr lang="ru-RU" sz="1800" dirty="0">
                <a:solidFill>
                  <a:schemeClr val="bg1"/>
                </a:solidFill>
              </a:rPr>
              <a:t>- песни способствуют совершенствованию навыков </a:t>
            </a:r>
            <a:r>
              <a:rPr lang="ru-RU" sz="1800" b="1" dirty="0">
                <a:solidFill>
                  <a:schemeClr val="bg1"/>
                </a:solidFill>
              </a:rPr>
              <a:t>иноязычного произношения</a:t>
            </a:r>
            <a:r>
              <a:rPr lang="ru-RU" sz="1800" dirty="0">
                <a:solidFill>
                  <a:schemeClr val="bg1"/>
                </a:solidFill>
              </a:rPr>
              <a:t>, развитию музыкального слуха. </a:t>
            </a:r>
          </a:p>
          <a:p>
            <a:r>
              <a:rPr lang="ru-RU" sz="1800" dirty="0" smtClean="0">
                <a:solidFill>
                  <a:schemeClr val="bg1"/>
                </a:solidFill>
              </a:rPr>
              <a:t>разучивание </a:t>
            </a:r>
            <a:r>
              <a:rPr lang="ru-RU" sz="1800" dirty="0">
                <a:solidFill>
                  <a:schemeClr val="bg1"/>
                </a:solidFill>
              </a:rPr>
              <a:t>и исполнение коротких, несложных по мелодическому рисунку песен с частыми повторами помогают </a:t>
            </a:r>
            <a:r>
              <a:rPr lang="ru-RU" sz="1800" b="1" dirty="0">
                <a:solidFill>
                  <a:schemeClr val="bg1"/>
                </a:solidFill>
              </a:rPr>
              <a:t>закрепить правильную артикуляцию </a:t>
            </a:r>
            <a:r>
              <a:rPr lang="ru-RU" sz="1800" dirty="0">
                <a:solidFill>
                  <a:schemeClr val="bg1"/>
                </a:solidFill>
              </a:rPr>
              <a:t>и произнесение </a:t>
            </a:r>
            <a:r>
              <a:rPr lang="ru-RU" sz="1800" b="1" dirty="0">
                <a:solidFill>
                  <a:schemeClr val="bg1"/>
                </a:solidFill>
              </a:rPr>
              <a:t>звуков,</a:t>
            </a:r>
            <a:r>
              <a:rPr lang="ru-RU" sz="1800" dirty="0">
                <a:solidFill>
                  <a:schemeClr val="bg1"/>
                </a:solidFill>
              </a:rPr>
              <a:t> правила </a:t>
            </a:r>
            <a:r>
              <a:rPr lang="ru-RU" sz="1800" b="1" dirty="0">
                <a:solidFill>
                  <a:schemeClr val="bg1"/>
                </a:solidFill>
              </a:rPr>
              <a:t>фразового ударения</a:t>
            </a:r>
            <a:r>
              <a:rPr lang="ru-RU" sz="1800" dirty="0">
                <a:solidFill>
                  <a:schemeClr val="bg1"/>
                </a:solidFill>
              </a:rPr>
              <a:t>, особенности ритма и т. д</a:t>
            </a:r>
            <a:r>
              <a:rPr lang="ru-RU" sz="1800" dirty="0" smtClean="0">
                <a:solidFill>
                  <a:schemeClr val="bg1"/>
                </a:solidFill>
              </a:rPr>
              <a:t>.</a:t>
            </a:r>
            <a:endParaRPr lang="ru-RU" sz="1800" dirty="0">
              <a:solidFill>
                <a:schemeClr val="bg1"/>
              </a:solidFill>
            </a:endParaRPr>
          </a:p>
          <a:p>
            <a:endParaRPr lang="ru-RU" sz="18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955</TotalTime>
  <Words>994</Words>
  <Application>Microsoft Office PowerPoint</Application>
  <PresentationFormat>Экран (4:3)</PresentationFormat>
  <Paragraphs>94</Paragraphs>
  <Slides>25</Slides>
  <Notes>0</Notes>
  <HiddenSlides>0</HiddenSlides>
  <MMClips>3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3" baseType="lpstr">
      <vt:lpstr>Batang</vt:lpstr>
      <vt:lpstr>Arial Cyr</vt:lpstr>
      <vt:lpstr>Century Gothic</vt:lpstr>
      <vt:lpstr>Freestyle Script</vt:lpstr>
      <vt:lpstr>Monotype Corsiva</vt:lpstr>
      <vt:lpstr>Verdana</vt:lpstr>
      <vt:lpstr>Wingdings 2</vt:lpstr>
      <vt:lpstr>Яркая</vt:lpstr>
      <vt:lpstr>СТИХИ, ПЕСНИ, СКАЗКИ КАК СРЕДСТВО МОТИВАЦИИ К ИЗУЧЕНИЮ ИНОСТРАННОГО ЯЗЫКА </vt:lpstr>
      <vt:lpstr>Цель исследования: </vt:lpstr>
      <vt:lpstr>Задачи исследования: </vt:lpstr>
      <vt:lpstr>Презентация PowerPoint</vt:lpstr>
      <vt:lpstr>Презентация PowerPoint</vt:lpstr>
      <vt:lpstr>  РОЛЬ МУЗЫКИ И ПЕСЕН В ИЗУЧЕНИИ АНГЛИЙСКОГО ЯЗЫКА </vt:lpstr>
      <vt:lpstr>Можно выделить такие преимущества песен и музыки в обучении иностранному языку: </vt:lpstr>
      <vt:lpstr>Презентация PowerPoint</vt:lpstr>
      <vt:lpstr>Сформулируем методические преимущества песен в обучении иностранному языку: </vt:lpstr>
      <vt:lpstr>Презентация PowerPoint</vt:lpstr>
      <vt:lpstr>  На уроке иностранного языка песни чаще всего используются: </vt:lpstr>
      <vt:lpstr>Роль песни при обучении английскому произношению </vt:lpstr>
      <vt:lpstr>Результаты анкетирования</vt:lpstr>
      <vt:lpstr>Результаты анкетирования</vt:lpstr>
      <vt:lpstr>Результаты анкетирования</vt:lpstr>
      <vt:lpstr>Использование стихов и сказок на уроках английского языка </vt:lpstr>
      <vt:lpstr>СТИХИ И СКАЗКИ</vt:lpstr>
      <vt:lpstr>Идиомы В. Шекспира</vt:lpstr>
      <vt:lpstr>Идиомы В. Шекспира</vt:lpstr>
      <vt:lpstr>стихи и сказки как средство  развития речевых навыков </vt:lpstr>
      <vt:lpstr>Презентация PowerPoint</vt:lpstr>
      <vt:lpstr>ХУДОЖЕСТВЕННЫЕ ПРОИЗВЕДЕНИЯ КАК СРЕДСТВО ФОРМИРОВАНИЯ ГРАММАТИЧЕСКИХ НАВЫКОВ </vt:lpstr>
      <vt:lpstr>Презентация PowerPoint</vt:lpstr>
      <vt:lpstr>Заключение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СТИХИ, ПЕСНИ, СКАЗКИ КАК СРЕДСТВО МОТИВАЦИИ К ИЗУЧЕНИЮ ИНОСТРАННОГО ЯЗЫКА </dc:title>
  <dc:creator>User</dc:creator>
  <cp:lastModifiedBy>Захарова</cp:lastModifiedBy>
  <cp:revision>168</cp:revision>
  <dcterms:created xsi:type="dcterms:W3CDTF">2021-03-28T16:28:42Z</dcterms:created>
  <dcterms:modified xsi:type="dcterms:W3CDTF">2021-04-16T09:01:33Z</dcterms:modified>
</cp:coreProperties>
</file>