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  <p:sldMasterId id="2147483900" r:id="rId2"/>
  </p:sldMasterIdLst>
  <p:sldIdLst>
    <p:sldId id="319" r:id="rId3"/>
    <p:sldId id="291" r:id="rId4"/>
    <p:sldId id="292" r:id="rId5"/>
    <p:sldId id="345" r:id="rId6"/>
    <p:sldId id="364" r:id="rId7"/>
    <p:sldId id="363" r:id="rId8"/>
    <p:sldId id="347" r:id="rId9"/>
    <p:sldId id="348" r:id="rId10"/>
    <p:sldId id="371" r:id="rId11"/>
    <p:sldId id="346" r:id="rId12"/>
    <p:sldId id="365" r:id="rId13"/>
    <p:sldId id="367" r:id="rId14"/>
    <p:sldId id="368" r:id="rId15"/>
    <p:sldId id="369" r:id="rId16"/>
    <p:sldId id="370" r:id="rId17"/>
    <p:sldId id="36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9F8BE2C-6842-4EFE-A838-4448F765502E}">
          <p14:sldIdLst>
            <p14:sldId id="319"/>
            <p14:sldId id="291"/>
            <p14:sldId id="292"/>
            <p14:sldId id="345"/>
            <p14:sldId id="364"/>
            <p14:sldId id="363"/>
            <p14:sldId id="347"/>
            <p14:sldId id="348"/>
            <p14:sldId id="371"/>
            <p14:sldId id="346"/>
            <p14:sldId id="365"/>
            <p14:sldId id="367"/>
            <p14:sldId id="368"/>
            <p14:sldId id="369"/>
            <p14:sldId id="370"/>
            <p14:sldId id="366"/>
          </p14:sldIdLst>
        </p14:section>
        <p14:section name="Раздел без заголовка" id="{B5F592FF-99D6-4D4C-8237-DC4028AAE8B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8BA"/>
    <a:srgbClr val="C690E8"/>
    <a:srgbClr val="532476"/>
    <a:srgbClr val="DB1203"/>
    <a:srgbClr val="D60825"/>
    <a:srgbClr val="452C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69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608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433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831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0722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375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168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25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071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0959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03927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375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1166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525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938337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45723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2084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29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12451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580095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4172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895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854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339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827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103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064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79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730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16329C-BB15-431A-8248-CE2A98DA64A5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981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696464"/>
                </a:solidFill>
              </a:rPr>
              <a:pPr/>
              <a:t>16.04.2021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15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58;&#1088;&#1077;&#1085;&#1072;&#1078;&#1077;&#1088;%20&#1087;&#1086;%20&#1075;&#1088;&#1072;&#1084;&#1084;&#1072;&#1090;&#1080;&#1082;&#1077;.pptx" TargetMode="External"/><Relationship Id="rId2" Type="http://schemas.openxmlformats.org/officeDocument/2006/relationships/hyperlink" Target="&#1087;&#1091;&#1090;&#1077;&#1074;&#1086;&#1076;&#1080;&#1090;&#1077;&#1083;&#1100;%20&#1087;&#1086;%20&#1058;&#1072;&#1091;&#1101;&#1088;&#1091;.ppt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&#1040;&#1085;&#1080;&#1084;&#1080;&#1088;&#1086;&#1074;&#1072;&#1085;&#1085;&#1072;&#1103;%20&#1089;&#1086;&#1088;&#1073;&#1086;&#1085;&#1082;&#1072;.pp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22057" y="3140968"/>
            <a:ext cx="3890689" cy="76337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62570" y="269631"/>
            <a:ext cx="69281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и науки Челябинской области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ГБПОУ «Троицкий педагогический колледж»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8293" y="6129264"/>
            <a:ext cx="2794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2020-2021 учебный год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klipart_chelovek_lupa_izuchenie_lyubopytstvo_19520_300x188.jpg"/>
          <p:cNvPicPr>
            <a:picLocks noChangeAspect="1"/>
          </p:cNvPicPr>
          <p:nvPr/>
        </p:nvPicPr>
        <p:blipFill>
          <a:blip r:embed="rId2"/>
          <a:srcRect l="20000" r="22500" b="6116"/>
          <a:stretch>
            <a:fillRect/>
          </a:stretch>
        </p:blipFill>
        <p:spPr>
          <a:xfrm>
            <a:off x="353558" y="3103709"/>
            <a:ext cx="3317960" cy="33948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2170" y="1511403"/>
            <a:ext cx="10784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Реализация компетентностного подхода посредством вовлечения обучающихся в проектную деятельность на уроках иностранного языка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01552" y="4299045"/>
            <a:ext cx="4890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/>
              <a:t>Зимовец</a:t>
            </a:r>
            <a:r>
              <a:rPr lang="ru-RU" sz="2000" dirty="0" smtClean="0"/>
              <a:t>  Наталья Анатольевна, </a:t>
            </a:r>
          </a:p>
          <a:p>
            <a:r>
              <a:rPr lang="ru-RU" sz="2000" dirty="0" smtClean="0"/>
              <a:t>заведующий воспитательным отделом,</a:t>
            </a:r>
          </a:p>
          <a:p>
            <a:r>
              <a:rPr lang="ru-RU" sz="2000" dirty="0" smtClean="0"/>
              <a:t>преподаватель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5733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12038" y="495048"/>
            <a:ext cx="8856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Проекты, используемые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 внеурочной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8630" y="1311870"/>
            <a:ext cx="436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Групповые, творческие, ролевые, информационные проекты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94080" y="1384440"/>
            <a:ext cx="5641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Тематические проекты, в рамках выполнения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УИРс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ОМО 15.04.21\готовый сценарий\100_58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9" t="5238" r="7143" b="9175"/>
          <a:stretch/>
        </p:blipFill>
        <p:spPr bwMode="auto">
          <a:xfrm>
            <a:off x="812801" y="2512199"/>
            <a:ext cx="2627085" cy="2123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" r="3071" b="6243"/>
          <a:stretch/>
        </p:blipFill>
        <p:spPr>
          <a:xfrm rot="644854">
            <a:off x="3376990" y="2318959"/>
            <a:ext cx="2029328" cy="1794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3" t="4763" r="2530"/>
          <a:stretch/>
        </p:blipFill>
        <p:spPr>
          <a:xfrm rot="20534612">
            <a:off x="675116" y="4208304"/>
            <a:ext cx="2473845" cy="1786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"/>
          <a:stretch/>
        </p:blipFill>
        <p:spPr>
          <a:xfrm rot="886528">
            <a:off x="3212395" y="4091304"/>
            <a:ext cx="1550623" cy="2117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9" r="4445" b="25614"/>
          <a:stretch/>
        </p:blipFill>
        <p:spPr>
          <a:xfrm>
            <a:off x="6027908" y="3846699"/>
            <a:ext cx="4708782" cy="2482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" t="5714" r="8801" b="5185"/>
          <a:stretch/>
        </p:blipFill>
        <p:spPr>
          <a:xfrm rot="17482469">
            <a:off x="9215415" y="2201439"/>
            <a:ext cx="1713253" cy="2334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9" t="40847" r="25732" b="25614"/>
          <a:stretch/>
        </p:blipFill>
        <p:spPr>
          <a:xfrm rot="20999819">
            <a:off x="5676964" y="2522178"/>
            <a:ext cx="2192401" cy="1586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863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286" y="91773"/>
            <a:ext cx="1168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Групповой творческий проект в формате телепередачи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«Чемоданное настроение»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596" y="553438"/>
            <a:ext cx="8693321" cy="5797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47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887" y="-87084"/>
            <a:ext cx="9601196" cy="81763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Творческий проект «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 o’clock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по…»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085" y="529837"/>
            <a:ext cx="7832493" cy="5225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6"/>
          <a:stretch/>
        </p:blipFill>
        <p:spPr>
          <a:xfrm rot="20710769">
            <a:off x="303048" y="1057512"/>
            <a:ext cx="1890768" cy="2615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5558">
            <a:off x="9588941" y="1222419"/>
            <a:ext cx="2465841" cy="1645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3" r="3074" b="18310"/>
          <a:stretch/>
        </p:blipFill>
        <p:spPr>
          <a:xfrm>
            <a:off x="4727453" y="5313490"/>
            <a:ext cx="3412071" cy="1498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5" r="5534"/>
          <a:stretch/>
        </p:blipFill>
        <p:spPr>
          <a:xfrm rot="716852">
            <a:off x="9079364" y="4808428"/>
            <a:ext cx="2902857" cy="1811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" t="15479" r="4966" b="17458"/>
          <a:stretch/>
        </p:blipFill>
        <p:spPr>
          <a:xfrm>
            <a:off x="168346" y="5251308"/>
            <a:ext cx="3207669" cy="1560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468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6374" y="-116115"/>
            <a:ext cx="9601196" cy="1303867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нформационно-творческий проект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«Литературная карта Великобритании: путешествие в детство»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1650">
            <a:off x="615590" y="1292611"/>
            <a:ext cx="4383051" cy="2921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335" y="883468"/>
            <a:ext cx="3390192" cy="2411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1757">
            <a:off x="7654056" y="2752618"/>
            <a:ext cx="4237132" cy="2767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713" y="3903647"/>
            <a:ext cx="3358087" cy="238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9" t="18186" r="7581"/>
          <a:stretch/>
        </p:blipFill>
        <p:spPr>
          <a:xfrm rot="20793435">
            <a:off x="1422391" y="4379822"/>
            <a:ext cx="3088652" cy="2015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083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 l="34954" t="22159" r="18012" b="15625"/>
          <a:stretch>
            <a:fillRect/>
          </a:stretch>
        </p:blipFill>
        <p:spPr bwMode="auto">
          <a:xfrm>
            <a:off x="1320786" y="58058"/>
            <a:ext cx="9405256" cy="6741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1655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36245"/>
            <a:ext cx="9056914" cy="6853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98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3341" y="233438"/>
            <a:ext cx="10399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Примеры тематических проектов,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рамках выполнения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УИРс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45542" y="1048859"/>
            <a:ext cx="551542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Исследовательский проект «Англицизмы вокруг нас»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Исследовательский проект «Аббревиатура как лингвистическая особенность онлайн общения»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Проект «Молчаливый страж Лондона»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Проект «Интерактивные тренажеры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как способ освоения английского языка»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 «Интерактивный кроссворд- занимательный способ проверки знаний»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ru-RU" b="1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ru-RU" b="1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ru-RU" b="1" dirty="0" smtClean="0">
              <a:latin typeface="Arial Narrow" pitchFamily="34" charset="0"/>
            </a:endParaRPr>
          </a:p>
          <a:p>
            <a:endParaRPr lang="ru-RU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3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67595" y="956190"/>
            <a:ext cx="68167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2400" dirty="0" smtClean="0"/>
              <a:t>     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85369" y="956190"/>
            <a:ext cx="104067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Основная педагогическая задача преподавателя ИЯ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– организация условий, способствующих повышению качества подготовки будущих специалистов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www.hdwallwide.com/wp-content/uploads/2014/06/men-drawing-students-desks-notebooks-teacher-board-white-background-hd-wallpaper-1080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083" y="2380342"/>
            <a:ext cx="6110517" cy="3437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430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49" y="1165249"/>
            <a:ext cx="1917550" cy="459692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43199" y="955330"/>
            <a:ext cx="837474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Компетентностный подход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системе профессионального образования ориентирован на ОК и ПК выпускника, определяющие способность будущего специалиста реализовать на практике свою компетентность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mbdou29.ucoz.net/community-group-e13505944177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0107" y="4466347"/>
            <a:ext cx="3117835" cy="1847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861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5493" y="449943"/>
            <a:ext cx="11486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Технологии, реализуемые в рамках компетентностного подхода</a:t>
            </a:r>
          </a:p>
        </p:txBody>
      </p:sp>
      <p:pic>
        <p:nvPicPr>
          <p:cNvPr id="4" name="Рисунок 3" descr="1aisC89.jpg"/>
          <p:cNvPicPr>
            <a:picLocks noChangeAspect="1"/>
          </p:cNvPicPr>
          <p:nvPr/>
        </p:nvPicPr>
        <p:blipFill>
          <a:blip r:embed="rId2"/>
          <a:srcRect l="3252" t="4166" r="4065" b="5208"/>
          <a:stretch>
            <a:fillRect/>
          </a:stretch>
        </p:blipFill>
        <p:spPr>
          <a:xfrm>
            <a:off x="833863" y="1034718"/>
            <a:ext cx="9892194" cy="54531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9486" y="2071691"/>
            <a:ext cx="516708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Обучение в сотрудничестве;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Разноуровневое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обучение;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Технология интерактивного обучения;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Технология проблемного обучения;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 проектов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2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68895" y="449943"/>
            <a:ext cx="5120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Метод проектов позволяет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aisC89.jpg"/>
          <p:cNvPicPr>
            <a:picLocks noChangeAspect="1"/>
          </p:cNvPicPr>
          <p:nvPr/>
        </p:nvPicPr>
        <p:blipFill>
          <a:blip r:embed="rId2"/>
          <a:srcRect l="3252" t="4166" r="4065" b="5208"/>
          <a:stretch>
            <a:fillRect/>
          </a:stretch>
        </p:blipFill>
        <p:spPr>
          <a:xfrm>
            <a:off x="833863" y="1034718"/>
            <a:ext cx="9892194" cy="54531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9486" y="2071691"/>
            <a:ext cx="516708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Получать видимый продукт деятельности;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Оценить обучающемуся свой успех;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Применить полученный опыт в практической деятельности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2400" b="1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51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0114" y="449943"/>
            <a:ext cx="9279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Проекты, используемые в урочной деятельности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aisC89.jpg"/>
          <p:cNvPicPr>
            <a:picLocks noChangeAspect="1"/>
          </p:cNvPicPr>
          <p:nvPr/>
        </p:nvPicPr>
        <p:blipFill>
          <a:blip r:embed="rId2"/>
          <a:srcRect l="3252" t="4166" r="4065" b="5208"/>
          <a:stretch>
            <a:fillRect/>
          </a:stretch>
        </p:blipFill>
        <p:spPr>
          <a:xfrm>
            <a:off x="848377" y="1034718"/>
            <a:ext cx="9892194" cy="54531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9486" y="2071691"/>
            <a:ext cx="51670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Интегрированные уроки;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Проекты по практической грамматике английского  языка;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Создание газет, материалов для музея колледжа «Эстафета поколений», книжек-раскладушек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итд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Игровые проекты при воспроизведении диалогов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9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0572" y="475067"/>
            <a:ext cx="111905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Интегрированный урок: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иностранный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язык (английский, немецкий) + МДК 02.01 Теоретические и методические основы организации игровой деятельности детей раннего и дошкольного возраста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Дошкольное образование в России,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Германии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Великобритании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фото\WP_20181005_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499" y="4125527"/>
            <a:ext cx="3135086" cy="176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фото\WP_20181005_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72" y="1552284"/>
            <a:ext cx="3479842" cy="201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фото\WP_20181005_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876" y="1537526"/>
            <a:ext cx="3557356" cy="199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фото\WP_20181005_0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650" y="1552284"/>
            <a:ext cx="3583236" cy="201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E:\фото\WP_20181005_0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72" y="4125527"/>
            <a:ext cx="2946399" cy="176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фото\WP_20181005_02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406" y="3751637"/>
            <a:ext cx="4466295" cy="25088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19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98800" y="246390"/>
            <a:ext cx="6551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Проекты по практической грамматике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.W1101341391\Desktop\IMG_68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886076"/>
            <a:ext cx="4891314" cy="2595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user.W1101341391\Desktop\IMG_680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575" y="886076"/>
            <a:ext cx="4839654" cy="2595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user.W1101341391\Desktop\IMG_681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090" y="3628571"/>
            <a:ext cx="4617140" cy="2612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user.W1101341391\Desktop\IMG_68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94" y="3757476"/>
            <a:ext cx="4867050" cy="2454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0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116" y="125790"/>
            <a:ext cx="10185399" cy="130386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Информационный проект «Путеводитель по Троицкой мужской классической гимназии»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" t="1746" r="5062" b="2805"/>
          <a:stretch/>
        </p:blipFill>
        <p:spPr>
          <a:xfrm rot="16200000">
            <a:off x="6905743" y="1619192"/>
            <a:ext cx="4041088" cy="5573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2" t="3899" r="1452" b="4876"/>
          <a:stretch/>
        </p:blipFill>
        <p:spPr>
          <a:xfrm>
            <a:off x="624113" y="1117600"/>
            <a:ext cx="5660573" cy="4059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22292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Справедливость">
  <a:themeElements>
    <a:clrScheme name="Другая 37">
      <a:dk1>
        <a:sysClr val="windowText" lastClr="000000"/>
      </a:dk1>
      <a:lt1>
        <a:sysClr val="window" lastClr="FFFFFF"/>
      </a:lt1>
      <a:dk2>
        <a:srgbClr val="696464"/>
      </a:dk2>
      <a:lt2>
        <a:srgbClr val="FFEFC1"/>
      </a:lt2>
      <a:accent1>
        <a:srgbClr val="C00000"/>
      </a:accent1>
      <a:accent2>
        <a:srgbClr val="9B2D1F"/>
      </a:accent2>
      <a:accent3>
        <a:srgbClr val="A28E6A"/>
      </a:accent3>
      <a:accent4>
        <a:srgbClr val="956251"/>
      </a:accent4>
      <a:accent5>
        <a:srgbClr val="E99C92"/>
      </a:accent5>
      <a:accent6>
        <a:srgbClr val="855D5D"/>
      </a:accent6>
      <a:hlink>
        <a:srgbClr val="CC9900"/>
      </a:hlink>
      <a:folHlink>
        <a:srgbClr val="A5A5A5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1972</TotalTime>
  <Words>293</Words>
  <Application>Microsoft Office PowerPoint</Application>
  <PresentationFormat>Широкоэкранный</PresentationFormat>
  <Paragraphs>43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Arial</vt:lpstr>
      <vt:lpstr>Arial Narrow</vt:lpstr>
      <vt:lpstr>Calibri</vt:lpstr>
      <vt:lpstr>Cambria</vt:lpstr>
      <vt:lpstr>Franklin Gothic Book</vt:lpstr>
      <vt:lpstr>Garamond</vt:lpstr>
      <vt:lpstr>Perpetua</vt:lpstr>
      <vt:lpstr>Times New Roman</vt:lpstr>
      <vt:lpstr>Wingdings</vt:lpstr>
      <vt:lpstr>Wingdings 2</vt:lpstr>
      <vt:lpstr>Натуральные материалы</vt:lpstr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Информационный проект «Путеводитель по Троицкой мужской классической гимназии»</vt:lpstr>
      <vt:lpstr>Презентация PowerPoint</vt:lpstr>
      <vt:lpstr>Презентация PowerPoint</vt:lpstr>
      <vt:lpstr>Творческий проект «5 o’clock по…»</vt:lpstr>
      <vt:lpstr>Информационно-творческий проект «Литературная карта Великобритании: путешествие в детство»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Захарова</cp:lastModifiedBy>
  <cp:revision>171</cp:revision>
  <dcterms:created xsi:type="dcterms:W3CDTF">2017-01-09T10:38:11Z</dcterms:created>
  <dcterms:modified xsi:type="dcterms:W3CDTF">2021-04-16T03:54:37Z</dcterms:modified>
</cp:coreProperties>
</file>