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 bookmarkIdSeed="2">
  <p:sldMasterIdLst>
    <p:sldMasterId id="2147483657" r:id="rId1"/>
  </p:sldMasterIdLst>
  <p:notesMasterIdLst>
    <p:notesMasterId r:id="rId13"/>
  </p:notesMasterIdLst>
  <p:sldIdLst>
    <p:sldId id="259" r:id="rId2"/>
    <p:sldId id="307" r:id="rId3"/>
    <p:sldId id="335" r:id="rId4"/>
    <p:sldId id="338" r:id="rId5"/>
    <p:sldId id="329" r:id="rId6"/>
    <p:sldId id="346" r:id="rId7"/>
    <p:sldId id="336" r:id="rId8"/>
    <p:sldId id="347" r:id="rId9"/>
    <p:sldId id="339" r:id="rId10"/>
    <p:sldId id="341" r:id="rId11"/>
    <p:sldId id="344" r:id="rId12"/>
  </p:sldIdLst>
  <p:sldSz cx="9144000" cy="5143500" type="screen16x9"/>
  <p:notesSz cx="6761163" cy="99425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9FF"/>
    <a:srgbClr val="FFC9FF"/>
    <a:srgbClr val="FFABFF"/>
    <a:srgbClr val="FFE7FF"/>
    <a:srgbClr val="FFCCFF"/>
    <a:srgbClr val="CCFFFF"/>
    <a:srgbClr val="CCFFCC"/>
    <a:srgbClr val="FFFFCC"/>
    <a:srgbClr val="FA8D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FFFA265-FAA8-4413-A110-A13400555CB6}">
  <a:tblStyle styleId="{7FFFA265-FAA8-4413-A110-A13400555CB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490" y="7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6225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6184280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f391192_029:notes"/>
          <p:cNvSpPr txBox="1">
            <a:spLocks noGrp="1"/>
          </p:cNvSpPr>
          <p:nvPr>
            <p:ph type="body" idx="1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/>
          <p:nvPr/>
        </p:nvSpPr>
        <p:spPr>
          <a:xfrm>
            <a:off x="5697214" y="2635519"/>
            <a:ext cx="889200" cy="2964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25" name="Google Shape;25;p3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26" name="Google Shape;26;p3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28" name="Google Shape;28;p3"/>
          <p:cNvGrpSpPr/>
          <p:nvPr/>
        </p:nvGrpSpPr>
        <p:grpSpPr>
          <a:xfrm rot="10800000" flipH="1">
            <a:off x="-2" y="2924826"/>
            <a:ext cx="6589087" cy="2027268"/>
            <a:chOff x="-9894852" y="-4493254"/>
            <a:chExt cx="21200407" cy="6522740"/>
          </a:xfrm>
        </p:grpSpPr>
        <p:sp>
          <p:nvSpPr>
            <p:cNvPr id="29" name="Google Shape;29;p3"/>
            <p:cNvSpPr/>
            <p:nvPr/>
          </p:nvSpPr>
          <p:spPr>
            <a:xfrm>
              <a:off x="-9894852" y="-4493114"/>
              <a:ext cx="14685300" cy="6522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0" name="Google Shape;30;p3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31" name="Google Shape;31;p3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32" name="Google Shape;32;p3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3" name="Google Shape;33;p3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34" name="Google Shape;34;p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3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" name="Google Shape;36;p3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37" name="Google Shape;37;p3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8;p3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9" name="Google Shape;39;p3"/>
          <p:cNvSpPr txBox="1">
            <a:spLocks noGrp="1"/>
          </p:cNvSpPr>
          <p:nvPr>
            <p:ph type="ctrTitle"/>
          </p:nvPr>
        </p:nvSpPr>
        <p:spPr>
          <a:xfrm>
            <a:off x="463525" y="2871148"/>
            <a:ext cx="4094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subTitle" idx="1"/>
          </p:nvPr>
        </p:nvSpPr>
        <p:spPr>
          <a:xfrm>
            <a:off x="463525" y="3975449"/>
            <a:ext cx="409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1pPr>
            <a:lvl2pPr lvl="1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2pPr>
            <a:lvl3pPr lvl="2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3pPr>
            <a:lvl4pPr lvl="3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4pPr>
            <a:lvl5pPr lvl="4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5pPr>
            <a:lvl6pPr lvl="5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6pPr>
            <a:lvl7pPr lvl="6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7pPr>
            <a:lvl8pPr lvl="7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8pPr>
            <a:lvl9pPr lvl="8" rtl="0">
              <a:spcBef>
                <a:spcPts val="1000"/>
              </a:spcBef>
              <a:spcAft>
                <a:spcPts val="100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 thruBlk="1"/>
      </p:transition>
    </mc:Choice>
    <mc:Fallback xmlns="">
      <p:transition advClick="0">
        <p:fade thruBlk="1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5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63" name="Google Shape;63;p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4" name="Google Shape;64;p5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65" name="Google Shape;65;p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7" name="Google Shape;67;p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68" name="Google Shape;68;p5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5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0" name="Google Shape;70;p5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71" name="Google Shape;71;p5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72" name="Google Shape;72;p5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73" name="Google Shape;73;p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74" name="Google Shape;74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75" name="Google Shape;75;p5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76" name="Google Shape;76;p5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77" name="Google Shape;77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sp>
        <p:nvSpPr>
          <p:cNvPr id="78" name="Google Shape;78;p5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5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▰"/>
              <a:defRPr/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SzPts val="2400"/>
              <a:buChar char="▻"/>
              <a:defRPr/>
            </a:lvl9pPr>
          </a:lstStyle>
          <a:p>
            <a:endParaRPr/>
          </a:p>
        </p:txBody>
      </p:sp>
      <p:sp>
        <p:nvSpPr>
          <p:cNvPr id="80" name="Google Shape;80;p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 thruBlk="1"/>
      </p:transition>
    </mc:Choice>
    <mc:Fallback xmlns="">
      <p:transition advClick="0">
        <p:fade thruBlk="1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oogle Shape;144;p9"/>
          <p:cNvGrpSpPr/>
          <p:nvPr/>
        </p:nvGrpSpPr>
        <p:grpSpPr>
          <a:xfrm>
            <a:off x="2466138" y="4472723"/>
            <a:ext cx="6686825" cy="670795"/>
            <a:chOff x="5589288" y="4472723"/>
            <a:chExt cx="6686825" cy="670795"/>
          </a:xfrm>
        </p:grpSpPr>
        <p:sp>
          <p:nvSpPr>
            <p:cNvPr id="145" name="Google Shape;145;p9"/>
            <p:cNvSpPr/>
            <p:nvPr/>
          </p:nvSpPr>
          <p:spPr>
            <a:xfrm rot="10800000">
              <a:off x="5589288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6" name="Google Shape;146;p9"/>
            <p:cNvGrpSpPr/>
            <p:nvPr/>
          </p:nvGrpSpPr>
          <p:grpSpPr>
            <a:xfrm flipH="1">
              <a:off x="5748896" y="4472723"/>
              <a:ext cx="6527217" cy="670795"/>
              <a:chOff x="-10101302" y="330075"/>
              <a:chExt cx="16532971" cy="1699506"/>
            </a:xfrm>
          </p:grpSpPr>
          <p:sp>
            <p:nvSpPr>
              <p:cNvPr id="147" name="Google Shape;147;p9"/>
              <p:cNvSpPr/>
              <p:nvPr/>
            </p:nvSpPr>
            <p:spPr>
              <a:xfrm>
                <a:off x="-10101302" y="330081"/>
                <a:ext cx="148464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148;p9"/>
              <p:cNvSpPr/>
              <p:nvPr/>
            </p:nvSpPr>
            <p:spPr>
              <a:xfrm>
                <a:off x="4732169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9" name="Google Shape;149;p9"/>
            <p:cNvGrpSpPr/>
            <p:nvPr/>
          </p:nvGrpSpPr>
          <p:grpSpPr>
            <a:xfrm flipH="1">
              <a:off x="5592255" y="4646738"/>
              <a:ext cx="6682918" cy="304563"/>
              <a:chOff x="-30922586" y="330075"/>
              <a:chExt cx="37293070" cy="1699569"/>
            </a:xfrm>
          </p:grpSpPr>
          <p:sp>
            <p:nvSpPr>
              <p:cNvPr id="150" name="Google Shape;150;p9"/>
              <p:cNvSpPr/>
              <p:nvPr/>
            </p:nvSpPr>
            <p:spPr>
              <a:xfrm>
                <a:off x="-30922586" y="330144"/>
                <a:ext cx="355881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9"/>
              <p:cNvSpPr/>
              <p:nvPr/>
            </p:nvSpPr>
            <p:spPr>
              <a:xfrm>
                <a:off x="4670984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52" name="Google Shape;152;p9"/>
          <p:cNvSpPr txBox="1">
            <a:spLocks noGrp="1"/>
          </p:cNvSpPr>
          <p:nvPr>
            <p:ph type="body" idx="1"/>
          </p:nvPr>
        </p:nvSpPr>
        <p:spPr>
          <a:xfrm>
            <a:off x="2682800" y="4636500"/>
            <a:ext cx="60042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</a:lstStyle>
          <a:p>
            <a:endParaRPr/>
          </a:p>
        </p:txBody>
      </p:sp>
      <p:sp>
        <p:nvSpPr>
          <p:cNvPr id="153" name="Google Shape;153;p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grpSp>
        <p:nvGrpSpPr>
          <p:cNvPr id="154" name="Google Shape;154;p9"/>
          <p:cNvGrpSpPr/>
          <p:nvPr/>
        </p:nvGrpSpPr>
        <p:grpSpPr>
          <a:xfrm rot="10800000">
            <a:off x="-8" y="-2"/>
            <a:ext cx="2202830" cy="670795"/>
            <a:chOff x="5575242" y="4472723"/>
            <a:chExt cx="2202830" cy="670795"/>
          </a:xfrm>
        </p:grpSpPr>
        <p:sp>
          <p:nvSpPr>
            <p:cNvPr id="155" name="Google Shape;155;p9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6" name="Google Shape;156;p9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57" name="Google Shape;157;p9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58;p9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9" name="Google Shape;159;p9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60" name="Google Shape;160;p9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61;p9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 thruBlk="1"/>
      </p:transition>
    </mc:Choice>
    <mc:Fallback xmlns="">
      <p:transition advClick="0">
        <p:fade thruBlk="1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▰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5" r:id="rId3"/>
  </p:sldLayoutIdLst>
  <mc:AlternateContent xmlns:mc="http://schemas.openxmlformats.org/markup-compatibility/2006" xmlns:p14="http://schemas.microsoft.com/office/powerpoint/2010/main">
    <mc:Choice Requires="p14">
      <p:transition p14:dur="10" advClick="0">
        <p:fade thruBlk="1"/>
      </p:transition>
    </mc:Choice>
    <mc:Fallback xmlns="">
      <p:transition advClick="0">
        <p:fade thruBlk="1"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chpt.edusite.ru/p967aa1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 txBox="1">
            <a:spLocks noGrp="1"/>
          </p:cNvSpPr>
          <p:nvPr>
            <p:ph type="ctrTitle"/>
          </p:nvPr>
        </p:nvSpPr>
        <p:spPr>
          <a:xfrm>
            <a:off x="323528" y="1671650"/>
            <a:ext cx="6552728" cy="122413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/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САЙТ ПЕДАГОГИЧЕСКОГО РАБОТНИКА КАК СРЕДСТВО ПОВЫШЕНИЯ УЧЕБНОЙ АКТИВНОСТИ СТУДЕНТОВ И ФОРМИРОВАНИЯ ПЕДАГОГИЧЕСКОГО ПОРТФОЛИО: ОПЫТ ЧЕБАРКУЛЬСКОГО ПРОФЕССИОНАЛЬНОГО ТЕХНИКУМА</a:t>
            </a:r>
            <a:endParaRPr lang="ru-RU" sz="2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2" name="Google Shape;222;p14"/>
          <p:cNvSpPr txBox="1">
            <a:spLocks noGrp="1"/>
          </p:cNvSpPr>
          <p:nvPr>
            <p:ph type="subTitle" idx="1"/>
          </p:nvPr>
        </p:nvSpPr>
        <p:spPr>
          <a:xfrm>
            <a:off x="16946" y="2975269"/>
            <a:ext cx="6643286" cy="166818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latin typeface="Times New Roman"/>
              </a:rPr>
              <a:t>Полюдов Валерий Юрьевич</a:t>
            </a:r>
            <a:r>
              <a:rPr lang="ru-RU" sz="1400" i="1" dirty="0" smtClean="0">
                <a:solidFill>
                  <a:schemeClr val="bg1"/>
                </a:solidFill>
                <a:latin typeface="Times New Roman"/>
              </a:rPr>
              <a:t>,</a:t>
            </a:r>
            <a:endParaRPr lang="ru-RU" sz="1400" dirty="0">
              <a:solidFill>
                <a:schemeClr val="bg1"/>
              </a:solidFill>
              <a:latin typeface="Arial"/>
            </a:endParaRPr>
          </a:p>
          <a:p>
            <a:r>
              <a:rPr lang="ru-RU" sz="1400" i="1" dirty="0">
                <a:solidFill>
                  <a:schemeClr val="bg1"/>
                </a:solidFill>
                <a:latin typeface="Times New Roman"/>
              </a:rPr>
              <a:t>п</a:t>
            </a:r>
            <a:r>
              <a:rPr lang="ru-RU" sz="1400" i="1" dirty="0" smtClean="0">
                <a:solidFill>
                  <a:schemeClr val="bg1"/>
                </a:solidFill>
                <a:latin typeface="Times New Roman"/>
              </a:rPr>
              <a:t>реподаватель иностранного языка</a:t>
            </a:r>
          </a:p>
          <a:p>
            <a:r>
              <a:rPr lang="ru-RU" sz="1400" i="1" dirty="0">
                <a:solidFill>
                  <a:schemeClr val="bg1"/>
                </a:solidFill>
                <a:latin typeface="Times New Roman"/>
              </a:rPr>
              <a:t> </a:t>
            </a:r>
            <a:endParaRPr lang="ru-RU" sz="1400" dirty="0">
              <a:solidFill>
                <a:schemeClr val="bg1"/>
              </a:solidFill>
              <a:latin typeface="Arial"/>
            </a:endParaRPr>
          </a:p>
          <a:p>
            <a:r>
              <a:rPr lang="ru-RU" sz="1400" dirty="0">
                <a:solidFill>
                  <a:schemeClr val="bg1"/>
                </a:solidFill>
                <a:latin typeface="Arial"/>
              </a:rPr>
              <a:t> </a:t>
            </a:r>
            <a:r>
              <a:rPr lang="ru-RU" sz="1400" b="1" i="1" dirty="0" smtClean="0">
                <a:solidFill>
                  <a:schemeClr val="bg1"/>
                </a:solidFill>
                <a:latin typeface="Times New Roman"/>
              </a:rPr>
              <a:t>Соколова Марина Геннадьевна,</a:t>
            </a:r>
            <a:endParaRPr lang="ru-RU" sz="1400" dirty="0">
              <a:solidFill>
                <a:schemeClr val="bg1"/>
              </a:solidFill>
              <a:latin typeface="Arial"/>
            </a:endParaRPr>
          </a:p>
          <a:p>
            <a:r>
              <a:rPr lang="ru-RU" sz="1400" i="1" dirty="0" smtClean="0">
                <a:solidFill>
                  <a:schemeClr val="bg1"/>
                </a:solidFill>
                <a:latin typeface="Times New Roman"/>
              </a:rPr>
              <a:t>заместитель </a:t>
            </a:r>
            <a:r>
              <a:rPr lang="ru-RU" sz="1400" i="1" dirty="0" smtClean="0">
                <a:solidFill>
                  <a:schemeClr val="bg1"/>
                </a:solidFill>
                <a:latin typeface="Times New Roman"/>
              </a:rPr>
              <a:t>директора по </a:t>
            </a:r>
            <a:r>
              <a:rPr lang="ru-RU" sz="1400" i="1" dirty="0" smtClean="0">
                <a:solidFill>
                  <a:schemeClr val="bg1"/>
                </a:solidFill>
                <a:latin typeface="Times New Roman"/>
              </a:rPr>
              <a:t>учебной работе</a:t>
            </a:r>
            <a:r>
              <a:rPr lang="ru-RU" sz="1400" i="1" dirty="0" smtClean="0">
                <a:solidFill>
                  <a:schemeClr val="bg1"/>
                </a:solidFill>
                <a:latin typeface="Times New Roman"/>
              </a:rPr>
              <a:t>,</a:t>
            </a:r>
            <a:r>
              <a:rPr lang="ru-RU" sz="1400" i="1" dirty="0">
                <a:solidFill>
                  <a:schemeClr val="bg1"/>
                </a:solidFill>
                <a:latin typeface="Times New Roman"/>
              </a:rPr>
              <a:t> </a:t>
            </a:r>
          </a:p>
          <a:p>
            <a:r>
              <a:rPr lang="ru-RU" sz="1400" i="1" dirty="0">
                <a:solidFill>
                  <a:schemeClr val="bg1"/>
                </a:solidFill>
                <a:latin typeface="Times New Roman"/>
              </a:rPr>
              <a:t> </a:t>
            </a:r>
            <a:endParaRPr lang="ru-RU" sz="1400" i="1" dirty="0" smtClean="0">
              <a:solidFill>
                <a:schemeClr val="bg1"/>
              </a:solidFill>
              <a:latin typeface="Times New Roman"/>
            </a:endParaRPr>
          </a:p>
          <a:p>
            <a:r>
              <a:rPr lang="ru-RU" sz="1400" i="1" dirty="0" smtClean="0">
                <a:solidFill>
                  <a:schemeClr val="bg1"/>
                </a:solidFill>
                <a:latin typeface="Times New Roman"/>
              </a:rPr>
              <a:t>ГБПОУ </a:t>
            </a:r>
            <a:r>
              <a:rPr lang="ru-RU" sz="1400" i="1" dirty="0">
                <a:solidFill>
                  <a:schemeClr val="bg1"/>
                </a:solidFill>
                <a:latin typeface="Times New Roman"/>
              </a:rPr>
              <a:t>«Чебаркульский профессиональный </a:t>
            </a:r>
            <a:endParaRPr lang="ru-RU" sz="1400" dirty="0">
              <a:solidFill>
                <a:schemeClr val="bg1"/>
              </a:solidFill>
              <a:latin typeface="Arial"/>
            </a:endParaRPr>
          </a:p>
          <a:p>
            <a:r>
              <a:rPr lang="ru-RU" sz="1400" i="1" dirty="0">
                <a:solidFill>
                  <a:schemeClr val="bg1"/>
                </a:solidFill>
                <a:latin typeface="Times New Roman"/>
              </a:rPr>
              <a:t>техникум», г. Чебаркуль, Челябинская область</a:t>
            </a:r>
            <a:endParaRPr lang="ru-RU" sz="1400" dirty="0">
              <a:solidFill>
                <a:schemeClr val="bg1"/>
              </a:solidFill>
              <a:latin typeface="Arial"/>
            </a:endParaRPr>
          </a:p>
          <a:p>
            <a:pPr fontAlgn="base"/>
            <a:endParaRPr lang="ru-RU" sz="1400" dirty="0"/>
          </a:p>
        </p:txBody>
      </p:sp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95486"/>
            <a:ext cx="64087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Inter"/>
              </a:rPr>
              <a:t>ОМО преподавателей иностранного языка,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Inter"/>
              </a:rPr>
              <a:t>март 2024г.</a:t>
            </a:r>
            <a:r>
              <a:rPr lang="ru-RU" dirty="0">
                <a:solidFill>
                  <a:schemeClr val="tx1"/>
                </a:solidFill>
                <a:latin typeface="Inter"/>
              </a:rPr>
              <a:t>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283718"/>
            <a:ext cx="1774825" cy="139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 thruBlk="1"/>
      </p:transition>
    </mc:Choice>
    <mc:Fallback xmlns="">
      <p:transition advClick="0">
        <p:fade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Позиционирование персонального сайта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180528" y="1275606"/>
            <a:ext cx="9217024" cy="3672408"/>
          </a:xfrm>
        </p:spPr>
        <p:txBody>
          <a:bodyPr/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«раскрутки» сайта, 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его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дальнейшего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продвижения, были размещены ссылки на страницы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разных сайтов в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мессенджерах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(ВК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Мессенджер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соцсетях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(ВК и Одноклассники), а также размещены ссылки на профильных сайтах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Проделанное позволяет посетителям персонального сайта педагога также быстро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связаться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автором сайта в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одной из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соц.сетей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мессенджерах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сразу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переходить на диалог с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ним по указанным контактам.</a:t>
            </a:r>
          </a:p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Процесс создания сайта, работа с ним, обмен опытом друг с другом дают возможность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повышать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самооценку своей самостоятельной творческой деятельности и совершенствовать её. Это своеобразная единая платформа для фиксации профессиональных достижений (публикации, сертификаты,  свидетельства и др.). Сайт актуален для преподавателей иностранного языка. На нем представлена методическая копилка с авторскими ЦОР, рабочими программами, статьями и творческими работами обучающихся техникума.</a:t>
            </a:r>
          </a:p>
          <a:p>
            <a:pPr algn="just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6120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 thruBlk="1"/>
      </p:transition>
    </mc:Choice>
    <mc:Fallback xmlns="">
      <p:transition advClick="0">
        <p:fade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327350"/>
            <a:ext cx="8568952" cy="3145500"/>
          </a:xfrm>
        </p:spPr>
        <p:txBody>
          <a:bodyPr/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Резюмируя вышеперечисленное, отметим, что персональный сайт педагогического работника - это не просто модная «фишка». Персональный информационный ресурс педагога в виде персонального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сайта - важнейший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элемент его профессиональной деятельности, средство формирования информационно-коммуникативной культуры участников образовательных отношений, он оказывает огромную роль на развитие, самосовершенствование педагога как профессионала и как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личности</a:t>
            </a:r>
            <a:r>
              <a:rPr lang="ru-RU" dirty="0" smtClean="0"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служит средством оценки и фиксации профессиональных достижений.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42571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 thruBlk="1"/>
      </p:transition>
    </mc:Choice>
    <mc:Fallback xmlns="">
      <p:transition advClick="0">
        <p:fade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 проблемы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252536" y="742350"/>
            <a:ext cx="9289032" cy="4565704"/>
          </a:xfrm>
        </p:spPr>
        <p:txBody>
          <a:bodyPr/>
          <a:lstStyle/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 сегодняшний день не ставится под сомнение актуальность наличия персонального информационного ресурса педагогического работника в сети Интернет, в т. ч. он считается важным критерием для оценки профессиональной деятельности педагога. Одной из форм такого ресурса является персональный сайт.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Сайт в сети «Интернет» — это программный продукт и дизайнерское решение для создания информационного ресурса, доступ к которому обеспечивается с помощью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информационно-телекоммуникационной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сети «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Интернет».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Электронное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портфолио в виде персонального сайта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помимо того, что обладает четкой структуризацией материалов, наглядностью, технологичностью,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имеет еще ряд особенностей и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преимуществ (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презентовать личный педагогический опыта большой аудитории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коллег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повысить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уровень цифровых компетенций, создать портфолио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достижений и др.)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lang="en"/>
          </a:p>
        </p:txBody>
      </p:sp>
      <p:pic>
        <p:nvPicPr>
          <p:cNvPr id="5" name="Рисунок 4" descr="https://fs.znanio.ru/d5af0e/64/24/80ced0ef17013ebe2f3f8380b6e44f6ea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1470"/>
            <a:ext cx="1838960" cy="1381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003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 thruBlk="1"/>
      </p:transition>
    </mc:Choice>
    <mc:Fallback xmlns="">
      <p:transition advClick="0">
        <p:fade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Сайты педагогов техникума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327350"/>
            <a:ext cx="8784975" cy="3548656"/>
          </a:xfrm>
        </p:spPr>
        <p:txBody>
          <a:bodyPr/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сегодняшний день в техникуме под руководством методической службы работают и развиваются сайты практически всех педагогических работников, доступ к которым можно получить с официального сайта ГБПОУ «Чебаркульский профессиональный техникум» (http://chpt.edusite.ru) из вкладки «Сайты педагогов техникума»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2"/>
              </a:rPr>
              <a:t>https://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chpt.edusite.ru/p967aa1.html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.Сайты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педагогов техникума – это набор материалов, демонстрирующих их умение решать задачи своей профессиональной деятельности, предназначенный для оценки уровня профессионализма, это систематизированные результаты деятельности педагога, который связывает отдельные аспекты своей работы в более полную картину.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lang="en"/>
          </a:p>
        </p:txBody>
      </p:sp>
      <p:pic>
        <p:nvPicPr>
          <p:cNvPr id="5" name="Рисунок 4" descr="https://unlix.ru/wp-content/uploads/2016/04/internet-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67495"/>
            <a:ext cx="1979712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451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 thruBlk="1"/>
      </p:transition>
    </mc:Choice>
    <mc:Fallback xmlns="">
      <p:transition advClick="0">
        <p:fade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lang="en"/>
          </a:p>
        </p:txBody>
      </p:sp>
      <p:pic>
        <p:nvPicPr>
          <p:cNvPr id="1026" name="Picture 2" descr="C:\Users\Zodiak\Downloads\2024-03-01_09-34-3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59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 thruBlk="1"/>
      </p:transition>
    </mc:Choice>
    <mc:Fallback xmlns="">
      <p:transition advClick="0">
        <p:fade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>
                <a:latin typeface="Times New Roman" pitchFamily="18" charset="0"/>
                <a:cs typeface="Times New Roman" pitchFamily="18" charset="0"/>
              </a:rPr>
              <a:t>Персональный сайт каждого педагога техникума имеет свои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особенности: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327350"/>
            <a:ext cx="9036495" cy="3145500"/>
          </a:xfrm>
        </p:spPr>
        <p:txBody>
          <a:bodyPr/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Например,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сайт преподавателя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С.Е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. Зайцевой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(http://infourok.ru/user/zayceva-svetlana-egorovna) является предметным ресурсом, потому что предоставленный материал в полной мере охватывает все темы по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дисциплине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разработанные учебные программы, методические разработки занятий и внеурочных материалов, презентации уроков, методические рекомендации для проведения практических занятий и т.п. Этот сайт полезен и интересен и для обучающихся техникума, так как на нем представлены рекомендации, памятки, задания и упражнения, необходимые для выполнения внеурочной самостоятельной работы студентами техникума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lang="en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39502"/>
            <a:ext cx="1719263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999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 thruBlk="1"/>
      </p:transition>
    </mc:Choice>
    <mc:Fallback xmlns="">
      <p:transition advClick="0">
        <p:fade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en"/>
          </a:p>
        </p:txBody>
      </p:sp>
      <p:pic>
        <p:nvPicPr>
          <p:cNvPr id="7" name="Picture 2" descr="C:\Users\Zodiak\Downloads\2024-03-01_09-37-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0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113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 thruBlk="1"/>
      </p:transition>
    </mc:Choice>
    <mc:Fallback xmlns="">
      <p:transition advClick="0">
        <p:fade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/>
              <a:t>Персональный сайт каждого педагога техникума имеет свои особенности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327350"/>
            <a:ext cx="8640959" cy="3145500"/>
          </a:xfrm>
        </p:spPr>
        <p:txBody>
          <a:bodyPr/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Сайт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преподавателя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техникума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М.Г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 Соколовой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(http://infourok.ru/user/sokolova-marina-gennadevna1) интересен тем, что имеет четкую профессионально ориентированную направленность преподаваемых дисциплин. Здесь можно познакомиться с примерами задач, упражнений, интегрированных уроков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профориентационным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содержанием для специалистов по специальностям и профессиям, таких, как «Повар. Кондитер», «Лесное и лесопарковое хозяйство», «Ветеринария» и др.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9777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 thruBlk="1"/>
      </p:transition>
    </mc:Choice>
    <mc:Fallback xmlns="">
      <p:transition advClick="0">
        <p:fade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lang="en"/>
          </a:p>
        </p:txBody>
      </p:sp>
      <p:pic>
        <p:nvPicPr>
          <p:cNvPr id="4098" name="Picture 2" descr="C:\Users\Zodiak\Downloads\2024-03-01_09-38-1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66"/>
            <a:ext cx="9144000" cy="5165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99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 thruBlk="1"/>
      </p:transition>
    </mc:Choice>
    <mc:Fallback xmlns="">
      <p:transition advClick="0">
        <p:fade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 меня также имеется собственный </a:t>
            </a:r>
            <a:r>
              <a:rPr lang="ru-RU" dirty="0" smtClean="0"/>
              <a:t>сайт</a:t>
            </a:r>
            <a:br>
              <a:rPr lang="ru-RU" dirty="0" smtClean="0"/>
            </a:br>
            <a:r>
              <a:rPr lang="en-US" dirty="0"/>
              <a:t>https://infourok.ru/user/polyudov-valerij-yurevich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lang="en"/>
          </a:p>
        </p:txBody>
      </p:sp>
      <p:pic>
        <p:nvPicPr>
          <p:cNvPr id="2050" name="Picture 2" descr="C:\Users\Zodiak\Downloads\2024-03-01_09-36-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20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25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 thruBlk="1"/>
      </p:transition>
    </mc:Choice>
    <mc:Fallback xmlns="">
      <p:transition advClick="0">
        <p:fade thruBlk="1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lerio template">
  <a:themeElements>
    <a:clrScheme name="Custom 347">
      <a:dk1>
        <a:srgbClr val="263248"/>
      </a:dk1>
      <a:lt1>
        <a:srgbClr val="FFFFFF"/>
      </a:lt1>
      <a:dk2>
        <a:srgbClr val="434343"/>
      </a:dk2>
      <a:lt2>
        <a:srgbClr val="F3F3F3"/>
      </a:lt2>
      <a:accent1>
        <a:srgbClr val="3F5378"/>
      </a:accent1>
      <a:accent2>
        <a:srgbClr val="263248"/>
      </a:accent2>
      <a:accent3>
        <a:srgbClr val="92A8C8"/>
      </a:accent3>
      <a:accent4>
        <a:srgbClr val="C7D3E6"/>
      </a:accent4>
      <a:accent5>
        <a:srgbClr val="FF9800"/>
      </a:accent5>
      <a:accent6>
        <a:srgbClr val="D26F00"/>
      </a:accent6>
      <a:hlink>
        <a:srgbClr val="3F5378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3250</TotalTime>
  <Words>490</Words>
  <Application>Microsoft Office PowerPoint</Application>
  <PresentationFormat>Экран (16:9)</PresentationFormat>
  <Paragraphs>37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Arvo</vt:lpstr>
      <vt:lpstr>Inter</vt:lpstr>
      <vt:lpstr>Roboto Condensed</vt:lpstr>
      <vt:lpstr>Roboto Condensed Light</vt:lpstr>
      <vt:lpstr>Times New Roman</vt:lpstr>
      <vt:lpstr>Salerio template</vt:lpstr>
      <vt:lpstr>САЙТ ПЕДАГОГИЧЕСКОГО РАБОТНИКА КАК СРЕДСТВО ПОВЫШЕНИЯ УЧЕБНОЙ АКТИВНОСТИ СТУДЕНТОВ И ФОРМИРОВАНИЯ ПЕДАГОГИЧЕСКОГО ПОРТФОЛИО: ОПЫТ ЧЕБАРКУЛЬСКОГО ПРОФЕССИОНАЛЬНОГО ТЕХНИКУМА</vt:lpstr>
      <vt:lpstr>Актуальность проблемы</vt:lpstr>
      <vt:lpstr>Сайты педагогов техникума</vt:lpstr>
      <vt:lpstr>Презентация PowerPoint</vt:lpstr>
      <vt:lpstr>Персональный сайт каждого педагога техникума имеет свои особенности:</vt:lpstr>
      <vt:lpstr>Презентация PowerPoint</vt:lpstr>
      <vt:lpstr>Персональный сайт каждого педагога техникума имеет свои особенности</vt:lpstr>
      <vt:lpstr>Презентация PowerPoint</vt:lpstr>
      <vt:lpstr>У меня также имеется собственный сайт https://infourok.ru/user/polyudov-valerij-yurevich</vt:lpstr>
      <vt:lpstr>Позиционирование персонального сайта</vt:lpstr>
      <vt:lpstr>Вывод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Оптимизация процесса подготовки обучающихся с ОВЗ к занятиям физической культурой в ГБПОУ "Чебаркульский профессиональный техникум»</dc:title>
  <dc:creator>Zodiak</dc:creator>
  <cp:lastModifiedBy>Пользователь</cp:lastModifiedBy>
  <cp:revision>317</cp:revision>
  <cp:lastPrinted>2024-02-07T04:00:21Z</cp:lastPrinted>
  <dcterms:modified xsi:type="dcterms:W3CDTF">2024-03-12T17:18:09Z</dcterms:modified>
</cp:coreProperties>
</file>