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92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8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2906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883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6003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453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74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42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139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43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14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087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53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912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691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85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01256-E7AA-464D-9BB5-2B3C7736D25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514FE08-364D-43B7-B1C6-87D8E9A77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07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na_okt@mai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sna_okt@mai.ru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C3E761-3037-445D-AAA7-CFE694C075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269875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  учебно-методического комплекта по немецкому языку как условие обеспечения качества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 в условиях ПОО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1827E6-94BE-469C-BD6A-A95CBBDCCF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Науменко Светлана Анатольевна, 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ГБПОУ «Троицкий технологический техникум» 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в с. Октябрьское,</a:t>
            </a:r>
          </a:p>
          <a:p>
            <a:pPr algn="r"/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</a:t>
            </a:r>
            <a:r>
              <a:rPr lang="en-US" sz="1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sna_okt@mai.ru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021390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3915C8A-F321-493D-A552-F9297450EC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7" t="16175" r="5191" b="11912"/>
          <a:stretch/>
        </p:blipFill>
        <p:spPr>
          <a:xfrm>
            <a:off x="0" y="-1"/>
            <a:ext cx="11407515" cy="686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34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8E3F658-94AA-4394-9EBD-01AB349E4517}"/>
              </a:ext>
            </a:extLst>
          </p:cNvPr>
          <p:cNvSpPr/>
          <p:nvPr/>
        </p:nvSpPr>
        <p:spPr>
          <a:xfrm>
            <a:off x="497174" y="305068"/>
            <a:ext cx="111976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 ГБПОУ «Троицкий технологический техникум» филиал в с. Октябрьское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                                               С.А. Науменко</a:t>
            </a:r>
          </a:p>
          <a:p>
            <a:r>
              <a:rPr lang="ru-RU" sz="1600" dirty="0"/>
              <a:t> </a:t>
            </a:r>
          </a:p>
          <a:p>
            <a:r>
              <a:rPr lang="ru-RU" sz="1600" b="1" dirty="0"/>
              <a:t>                      Немецкий язык</a:t>
            </a:r>
            <a:endParaRPr lang="ru-RU" sz="1600" dirty="0"/>
          </a:p>
          <a:p>
            <a:r>
              <a:rPr lang="ru-RU" sz="1600" b="1" dirty="0"/>
              <a:t>                               Учебно-методический комплекс</a:t>
            </a:r>
            <a:endParaRPr lang="ru-RU" sz="1600" dirty="0"/>
          </a:p>
          <a:p>
            <a:r>
              <a:rPr lang="ru-RU" sz="1600" dirty="0"/>
              <a:t>        Учебно-методический комплекс предназначен для студентов, изучающих немецкий язык. Его цель - обучить основам общения на немецком языке в устной и письменной форме на примерах типичных ситуаций. Развитие иноязычной коммуникативной компетенции (речевой, языковой, социокультурной, компенсаторной, учебно-познавательной):</a:t>
            </a:r>
          </a:p>
          <a:p>
            <a:r>
              <a:rPr lang="ru-RU" sz="1600" i="1" dirty="0"/>
              <a:t>речевая компетенция</a:t>
            </a:r>
            <a:r>
              <a:rPr lang="ru-RU" sz="1600" dirty="0"/>
              <a:t>– совершенствование коммуникативных умений в четырех основных видах речевой деятельности (говорении, аудировании, чтении и письме); умений планировать свое речевое и неречевое поведение;</a:t>
            </a:r>
          </a:p>
          <a:p>
            <a:r>
              <a:rPr lang="ru-RU" sz="1600" i="1" dirty="0"/>
              <a:t>языковая компетенция</a:t>
            </a:r>
            <a:r>
              <a:rPr lang="ru-RU" sz="1600" dirty="0"/>
              <a:t>– овладение новыми языковыми средствами в соответствии с отобранными темами и сферами общения: увеличение объема используемых лексических единиц; развитие навыков оперирования языковыми единицами в коммуникативных целях;</a:t>
            </a:r>
          </a:p>
          <a:p>
            <a:r>
              <a:rPr lang="ru-RU" sz="1600" i="1" dirty="0"/>
              <a:t>социокультурная компетенция</a:t>
            </a:r>
            <a:r>
              <a:rPr lang="ru-RU" sz="1600" dirty="0"/>
              <a:t>– увеличение объема знаний о социокультурной специфике стран изучаемого языка, совершенствование умений строить свое речевое и неречевое поведение адекватно этой специфике, формирование умений выделять общее и специфическое в культуре родной страны и стран изучаемого языка;</a:t>
            </a:r>
          </a:p>
          <a:p>
            <a:r>
              <a:rPr lang="ru-RU" sz="1600" i="1" dirty="0"/>
              <a:t>компенсаторная компетенция</a:t>
            </a:r>
            <a:r>
              <a:rPr lang="ru-RU" sz="1600" b="1" dirty="0"/>
              <a:t>– </a:t>
            </a:r>
            <a:r>
              <a:rPr lang="ru-RU" sz="1600" dirty="0"/>
              <a:t>дальнейшее развитие умений объясняться в условиях дефицита языковых средств при получении и передаче иноязычной информации;</a:t>
            </a:r>
          </a:p>
          <a:p>
            <a:r>
              <a:rPr lang="ru-RU" sz="1600" i="1" dirty="0"/>
              <a:t>учебно-познавательная компетенция</a:t>
            </a:r>
            <a:r>
              <a:rPr lang="ru-RU" sz="1600" b="1" dirty="0"/>
              <a:t>– </a:t>
            </a:r>
            <a:r>
              <a:rPr lang="ru-RU" sz="1600" dirty="0"/>
              <a:t>развитие общих и специальных учебных умений, позволяющих совершенствовать учебную деятельность по овладению иностранным языком, удовлетворять с его помощью познавательные интересы в других областях знания.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968653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9C4296-1A03-4DB6-A058-88854AE8BE4A}"/>
              </a:ext>
            </a:extLst>
          </p:cNvPr>
          <p:cNvSpPr/>
          <p:nvPr/>
        </p:nvSpPr>
        <p:spPr>
          <a:xfrm>
            <a:off x="152400" y="459821"/>
            <a:ext cx="10745449" cy="59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и воспитание способности и готовности к самостоятельному и непрерывному изучению иностранного языка, дальнейшему самообразованию с его помощью, использованию иностранного языка в других областях знаний; способности к самооценке через наблюдение за собственной речью на родном и иностранном языках; личностному самоопределению в отношении будущей профессии; социальная адаптация; формирование качеств гражданина и патриота.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из особенностей УМК состоит в том, что в ее основе лежит обобщающе-развивающий подход к построению курса немецкого языка, который реализуется в структурировании учебного материала, в определении последовательности изучения этого материала, а также в разработке путей формирования системы знаний, навыков и умений обучающихся. Такой подход позволяет, с одной стороны, с учетом полученной в основной школе подготовки обобщать материал предыдущих лет, а с другой – развивать навыки и умения у обучающихся на новом, более высоком уровне.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Учебно-методический комплекс состоит из 6 тем, структура каждой из них включает в себя: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теоретический материал по грамматике;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-грамматические упражнения;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тексты или диалоги для перевода и обсуждения;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-задания и вопросы для самоконтроля.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460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E6ED79B-2C31-4A76-99C0-B269D525C972}"/>
              </a:ext>
            </a:extLst>
          </p:cNvPr>
          <p:cNvSpPr/>
          <p:nvPr/>
        </p:nvSpPr>
        <p:spPr>
          <a:xfrm>
            <a:off x="254832" y="706770"/>
            <a:ext cx="8814216" cy="4155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Оглавление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1. Артикль…………………………………………………………………..5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2. Склонение имен существительных…………………………………….8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3. Предлоги………………………………………………………………..12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4. Имя прилагательное……………………………………………………14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5.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Имперфект………………………………………………………………17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6. Виды предложений по цели высказываний…………………………...19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и вопросы для самоконтроля…………………………………………..20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Занимательные задания…………………………………………………………..29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6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F72B544-6129-4FE1-9B80-D62DED3540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30567"/>
              </p:ext>
            </p:extLst>
          </p:nvPr>
        </p:nvGraphicFramePr>
        <p:xfrm>
          <a:off x="228348" y="1125345"/>
          <a:ext cx="6077585" cy="1892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2855">
                  <a:extLst>
                    <a:ext uri="{9D8B030D-6E8A-4147-A177-3AD203B41FA5}">
                      <a16:colId xmlns:a16="http://schemas.microsoft.com/office/drawing/2014/main" val="3173640251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1374798171"/>
                    </a:ext>
                  </a:extLst>
                </a:gridCol>
                <a:gridCol w="1131570">
                  <a:extLst>
                    <a:ext uri="{9D8B030D-6E8A-4147-A177-3AD203B41FA5}">
                      <a16:colId xmlns:a16="http://schemas.microsoft.com/office/drawing/2014/main" val="2363642964"/>
                    </a:ext>
                  </a:extLst>
                </a:gridCol>
                <a:gridCol w="1324610">
                  <a:extLst>
                    <a:ext uri="{9D8B030D-6E8A-4147-A177-3AD203B41FA5}">
                      <a16:colId xmlns:a16="http://schemas.microsoft.com/office/drawing/2014/main" val="2401918407"/>
                    </a:ext>
                  </a:extLst>
                </a:gridCol>
                <a:gridCol w="1235075">
                  <a:extLst>
                    <a:ext uri="{9D8B030D-6E8A-4147-A177-3AD203B41FA5}">
                      <a16:colId xmlns:a16="http://schemas.microsoft.com/office/drawing/2014/main" val="19375644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 dirty="0">
                          <a:effectLst/>
                        </a:rPr>
                        <a:t>   Артикль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                     Единственное число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   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Множественное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       число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50162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Мужской род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 Женский род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  Средний род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 Для всех родов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16345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Определенный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en-US" sz="1200">
                          <a:effectLst/>
                        </a:rPr>
                        <a:t>der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en-US" sz="1200">
                          <a:effectLst/>
                        </a:rPr>
                        <a:t>die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en-US" sz="1200">
                          <a:effectLst/>
                        </a:rPr>
                        <a:t>das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en-US" sz="1200">
                          <a:effectLst/>
                        </a:rPr>
                        <a:t>die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9398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>
                          <a:effectLst/>
                        </a:rPr>
                        <a:t>Неопределенный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en-US" sz="1200">
                          <a:effectLst/>
                        </a:rPr>
                        <a:t>ein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en-US" sz="1200">
                          <a:effectLst/>
                        </a:rPr>
                        <a:t>eine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en-US" sz="1200">
                          <a:effectLst/>
                        </a:rPr>
                        <a:t>ein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042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4371854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CC4D1774-93AF-41D7-AA06-449D6BDC0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348" y="40751"/>
            <a:ext cx="10666429" cy="6817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1. Артикль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Имена существительные в немецком языке обычно употребляются с артиклем (определенным или неопределенным).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именительном падеже артикль имеет следующие формы: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Неопределенный артикль употребляется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altLang="ru-RU" sz="12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altLang="ru-RU" sz="12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altLang="ru-RU" sz="12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altLang="ru-RU" sz="12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altLang="ru-RU" sz="12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altLang="ru-RU" sz="12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перед существительным, обозначающим предмет неизвестный и упоминающийся впервые: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Mein Vater kauft ein Buch. –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Мой отец покупает книгу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перед существительным, которое является именной частью сказуемого и не указывает на профессию, звание или партийную принадлежность: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Chelyabinsk 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 eine Industriestadt. </a:t>
            </a:r>
            <a:r>
              <a:rPr kumimoji="0" lang="en-US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Chelyabinsk 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промышленный</a:t>
            </a:r>
            <a:r>
              <a:rPr kumimoji="0" lang="en-US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перед существительным, выполняющим обобщающую функцию: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 Ingenieur </a:t>
            </a:r>
            <a:r>
              <a:rPr kumimoji="0" lang="de-DE" altLang="ru-RU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ß 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 Fachliteratur lesen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Инженер должен читать специальную литературу.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после глагола 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haben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Ich habe einen Bruder. –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 меня есть брат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 оборота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es gibt: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unserer </a:t>
            </a:r>
            <a:r>
              <a:rPr kumimoji="0" lang="de-DE" altLang="ru-RU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Fachachule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gibt es eine Bibliothek. –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нашем колледже есть библиотека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при сравнении: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 schwimmt wie ein Fisch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Он плавает, как рыба.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Определенный артикль употребляется: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при повторном употреблении существительного, обозначающего предмет, о котором уже шла речь: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Mein Vater kaufte ein Buch. Das Buch ist interessant. –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  <a:r>
              <a:rPr kumimoji="0" lang="en-US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купил</a:t>
            </a:r>
            <a:r>
              <a:rPr kumimoji="0" lang="en-US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книгу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Книга интересная.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если речь идет об известном предмете или о предмете, который определяется ситуацией; это существительное, как правило,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имеет при себе определение, выраженное существительным в родительном падеже: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kumimoji="0" lang="de-DE" altLang="ru-RU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Direktir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unserer Fachschule hält eine Rede. –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Директор нашего колледжа произносит речь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 существительными, обозначающими предметы, единственные в своем роде, общеизвестные предметы или события:</a:t>
            </a:r>
            <a:endParaRPr kumimoji="0" lang="ru-RU" alt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Himmel ist blau. –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Небо</a:t>
            </a:r>
            <a:r>
              <a:rPr kumimoji="0" lang="en-US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голубое</a:t>
            </a:r>
            <a:r>
              <a:rPr kumimoji="0" lang="de-DE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de-DE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061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201B067-3AF7-4B54-B089-171F309736E3}"/>
              </a:ext>
            </a:extLst>
          </p:cNvPr>
          <p:cNvSpPr/>
          <p:nvPr/>
        </p:nvSpPr>
        <p:spPr>
          <a:xfrm>
            <a:off x="149901" y="283636"/>
            <a:ext cx="10852878" cy="6574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Technik und Jugend.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Eintritt verboten.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общему правилу неопределенный артикль употребляется при первом упоминании предмета, а определенный – при повторном упоминании предмета, уже известного собеседнику, например: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Das 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ein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Haus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Das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Haus 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gros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Ubung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5940425" algn="l"/>
              </a:tabLs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Вместо точек употребите определенный или неопределенный артикль.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5940425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…..Mann. 2. Das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….Frau. 3.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Hier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…. Buch.- Wo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…..Buch? 4. Es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….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Mädchen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…….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Mädchen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weint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5. Was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das? – Das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….Lampe. – Wie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…Lampe? – Lampe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modern. 6. Da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sitzt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….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Schüler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….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Schüler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fleißig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7. Da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liegt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….Buch. ….Buch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interessant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Ubung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0025">
              <a:lnSpc>
                <a:spcPts val="1350"/>
              </a:lnSpc>
              <a:spcBef>
                <a:spcPts val="450"/>
              </a:spcBef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 значении многих иностранных слов можно догадаться. Прочитайте следующие слова, обращая внимание на артикль: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171450" algn="just">
              <a:lnSpc>
                <a:spcPts val="1275"/>
              </a:lnSpc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a)der Start, der Sport, der Computer, der Student, der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Dozent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der Professor, der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Dekan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der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Direktor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171450" algn="just">
              <a:lnSpc>
                <a:spcPts val="1275"/>
              </a:lnSpc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b)die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Lexik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die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Energetik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die Fabrik, die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Musik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die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Politik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die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Kritik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die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Ethik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die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Asthetik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171450" algn="just">
              <a:lnSpc>
                <a:spcPts val="1350"/>
              </a:lnSpc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c)das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Konzert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 Theater, das Kino, das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Thema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 Tempo, das Radio, das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Portrat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Plakat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71450" algn="just">
              <a:lnSpc>
                <a:spcPts val="135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2.Иногда заимствованное слово сохраняет свое значение, но звучит в русском языке по-своему: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Jahr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(год) +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Markt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(рынок) =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Jahrmarkt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ярмарка;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reiBen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(чертить) +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(перо) =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ReiBfeder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рейсфедер.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3.Иногда русское и немецкое слово произносятся одинаково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имеют одно и то же значение: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50"/>
              </a:lnSpc>
              <a:spcBef>
                <a:spcPts val="75"/>
              </a:spcBef>
              <a:spcAft>
                <a:spcPts val="0"/>
              </a:spcAft>
            </a:pP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МаВ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(мера) +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Stab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(палка) =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MaBstab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масштаб;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schlagen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(бить) +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Baum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(дерево) =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Schlagbaum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шлагбаум.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ts val="1350"/>
              </a:lnSpc>
              <a:spcBef>
                <a:spcPts val="75"/>
              </a:spcBef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Некоторые заимствованные из немецкого языка слова по­лучили в русском языке другое значение, например: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350"/>
              </a:lnSpc>
              <a:spcAft>
                <a:spcPts val="0"/>
              </a:spcAft>
            </a:pP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Peruckenmacher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мастер, делающий парики, изготовитель париков — вошло в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русский язык как «парикмахер», а в не­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мецкий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язык вошли из французского языка слова: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Friseur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fri'zo:r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— парикмахер, мастер стрижки;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Friseuse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[fri'z0:za] — парикмахерша =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Friseurin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fri'zonin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],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35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Banda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в немецком языке означает «духовой оркестр», а для значения «банда» используется слово —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Bande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275"/>
              </a:lnSpc>
              <a:spcAft>
                <a:spcPts val="0"/>
              </a:spcAft>
            </a:pP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Akademiker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в немецком языке: человек с высшим (универ­ситетским) образованием;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Akademiemitglied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член академии (наук), академик.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525">
              <a:lnSpc>
                <a:spcPts val="135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Подобные слова (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Periickenmacher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Banda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Akademiker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называ­ются «ложными друзьями переводчика».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999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B62BFD-BE58-4685-8BB6-543D1E472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88" y="387305"/>
            <a:ext cx="9308892" cy="647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429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C3E761-3037-445D-AAA7-CFE694C075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269875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  учебно-методического комплекта по немецкому языку как условие обеспечения качества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ПОО</a:t>
            </a:r>
            <a:r>
              <a:rPr lang="ru-RU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1827E6-94BE-469C-BD6A-A95CBBDCCF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Науменко Светлана Анатольевна, 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ГБПОУ «Троицкий технологический техникум» 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в с. Октябрьское,</a:t>
            </a:r>
          </a:p>
          <a:p>
            <a:pPr algn="r"/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</a:t>
            </a:r>
            <a:r>
              <a:rPr lang="en-US" sz="1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sna_okt@mai.ru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79459575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</TotalTime>
  <Words>621</Words>
  <Application>Microsoft Office PowerPoint</Application>
  <PresentationFormat>Широкоэкранный</PresentationFormat>
  <Paragraphs>117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Аспект</vt:lpstr>
      <vt:lpstr>Применение  учебно-методического комплекта по немецкому языку как условие обеспечения качества образования в условиях ПОО.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Применение  учебно-методического комплекта по немецкому языку как условие обеспечения качества образования в ПОО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учебно – методического комплекта по немецкому языку как условие обеспечения качества образования. </dc:title>
  <dc:creator>GutenTag</dc:creator>
  <cp:lastModifiedBy>Пользователь</cp:lastModifiedBy>
  <cp:revision>17</cp:revision>
  <dcterms:created xsi:type="dcterms:W3CDTF">2024-03-12T06:45:40Z</dcterms:created>
  <dcterms:modified xsi:type="dcterms:W3CDTF">2024-03-12T17:26:01Z</dcterms:modified>
</cp:coreProperties>
</file>