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12"/>
  </p:notesMasterIdLst>
  <p:handoutMasterIdLst>
    <p:handoutMasterId r:id="rId13"/>
  </p:handoutMasterIdLst>
  <p:sldIdLst>
    <p:sldId id="256" r:id="rId5"/>
    <p:sldId id="289" r:id="rId6"/>
    <p:sldId id="266" r:id="rId7"/>
    <p:sldId id="270" r:id="rId8"/>
    <p:sldId id="275" r:id="rId9"/>
    <p:sldId id="290" r:id="rId10"/>
    <p:sldId id="291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2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3308102-B78F-4A24-87CA-5FA0033B6135}" type="datetime1">
              <a:rPr lang="ru-RU" smtClean="0"/>
              <a:t>12.03.2024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28365-CBBA-496F-854A-132A4D03B664}" type="datetime1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5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70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323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240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15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0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4.sv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1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/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объект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Графический объект 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Объект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Объект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Два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20" name="Текст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7" name="Текст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8" name="Текст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9" name="Текст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1" name="Дата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8749" y="1361938"/>
            <a:ext cx="6765925" cy="496888"/>
          </a:xfrm>
        </p:spPr>
        <p:txBody>
          <a:bodyPr rtlCol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иаграмма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838200" y="2286002"/>
            <a:ext cx="6094270" cy="3542143"/>
          </a:xfrm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58125" y="2284624"/>
            <a:ext cx="3147332" cy="306388"/>
          </a:xfrm>
        </p:spPr>
        <p:txBody>
          <a:bodyPr rtlCol="0"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Текст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7" name="Текст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8" name="Текст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9" name="Текст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0" name="Текст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2" name="Текст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6" name="Текст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8" name="Текст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9" name="Текст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20" name="Текст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1" name="Текст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2" name="Текст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3" name="Текст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4" name="Текст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5" name="Текст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8" name="Текст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9" name="Текст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7" name="Текст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0" name="Текст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1" name="Текст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6" name="Дата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37" name="Нижний колонтитул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38" name="Номер слайда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7" name="Заполнитель графического элемента SmartArt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9084"/>
            <a:ext cx="10515600" cy="3695338"/>
          </a:xfrm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графический элемент SmartArt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4 человек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8" y="5084524"/>
            <a:ext cx="219661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7" y="5099206"/>
            <a:ext cx="214504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lvl="1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1" y="5099206"/>
            <a:ext cx="213298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8 челове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5" name="Рисунок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4" name="Текст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2" name="Текст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6" name="Рисунок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9" name="Текст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3" name="Текст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7" name="Рисунок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60" name="Текст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4" name="Текст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8" name="Рисунок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61" name="Текст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5" name="Текст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нсировани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4" name="Объект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Объект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9" name="Текст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Объект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ата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овестк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Графический объект 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6" name="Графический объект 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Дата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рафический объект 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7" name="Текст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8" name="Текст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34" name="Текст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ru-RU" noProof="0"/>
              <a:t>Щелкните, чтобы изменить стиль образца текста</a:t>
            </a:r>
          </a:p>
        </p:txBody>
      </p:sp>
      <p:sp>
        <p:nvSpPr>
          <p:cNvPr id="35" name="Текст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7332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ru-RU" noProof="0"/>
              <a:t>Щелкните, чтобы изменить стиль образца текста</a:t>
            </a:r>
          </a:p>
        </p:txBody>
      </p:sp>
      <p:sp>
        <p:nvSpPr>
          <p:cNvPr id="36" name="Текст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ru-RU" noProof="0"/>
              <a:t>Щелкните, чтобы изменить стиль образца текста</a:t>
            </a:r>
          </a:p>
        </p:txBody>
      </p:sp>
      <p:sp>
        <p:nvSpPr>
          <p:cNvPr id="37" name="Текст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ru-RU" noProof="0"/>
              <a:t>Щелкните, чтобы изменить стиль образца текста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Дата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 rtlCol="0"/>
          <a:lstStyle>
            <a:lvl1pPr>
              <a:defRPr sz="900"/>
            </a:lvl1pPr>
          </a:lstStyle>
          <a:p>
            <a:pPr algn="l" rtl="0"/>
            <a:r>
              <a:rPr lang="ru-RU" noProof="0"/>
              <a:t>Презентация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2 столбцами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1" name="Текст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Текст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Текст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3" name="Текст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8" name="Текст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4" name="Текст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  <p:pic>
        <p:nvPicPr>
          <p:cNvPr id="2" name="Графический объект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Введе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Графический объект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2" name="Текст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3" name="Текст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Дата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8" name="Нижний колонтитул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19" name="Номер слайда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Текст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Презентация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Презентация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79" r:id="rId13"/>
    <p:sldLayoutId id="2147483692" r:id="rId14"/>
    <p:sldLayoutId id="2147483681" r:id="rId15"/>
    <p:sldLayoutId id="2147483674" r:id="rId16"/>
    <p:sldLayoutId id="2147483675" r:id="rId17"/>
    <p:sldLayoutId id="2147483696" r:id="rId18"/>
    <p:sldLayoutId id="2147483677" r:id="rId19"/>
    <p:sldLayoutId id="2147483678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1594" y="5421180"/>
            <a:ext cx="10138611" cy="1122202"/>
          </a:xfrm>
        </p:spPr>
        <p:txBody>
          <a:bodyPr rtlCol="0"/>
          <a:lstStyle/>
          <a:p>
            <a:pPr algn="ctr"/>
            <a:r>
              <a:rPr lang="ru-RU" sz="2800" dirty="0"/>
              <a:t>Инновационная деятельность педагога как одно из условий профессионального </a:t>
            </a:r>
            <a:r>
              <a:rPr lang="ru-RU" sz="2800" dirty="0" smtClean="0"/>
              <a:t>развития в </a:t>
            </a:r>
            <a:r>
              <a:rPr lang="ru-RU" sz="2800" dirty="0"/>
              <a:t>ГБПОУ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/>
              <a:t>Челябинский автотранспортный техникум»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95484" y="1706670"/>
            <a:ext cx="4941770" cy="396660"/>
          </a:xfrm>
        </p:spPr>
        <p:txBody>
          <a:bodyPr rtlCol="0">
            <a:noAutofit/>
          </a:bodyPr>
          <a:lstStyle/>
          <a:p>
            <a:pPr rtl="0"/>
            <a:r>
              <a:rPr lang="ru-RU" sz="1800" dirty="0"/>
              <a:t>ГБПОУ «Челябинский автотранспортный техникум» </a:t>
            </a:r>
            <a:r>
              <a:rPr lang="ru-RU" sz="1800" dirty="0" err="1"/>
              <a:t>Хазиева</a:t>
            </a:r>
            <a:r>
              <a:rPr lang="ru-RU" sz="1800" dirty="0"/>
              <a:t> Анна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789" y="534497"/>
            <a:ext cx="8748422" cy="1325563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/>
              <a:t>Инновационная деятельность в образовании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7F39C97C-2DDC-4706-B96C-B02FAE53A42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059357" y="4211781"/>
            <a:ext cx="5431971" cy="557950"/>
          </a:xfrm>
        </p:spPr>
        <p:txBody>
          <a:bodyPr rtlCol="0">
            <a:normAutofit/>
          </a:bodyPr>
          <a:lstStyle/>
          <a:p>
            <a:pPr rtl="0"/>
            <a:r>
              <a:rPr lang="ru-RU" sz="2000" dirty="0"/>
              <a:t>3 Распространение инновации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E469EA49-626E-4627-8C16-14332288BC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59358" y="2783903"/>
            <a:ext cx="5431971" cy="557950"/>
          </a:xfrm>
        </p:spPr>
        <p:txBody>
          <a:bodyPr>
            <a:normAutofit/>
          </a:bodyPr>
          <a:lstStyle/>
          <a:p>
            <a:r>
              <a:rPr lang="ru-RU" sz="2000" dirty="0"/>
              <a:t>1 Создание инновации</a:t>
            </a:r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id="{6CABBD52-F18C-409C-8D9A-08C38A4F8D3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059357" y="3507218"/>
            <a:ext cx="5431971" cy="557950"/>
          </a:xfrm>
        </p:spPr>
        <p:txBody>
          <a:bodyPr>
            <a:normAutofit/>
          </a:bodyPr>
          <a:lstStyle/>
          <a:p>
            <a:r>
              <a:rPr lang="ru-RU" sz="2000" dirty="0"/>
              <a:t>2 Внедрение инновации</a:t>
            </a:r>
          </a:p>
        </p:txBody>
      </p:sp>
    </p:spTree>
    <p:extLst>
      <p:ext uri="{BB962C8B-B14F-4D97-AF65-F5344CB8AC3E}">
        <p14:creationId xmlns:p14="http://schemas.microsoft.com/office/powerpoint/2010/main" val="1844941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54ABB-4929-4810-950B-2DAEA0A5B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rtlCol="0"/>
          <a:lstStyle/>
          <a:p>
            <a:pPr rtl="0"/>
            <a:r>
              <a:rPr lang="ru-RU" dirty="0"/>
              <a:t>Цели инновационной деятельности педагога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0E2109B5-8E2D-43AB-981F-16FBC9E49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6356" y="3093350"/>
            <a:ext cx="3050600" cy="741256"/>
          </a:xfrm>
        </p:spPr>
        <p:txBody>
          <a:bodyPr>
            <a:normAutofit/>
          </a:bodyPr>
          <a:lstStyle/>
          <a:p>
            <a:r>
              <a:rPr lang="ru-RU" sz="2000" dirty="0"/>
              <a:t>1) Совершенствование учебного процесса</a:t>
            </a:r>
          </a:p>
        </p:txBody>
      </p:sp>
      <p:sp>
        <p:nvSpPr>
          <p:cNvPr id="20" name="Объект 19">
            <a:extLst>
              <a:ext uri="{FF2B5EF4-FFF2-40B4-BE49-F238E27FC236}">
                <a16:creationId xmlns:a16="http://schemas.microsoft.com/office/drawing/2014/main" id="{87CDCEA5-3B2C-4491-A7C3-A69D4DFA1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59799" y="4096545"/>
            <a:ext cx="3139923" cy="899526"/>
          </a:xfrm>
        </p:spPr>
        <p:txBody>
          <a:bodyPr>
            <a:normAutofit/>
          </a:bodyPr>
          <a:lstStyle/>
          <a:p>
            <a:r>
              <a:rPr lang="ru-RU" sz="2000" dirty="0"/>
              <a:t>2) Повышение качества образования </a:t>
            </a:r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id="{4EA5F80B-8DA6-4C2D-9121-869A3A7DE2A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831833" y="3087074"/>
            <a:ext cx="2643133" cy="1997867"/>
          </a:xfrm>
        </p:spPr>
        <p:txBody>
          <a:bodyPr>
            <a:normAutofit/>
          </a:bodyPr>
          <a:lstStyle/>
          <a:p>
            <a:r>
              <a:rPr lang="ru-RU" sz="2000" dirty="0"/>
              <a:t>3) Новые средства обучения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406E04AE-398D-4DC8-8D62-3DE6EF1A22BC}"/>
              </a:ext>
            </a:extLst>
          </p:cNvPr>
          <p:cNvSpPr/>
          <p:nvPr/>
        </p:nvSpPr>
        <p:spPr>
          <a:xfrm>
            <a:off x="6807734" y="4346253"/>
            <a:ext cx="3605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4) Новые средства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212117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605AF1-623C-4E09-AB5D-8DD057148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659" y="673382"/>
            <a:ext cx="6780140" cy="846301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/>
              <a:t>Пути развития профессиональной деятельности педагога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24158E79-DA49-4521-BEC6-A7BA93C41F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07108" y="2151259"/>
            <a:ext cx="5431971" cy="557950"/>
          </a:xfrm>
        </p:spPr>
        <p:txBody>
          <a:bodyPr rtlCol="0">
            <a:noAutofit/>
          </a:bodyPr>
          <a:lstStyle/>
          <a:p>
            <a:pPr rtl="0"/>
            <a:r>
              <a:rPr lang="ru-RU" sz="2000" dirty="0"/>
              <a:t>1) Использование компьютерных технологий</a:t>
            </a: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id="{23BDF8B9-53DF-46F4-98D4-053D78D610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07108" y="3148521"/>
            <a:ext cx="5431971" cy="557950"/>
          </a:xfrm>
        </p:spPr>
        <p:txBody>
          <a:bodyPr rtlCol="0">
            <a:normAutofit/>
          </a:bodyPr>
          <a:lstStyle/>
          <a:p>
            <a:pPr rtl="0"/>
            <a:r>
              <a:rPr lang="ru-RU" sz="2000" dirty="0"/>
              <a:t>2) Трансляция педагогического опыта</a:t>
            </a:r>
          </a:p>
        </p:txBody>
      </p:sp>
      <p:sp>
        <p:nvSpPr>
          <p:cNvPr id="27" name="Текст 26">
            <a:extLst>
              <a:ext uri="{FF2B5EF4-FFF2-40B4-BE49-F238E27FC236}">
                <a16:creationId xmlns:a16="http://schemas.microsoft.com/office/drawing/2014/main" id="{9C0DB469-503B-40AF-84D1-C69B085AA96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607107" y="3974830"/>
            <a:ext cx="5431971" cy="557950"/>
          </a:xfrm>
        </p:spPr>
        <p:txBody>
          <a:bodyPr rtlCol="0">
            <a:normAutofit/>
          </a:bodyPr>
          <a:lstStyle/>
          <a:p>
            <a:pPr rtl="0"/>
            <a:r>
              <a:rPr lang="ru-RU" sz="2000" dirty="0"/>
              <a:t>3) Инновационная деятельность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337B674-9C5E-4EB4-9667-1B284E2AA032}"/>
              </a:ext>
            </a:extLst>
          </p:cNvPr>
          <p:cNvSpPr/>
          <p:nvPr/>
        </p:nvSpPr>
        <p:spPr>
          <a:xfrm>
            <a:off x="5607107" y="4764246"/>
            <a:ext cx="48025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4) Участие в педагогических конкурсах</a:t>
            </a:r>
          </a:p>
        </p:txBody>
      </p:sp>
    </p:spTree>
    <p:extLst>
      <p:ext uri="{BB962C8B-B14F-4D97-AF65-F5344CB8AC3E}">
        <p14:creationId xmlns:p14="http://schemas.microsoft.com/office/powerpoint/2010/main" val="1472106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FA191-5CCC-43CB-BD83-4F80ED36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992" y="730734"/>
            <a:ext cx="8402016" cy="1204912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/>
              <a:t>Бинарный урок по английскому языку как вид инновационной деятельности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4BBEAF-B516-45F4-9EF6-A9F651115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94992" y="2544417"/>
            <a:ext cx="8693633" cy="26637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457200" indent="-457200" rtl="0">
              <a:buAutoNum type="arabicParenR"/>
            </a:pPr>
            <a:r>
              <a:rPr lang="ru-RU" sz="2000" dirty="0"/>
              <a:t>Изучение и закрепление теоретические материалы.</a:t>
            </a:r>
          </a:p>
          <a:p>
            <a:pPr rtl="0"/>
            <a:endParaRPr lang="ru-RU" sz="2000" dirty="0"/>
          </a:p>
          <a:p>
            <a:pPr rtl="0"/>
            <a:r>
              <a:rPr lang="ru-RU" sz="2000" dirty="0"/>
              <a:t>2)   Обсуждения вопросов, связанных с профессиональной деятельностью</a:t>
            </a:r>
          </a:p>
          <a:p>
            <a:pPr rtl="0"/>
            <a:endParaRPr lang="ru-RU" sz="2000" dirty="0"/>
          </a:p>
          <a:p>
            <a:pPr rtl="0"/>
            <a:r>
              <a:rPr lang="ru-RU" sz="2000" dirty="0"/>
              <a:t>3)   Формирование общей компетенции</a:t>
            </a:r>
          </a:p>
          <a:p>
            <a:pPr marL="457200" indent="-457200" rtl="0">
              <a:buAutoNum type="arabicParenR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20173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54ABB-4929-4810-950B-2DAEA0A5B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rtlCol="0"/>
          <a:lstStyle/>
          <a:p>
            <a:pPr rtl="0"/>
            <a:r>
              <a:rPr lang="ru-RU" dirty="0"/>
              <a:t>Педагогическая инновация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0E2109B5-8E2D-43AB-981F-16FBC9E49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56100" y="3000397"/>
            <a:ext cx="3050600" cy="741256"/>
          </a:xfrm>
        </p:spPr>
        <p:txBody>
          <a:bodyPr>
            <a:normAutofit/>
          </a:bodyPr>
          <a:lstStyle/>
          <a:p>
            <a:r>
              <a:rPr lang="ru-RU" sz="2000" dirty="0"/>
              <a:t>Интерактивная технология обучения</a:t>
            </a:r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id="{4EA5F80B-8DA6-4C2D-9121-869A3A7DE2A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831833" y="3094008"/>
            <a:ext cx="2643133" cy="238607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dirty="0"/>
              <a:t>Английский язык</a:t>
            </a:r>
          </a:p>
          <a:p>
            <a:pPr algn="ctr"/>
            <a:r>
              <a:rPr lang="ru-RU" sz="2000" dirty="0"/>
              <a:t>+</a:t>
            </a:r>
          </a:p>
          <a:p>
            <a:pPr algn="ctr"/>
            <a:r>
              <a:rPr lang="ru-RU" sz="2000" dirty="0"/>
              <a:t>МДК</a:t>
            </a:r>
          </a:p>
          <a:p>
            <a:pPr algn="ctr"/>
            <a:r>
              <a:rPr lang="ru-RU" sz="2000" dirty="0"/>
              <a:t>=</a:t>
            </a:r>
          </a:p>
          <a:p>
            <a:pPr algn="ctr"/>
            <a:r>
              <a:rPr lang="ru-RU" sz="2000" dirty="0"/>
              <a:t>Усвоение узконаправленной лексики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983D6796-BA17-4AD3-8476-8D7C364EC69E}"/>
              </a:ext>
            </a:extLst>
          </p:cNvPr>
          <p:cNvCxnSpPr/>
          <p:nvPr/>
        </p:nvCxnSpPr>
        <p:spPr>
          <a:xfrm flipH="1">
            <a:off x="3445565" y="2045462"/>
            <a:ext cx="781878" cy="8693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49CBEB59-11EB-4D86-B57B-73760F701583}"/>
              </a:ext>
            </a:extLst>
          </p:cNvPr>
          <p:cNvCxnSpPr>
            <a:cxnSpLocks/>
          </p:cNvCxnSpPr>
          <p:nvPr/>
        </p:nvCxnSpPr>
        <p:spPr>
          <a:xfrm>
            <a:off x="7136298" y="2050747"/>
            <a:ext cx="828261" cy="8640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697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0DDE65-FD49-427E-AF1D-C9A01AD6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2415" y="2766218"/>
            <a:ext cx="5687170" cy="1325563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742551598"/>
      </p:ext>
    </p:extLst>
  </p:cSld>
  <p:clrMapOvr>
    <a:masterClrMapping/>
  </p:clrMapOvr>
</p:sld>
</file>

<file path=ppt/theme/theme1.xml><?xml version="1.0" encoding="utf-8"?>
<a:theme xmlns:a="http://schemas.openxmlformats.org/drawingml/2006/main" name="Одиночная линия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419045_TF22318419_Win32" id="{2A0A4826-E134-4E39-AB34-372E04BE17B3}" vid="{5D3708CC-AB2D-4043-A4D9-C2522E42009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BA3906-9696-4247-AC0D-DD5C26B2A70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01E84A1C-2814-43A7-9448-348326113A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Минималистичная презентация о продажах</Template>
  <TotalTime>82</TotalTime>
  <Words>133</Words>
  <Application>Microsoft Office PowerPoint</Application>
  <PresentationFormat>Широкоэкранный</PresentationFormat>
  <Paragraphs>36</Paragraphs>
  <Slides>7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Одиночная линия</vt:lpstr>
      <vt:lpstr>Инновационная деятельность педагога как одно из условий профессионального развития в ГБПОУ  «Челябинский автотранспортный техникум»</vt:lpstr>
      <vt:lpstr>Инновационная деятельность в образовании</vt:lpstr>
      <vt:lpstr>Цели инновационной деятельности педагога</vt:lpstr>
      <vt:lpstr>Пути развития профессиональной деятельности педагога</vt:lpstr>
      <vt:lpstr>Бинарный урок по английскому языку как вид инновационной деятельности</vt:lpstr>
      <vt:lpstr>Педагогическая инновация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деятельность педагога как одно из условий профессионального развития</dc:title>
  <dc:creator>User</dc:creator>
  <cp:lastModifiedBy>Пользователь</cp:lastModifiedBy>
  <cp:revision>8</cp:revision>
  <dcterms:created xsi:type="dcterms:W3CDTF">2024-03-12T08:34:29Z</dcterms:created>
  <dcterms:modified xsi:type="dcterms:W3CDTF">2024-03-12T17:21:06Z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