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56" r:id="rId3"/>
    <p:sldId id="257" r:id="rId4"/>
    <p:sldId id="267" r:id="rId5"/>
    <p:sldId id="266" r:id="rId6"/>
    <p:sldId id="265" r:id="rId7"/>
    <p:sldId id="278" r:id="rId8"/>
    <p:sldId id="264" r:id="rId9"/>
    <p:sldId id="263" r:id="rId10"/>
    <p:sldId id="262" r:id="rId11"/>
    <p:sldId id="261" r:id="rId12"/>
    <p:sldId id="274" r:id="rId13"/>
    <p:sldId id="273" r:id="rId14"/>
    <p:sldId id="272" r:id="rId15"/>
    <p:sldId id="271" r:id="rId16"/>
    <p:sldId id="270" r:id="rId17"/>
    <p:sldId id="269" r:id="rId18"/>
    <p:sldId id="277" r:id="rId19"/>
    <p:sldId id="276" r:id="rId20"/>
    <p:sldId id="275" r:id="rId21"/>
    <p:sldId id="260" r:id="rId2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00" autoAdjust="0"/>
  </p:normalViewPr>
  <p:slideViewPr>
    <p:cSldViewPr showGuides="1">
      <p:cViewPr varScale="1">
        <p:scale>
          <a:sx n="104" d="100"/>
          <a:sy n="104" d="100"/>
        </p:scale>
        <p:origin x="85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59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241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49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01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22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17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71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12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08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7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7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F442-D8BC-459C-81FC-21C1667EAF37}" type="datetimeFigureOut">
              <a:rPr lang="ru-RU" smtClean="0"/>
              <a:t>ср 13.03.24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1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1872208" cy="166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7668" y="2443470"/>
            <a:ext cx="3866300" cy="1640448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НАУЧНАЯ СТАТЬЯ: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СОЗДАНИЕ, ИНТЕРПРЕТАЦИЯ, ПОНИМАНИЕ</a:t>
            </a:r>
            <a:br>
              <a:rPr lang="ru-RU" dirty="0"/>
            </a:b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299942"/>
            <a:ext cx="5616624" cy="720080"/>
          </a:xfrm>
        </p:spPr>
        <p:txBody>
          <a:bodyPr>
            <a:noAutofit/>
          </a:bodyPr>
          <a:lstStyle/>
          <a:p>
            <a:pPr algn="l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Долгополов О.В., канд. </a:t>
            </a:r>
            <a:r>
              <a:rPr lang="ru-RU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филиол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наук, доцент ВАК, преподаватель ВКК</a:t>
            </a:r>
          </a:p>
          <a:p>
            <a:pPr algn="l"/>
            <a:r>
              <a:rPr lang="ru-RU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Чеча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Кирилл Александрович, группа ПД-23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40.02.02 «Правоохранительная деятельность»</a:t>
            </a:r>
          </a:p>
          <a:p>
            <a:pPr algn="l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31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346348"/>
            <a:ext cx="7499176" cy="857250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Органический синтез идей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«принцип дополнительности»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(Н. Бор – физика)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«приём отстранения»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(Б. Шкловский – литература)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«диалог культур»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(В.С. Библер – философия)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«идея бифуркации»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(И. Пригожин – синергетика)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«дискурс» (М. Фуко – семиотика) и др.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706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469648"/>
            <a:ext cx="7499176" cy="857250"/>
          </a:xfrm>
        </p:spPr>
        <p:txBody>
          <a:bodyPr>
            <a:no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из реальной педагогической практики, истории науки и культуры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563638"/>
            <a:ext cx="8219256" cy="317844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Важна мера соотношения своего и чужого, которая не должна перерасти в имитацию и плагиат.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«Чужие слова всегда находка – их берут такими, какие они есть. Чужие слова, хотя бы отдалённо и неточно выражающие нашу мысль, действуют как откровение или как давно искомая и обретённая формула. Отсюда обаяние эпиграфов и цитат» (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Л.Я.Гинзбург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08075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742" y="490364"/>
            <a:ext cx="7936513" cy="857250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Восприятие, понимание и интерпретация статьи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3742" y="1749028"/>
            <a:ext cx="8083056" cy="290410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Необходимо осознавать, что в своей статье автор никогда не сможет передать индивидуальные мысли буквально и однозначно. 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Что-то всегда останется неясным, непонятным, туманным.</a:t>
            </a:r>
          </a:p>
        </p:txBody>
      </p:sp>
    </p:spTree>
    <p:extLst>
      <p:ext uri="{BB962C8B-B14F-4D97-AF65-F5344CB8AC3E}">
        <p14:creationId xmlns:p14="http://schemas.microsoft.com/office/powerpoint/2010/main" val="2115956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490320"/>
            <a:ext cx="7499176" cy="857250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рефлексия и критическое мышление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851670"/>
            <a:ext cx="5410944" cy="3096344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	Критическая позиция автора заключается: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выявлении внутренней противоречивости текста, в обнаружении в нём незамеченных, скрытых, «спящих» смыслов.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раскрытии внутренних неразрешимостей и логических тупиков, как бы изначально присущих природе языкового текста, когда автор думает, что транслирует, отстаивает, сообщает одно, а на деле получается нечто совсем иное.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sphere-psy.ru/images/Test-na-kriticheskoe-myshlenie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36442"/>
            <a:ext cx="284709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681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465656"/>
            <a:ext cx="7499176" cy="857250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«Мысль не воплощается, а рождается в слове»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322906"/>
            <a:ext cx="6779096" cy="36251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 написании, восприятии и интерпретации статьи фигурируют три составляющие: </a:t>
            </a:r>
          </a:p>
          <a:p>
            <a:pPr marL="457200" indent="-457200">
              <a:buAutoNum type="arabicParenR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авторское намерение 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2) читательское понимание 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3) семантическая структура</a:t>
            </a:r>
          </a:p>
        </p:txBody>
      </p:sp>
    </p:spTree>
    <p:extLst>
      <p:ext uri="{BB962C8B-B14F-4D97-AF65-F5344CB8AC3E}">
        <p14:creationId xmlns:p14="http://schemas.microsoft.com/office/powerpoint/2010/main" val="36903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414933"/>
            <a:ext cx="7499176" cy="85725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«Общее – особенное – единичное»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707655"/>
            <a:ext cx="7992888" cy="2664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Единичные факты, если они не обобщены и в них не выделено нечто особенное, индивидуальное, мало кого взволнуют. Материал нужно уметь подать, преподнести и заинтриговать читателя.</a:t>
            </a:r>
          </a:p>
        </p:txBody>
      </p:sp>
    </p:spTree>
    <p:extLst>
      <p:ext uri="{BB962C8B-B14F-4D97-AF65-F5344CB8AC3E}">
        <p14:creationId xmlns:p14="http://schemas.microsoft.com/office/powerpoint/2010/main" val="2614902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483518"/>
            <a:ext cx="7421996" cy="857250"/>
          </a:xfrm>
        </p:spPr>
        <p:txBody>
          <a:bodyPr>
            <a:noAutofit/>
          </a:bodyPr>
          <a:lstStyle/>
          <a:p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Стилистика изложения 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18610" y="1419622"/>
            <a:ext cx="4873470" cy="3394472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Стиль изложения педагогических материалов в журналах со временем меняется. Не стоит писать так, как это было принято десятилетия назад.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Новое время всегда несёт обновлённые смыслы. Желательно использовать для изложения своих мыслей современный педагогический тезаурус, компактные схемы, интегральные образы и многомерные символы.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s://sun9-74.userapi.com/impg/nBi6EhaQD11EPkjsHQPmoKXivQ_lhpbX96NzgA/l_OJSsHaDcc.jpg?size=855x579&amp;quality=95&amp;sign=2011390f452fae14e148e6fc39dc2dbe&amp;c_uniq_tag=yBpY_xw-_Bsi0FXsi5G78GRqkSe4GzAZzwE_yhlyOnw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956" y="1707654"/>
            <a:ext cx="3833044" cy="259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216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342903"/>
            <a:ext cx="7499176" cy="857250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Доказательная база статьи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Доказательная база статьи должна быть убедительной, подтверждённой статистическими срезами, схемами, таблицами.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Автору статьи лучше выбрать самобытный язык, отражающий его внутренний мир и уникальность опыта. Если начинающий автор пытается писать чужим, наукообразным языком, то статья не получится.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965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342903"/>
            <a:ext cx="7499176" cy="857250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дискурс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131590"/>
            <a:ext cx="4464496" cy="381642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80-90 годах XX века отечественное образование столкнулось с тем, что формально-научный язык педагогики, выработанный за прошлые десятилетия, утратил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эвристичность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креативность.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 нужно бояться формулировать уникальный опыт своим самобытным языком: педагогический дискурс от этого только обогатится. </a:t>
            </a:r>
          </a:p>
        </p:txBody>
      </p:sp>
      <p:pic>
        <p:nvPicPr>
          <p:cNvPr id="3074" name="Picture 2" descr="https://psiola-center.ru/wp-content/uploads/1/b/9/1b997beaa75c50a350119b3f7dc09a69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948" y="1635646"/>
            <a:ext cx="381263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420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414933"/>
            <a:ext cx="7499176" cy="857250"/>
          </a:xfrm>
        </p:spPr>
        <p:txBody>
          <a:bodyPr>
            <a:no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Признаки, свидетельствующие о том, что статья состоялась: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74983" y="1923678"/>
            <a:ext cx="8229600" cy="3394472"/>
          </a:xfrm>
        </p:spPr>
        <p:txBody>
          <a:bodyPr>
            <a:normAutofit fontScale="62500" lnSpcReduction="20000"/>
          </a:bodyPr>
          <a:lstStyle/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внутреннее, самоочевидное ощущение достигнутой цели, полноты: выразили всё, что хотели сказать, что «тяжким грузом лежало на сердце». 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состояние катарсиса: глубинного эстетического наслаждения и удовлетворения. 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осознание и понимание того, что сделан следующий осязаемый шаг в самосовершенствовании по достижению искомого идеала.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65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2" y="337498"/>
            <a:ext cx="6984776" cy="85725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научной статьи</a:t>
            </a:r>
            <a:r>
              <a:rPr lang="ru-RU" dirty="0"/>
              <a:t>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О чём нужно писать статью?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Как сформулировать проблему? 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Как сформулировать лаконичное и общезначимое заключение? 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Как статью встроить в контекст педагогической науки? 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Как избежать наукообразия?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65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350" y="519522"/>
            <a:ext cx="7349988" cy="857250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профессионально написанной статьи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563638"/>
            <a:ext cx="5472608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Главный признак профессионально написанной статьи – это открытие и описание некоторой методико-методологической закономерности. </a:t>
            </a:r>
          </a:p>
        </p:txBody>
      </p:sp>
      <p:pic>
        <p:nvPicPr>
          <p:cNvPr id="4098" name="Picture 2" descr="https://a.d-cd.net/tOufeb7Hy_CTGsjTwtbQkC1FY94-9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63638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90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576064" cy="51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18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42903"/>
            <a:ext cx="7499176" cy="857250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проблемы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Проблема – это кардинальное противоречие, методические или практические нестыковки, профессиональные трудности, принципиальные расхождения во мнениях исследователей. </a:t>
            </a:r>
          </a:p>
        </p:txBody>
      </p:sp>
      <p:pic>
        <p:nvPicPr>
          <p:cNvPr id="5" name="Picture 12" descr="https://www.cossa.ru/upload/iblock/785/2-1935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922890"/>
            <a:ext cx="2298337" cy="209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22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42903"/>
            <a:ext cx="7499176" cy="857250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к статье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172559"/>
            <a:ext cx="5040560" cy="3394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Краткая суть статьи, её главная идея, своеобразная корневая система статьи, кодирующая и выбирающая самые существенные и экономные понятия, образы, символы.</a:t>
            </a:r>
          </a:p>
        </p:txBody>
      </p:sp>
      <p:pic>
        <p:nvPicPr>
          <p:cNvPr id="5" name="Picture 10" descr="https://mir-s3-cdn-cf.behance.net/project_modules/1400/8b36fa22485031.5631367b2abb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91630"/>
            <a:ext cx="3511183" cy="234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140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7498"/>
            <a:ext cx="7499176" cy="857250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слова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00152"/>
            <a:ext cx="5554960" cy="3531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 их помощью даётся то или иное определение, создаётся понятийный каркас статьи, но современное звучание статья преимущественно получает благодаря актуальным, живым, пластичным смыслам.</a:t>
            </a:r>
          </a:p>
        </p:txBody>
      </p:sp>
      <p:pic>
        <p:nvPicPr>
          <p:cNvPr id="1026" name="Picture 2" descr="https://avatars.dzeninfra.ru/get-zen_doc/271828/pub_65494a36399a034e96e7e074_6549ccbff65b8b265972ec05/ori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19622"/>
            <a:ext cx="2470247" cy="243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195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323644"/>
            <a:ext cx="7499176" cy="857250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00153"/>
            <a:ext cx="5818016" cy="3819869"/>
          </a:xfrm>
        </p:spPr>
        <p:txBody>
          <a:bodyPr>
            <a:normAutofit/>
          </a:bodyPr>
          <a:lstStyle/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феноменологический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 исторический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логический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методический 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методологический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диалектический</a:t>
            </a:r>
          </a:p>
          <a:p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герменевтический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skerweb.by/wp-content/uploads/2021/09/Vy-podho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6" y="1635646"/>
            <a:ext cx="3384544" cy="225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19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323644"/>
            <a:ext cx="7499176" cy="857250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00153"/>
            <a:ext cx="5194920" cy="3394472"/>
          </a:xfrm>
        </p:spPr>
        <p:txBody>
          <a:bodyPr>
            <a:normAutofit fontScale="47500" lnSpcReduction="20000"/>
          </a:bodyPr>
          <a:lstStyle/>
          <a:p>
            <a:r>
              <a:rPr lang="ru-RU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</a:t>
            </a:r>
          </a:p>
          <a:p>
            <a:r>
              <a:rPr lang="ru-RU" sz="5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проблематизирование</a:t>
            </a:r>
            <a:endParaRPr lang="ru-RU" sz="5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</a:p>
          <a:p>
            <a:r>
              <a:rPr lang="ru-RU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</a:t>
            </a:r>
          </a:p>
          <a:p>
            <a:r>
              <a:rPr lang="ru-RU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</a:t>
            </a:r>
          </a:p>
          <a:p>
            <a:r>
              <a:rPr lang="ru-RU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рефлексирование</a:t>
            </a:r>
          </a:p>
          <a:p>
            <a:r>
              <a:rPr lang="ru-RU" sz="5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диалогизирование</a:t>
            </a:r>
            <a:endParaRPr lang="ru-RU" sz="5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интерпретирование</a:t>
            </a:r>
          </a:p>
          <a:p>
            <a:r>
              <a:rPr lang="ru-RU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прогнозирование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askerweb.by/wp-content/uploads/2021/09/Vy-podho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6" y="1635646"/>
            <a:ext cx="3384544" cy="225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494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92" y="512571"/>
            <a:ext cx="8429990" cy="857250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Междисциплинарные и интегративные связи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199" y="1401626"/>
            <a:ext cx="4978897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Статья должна иметь современные признаки и решения, помогающие решить актуальные педагогические проблемы. Для этого желательно изучить статьи по заданной проблематике за прошлые годы, рассмотреть их особенности и стилистику написания. </a:t>
            </a:r>
          </a:p>
        </p:txBody>
      </p:sp>
      <p:pic>
        <p:nvPicPr>
          <p:cNvPr id="5" name="Picture 8" descr="https://www.gutmicrobiotaforhealth.com/wp-content/uploads/2019/12/protein_families_gut_microbiom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0" r="7678"/>
          <a:stretch/>
        </p:blipFill>
        <p:spPr bwMode="auto">
          <a:xfrm>
            <a:off x="5141711" y="1419622"/>
            <a:ext cx="400228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2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23644"/>
            <a:ext cx="7499176" cy="857250"/>
          </a:xfrm>
        </p:spPr>
        <p:txBody>
          <a:bodyPr>
            <a:norm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педагогического дискурса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8700" y="1131590"/>
            <a:ext cx="6850630" cy="3509636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Сложность педагогических текстов заключается в том, что они есть результат аналитической и синтетической работы по экстраполяции научных результатов из разных наук, в частности – умения перевести метаязык одной науки в метаязык другой.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Педагогическая статья – это особый педагогический дискурс, пропитанный дискурсами других наук.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544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786</Words>
  <Application>Microsoft Office PowerPoint</Application>
  <PresentationFormat>Экран (16:9)</PresentationFormat>
  <Paragraphs>81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СОВРЕМЕННАЯ НАУЧНАЯ СТАТЬЯ: СОЗДАНИЕ, ИНТЕРПРЕТАЦИЯ, ПОНИМАНИЕ </vt:lpstr>
      <vt:lpstr>Написание научной статьи </vt:lpstr>
      <vt:lpstr>Постановка проблемы</vt:lpstr>
      <vt:lpstr>Аннотация к статье </vt:lpstr>
      <vt:lpstr>Ключевые слова</vt:lpstr>
      <vt:lpstr>Методы</vt:lpstr>
      <vt:lpstr>Приёмы</vt:lpstr>
      <vt:lpstr>Междисциплинарные и интегративные связи</vt:lpstr>
      <vt:lpstr>Особенности педагогического дискурса</vt:lpstr>
      <vt:lpstr>Органический синтез идей</vt:lpstr>
      <vt:lpstr>Примеры из реальной педагогической практики, истории науки и культуры </vt:lpstr>
      <vt:lpstr>Восприятие, понимание и интерпретация статьи</vt:lpstr>
      <vt:lpstr>Интеллектуальная рефлексия и критическое мышление</vt:lpstr>
      <vt:lpstr>«Мысль не воплощается, а рождается в слове» </vt:lpstr>
      <vt:lpstr>«Общее – особенное – единичное» </vt:lpstr>
      <vt:lpstr>Стилистика изложения  </vt:lpstr>
      <vt:lpstr>Доказательная база статьи</vt:lpstr>
      <vt:lpstr>Педагогический дискурс </vt:lpstr>
      <vt:lpstr>Признаки, свидетельствующие о том, что статья состоялась:</vt:lpstr>
      <vt:lpstr>Признаки профессионально написанной статьи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</cp:lastModifiedBy>
  <cp:revision>34</cp:revision>
  <dcterms:created xsi:type="dcterms:W3CDTF">2023-08-17T09:17:35Z</dcterms:created>
  <dcterms:modified xsi:type="dcterms:W3CDTF">2024-03-13T17:52:16Z</dcterms:modified>
</cp:coreProperties>
</file>