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8" r:id="rId3"/>
    <p:sldId id="259" r:id="rId4"/>
    <p:sldId id="260" r:id="rId5"/>
    <p:sldId id="261" r:id="rId6"/>
    <p:sldId id="257" r:id="rId7"/>
    <p:sldId id="262" r:id="rId8"/>
    <p:sldId id="263" r:id="rId9"/>
    <p:sldId id="264" r:id="rId10"/>
    <p:sldId id="265" r:id="rId1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1642" y="72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hyperlink" Target="https://yets.ru/uploads/gallery/media/505-3.pdf" TargetMode="External"/><Relationship Id="rId1" Type="http://schemas.openxmlformats.org/officeDocument/2006/relationships/hyperlink" Target="https://yets.ru/uploads/gallery/media/504-33.pdf" TargetMode="External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hyperlink" Target="https://yets.ru/uploads/gallery/media/505-3.pdf" TargetMode="External"/><Relationship Id="rId1" Type="http://schemas.openxmlformats.org/officeDocument/2006/relationships/hyperlink" Target="https://yets.ru/uploads/gallery/media/504-33.pdf" TargetMode="Externa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7D06D3-9442-4290-B05D-E508595C80D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60D5AA47-ED67-42D8-A090-7C1FFA664045}">
      <dgm:prSet/>
      <dgm:spPr>
        <a:gradFill rotWithShape="0">
          <a:gsLst>
            <a:gs pos="42000">
              <a:schemeClr val="bg2">
                <a:lumMod val="90000"/>
              </a:schemeClr>
            </a:gs>
            <a:gs pos="91806">
              <a:schemeClr val="accent5">
                <a:lumMod val="60000"/>
                <a:lumOff val="40000"/>
              </a:schemeClr>
            </a:gs>
            <a:gs pos="29000">
              <a:schemeClr val="accent1">
                <a:lumMod val="20000"/>
                <a:lumOff val="80000"/>
              </a:schemeClr>
            </a:gs>
            <a:gs pos="7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8100000" scaled="1"/>
        </a:gra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методического уровня педагогов в овладении новыми педагогическими технологиями.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98AFBCEA-42D5-49F0-BF97-AC56A4C56441}" type="parTrans" cxnId="{205D2505-06B8-4678-93BD-5E146D2F199D}">
      <dgm:prSet/>
      <dgm:spPr/>
      <dgm:t>
        <a:bodyPr/>
        <a:lstStyle/>
        <a:p>
          <a:endParaRPr lang="ru-RU"/>
        </a:p>
      </dgm:t>
    </dgm:pt>
    <dgm:pt modelId="{59E90C70-75AD-4335-9729-86FD6115A23D}" type="sibTrans" cxnId="{205D2505-06B8-4678-93BD-5E146D2F199D}">
      <dgm:prSet/>
      <dgm:spPr/>
      <dgm:t>
        <a:bodyPr/>
        <a:lstStyle/>
        <a:p>
          <a:endParaRPr lang="ru-RU"/>
        </a:p>
      </dgm:t>
    </dgm:pt>
    <dgm:pt modelId="{1A62F4D2-BA69-4532-931E-8AF52A693587}">
      <dgm:prSet/>
      <dgm:spPr>
        <a:gradFill rotWithShape="0">
          <a:gsLst>
            <a:gs pos="42000">
              <a:schemeClr val="bg2">
                <a:lumMod val="90000"/>
              </a:schemeClr>
            </a:gs>
            <a:gs pos="91806">
              <a:schemeClr val="accent5">
                <a:lumMod val="60000"/>
                <a:lumOff val="40000"/>
              </a:schemeClr>
            </a:gs>
            <a:gs pos="29000">
              <a:schemeClr val="accent1">
                <a:lumMod val="20000"/>
                <a:lumOff val="80000"/>
              </a:schemeClr>
            </a:gs>
            <a:gs pos="7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8100000" scaled="1"/>
        </a:gradFill>
        <a:ln>
          <a:solidFill>
            <a:schemeClr val="accent1"/>
          </a:solidFill>
        </a:ln>
      </dgm:spPr>
      <dgm:t>
        <a:bodyPr/>
        <a:lstStyle/>
        <a:p>
          <a:r>
            <a:rPr lang="ru-RU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Продолжение работы по обобщению и распространению передового педагогического опыта.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5DC73B26-5BFF-4A7D-8499-D93DF261B8A8}" type="parTrans" cxnId="{C634DF5F-D5EC-4432-A95C-9C570F578885}">
      <dgm:prSet/>
      <dgm:spPr/>
      <dgm:t>
        <a:bodyPr/>
        <a:lstStyle/>
        <a:p>
          <a:endParaRPr lang="ru-RU"/>
        </a:p>
      </dgm:t>
    </dgm:pt>
    <dgm:pt modelId="{D64A3293-740D-425B-9236-8EA052565DE2}" type="sibTrans" cxnId="{C634DF5F-D5EC-4432-A95C-9C570F578885}">
      <dgm:prSet/>
      <dgm:spPr/>
      <dgm:t>
        <a:bodyPr/>
        <a:lstStyle/>
        <a:p>
          <a:endParaRPr lang="ru-RU"/>
        </a:p>
      </dgm:t>
    </dgm:pt>
    <dgm:pt modelId="{8F9E36BE-4B93-4DA8-B907-3DE9E0675D43}" type="pres">
      <dgm:prSet presAssocID="{307D06D3-9442-4290-B05D-E508595C80D2}" presName="CompostProcess" presStyleCnt="0">
        <dgm:presLayoutVars>
          <dgm:dir/>
          <dgm:resizeHandles val="exact"/>
        </dgm:presLayoutVars>
      </dgm:prSet>
      <dgm:spPr/>
    </dgm:pt>
    <dgm:pt modelId="{D6AFD077-4EEF-4AC7-8319-A5F06B4515D4}" type="pres">
      <dgm:prSet presAssocID="{307D06D3-9442-4290-B05D-E508595C80D2}" presName="arrow" presStyleLbl="bgShp" presStyleIdx="0" presStyleCnt="1" custLinFactNeighborX="2046" custLinFactNeighborY="34470"/>
      <dgm:spPr>
        <a:gradFill rotWithShape="0">
          <a:gsLst>
            <a:gs pos="42000">
              <a:schemeClr val="accent6">
                <a:lumMod val="60000"/>
                <a:lumOff val="40000"/>
              </a:schemeClr>
            </a:gs>
            <a:gs pos="7000">
              <a:schemeClr val="accent1">
                <a:lumMod val="5000"/>
                <a:lumOff val="95000"/>
              </a:schemeClr>
            </a:gs>
            <a:gs pos="63000">
              <a:schemeClr val="accent1">
                <a:lumMod val="7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8100000" scaled="1"/>
        </a:gradFill>
        <a:ln>
          <a:solidFill>
            <a:schemeClr val="accent1">
              <a:lumMod val="75000"/>
            </a:schemeClr>
          </a:solidFill>
        </a:ln>
      </dgm:spPr>
    </dgm:pt>
    <dgm:pt modelId="{5F22430B-A4AB-4B98-80E6-327AB242AC49}" type="pres">
      <dgm:prSet presAssocID="{307D06D3-9442-4290-B05D-E508595C80D2}" presName="linearProcess" presStyleCnt="0"/>
      <dgm:spPr/>
    </dgm:pt>
    <dgm:pt modelId="{711B34C9-255F-44C3-B424-6EBB2F91DB36}" type="pres">
      <dgm:prSet presAssocID="{60D5AA47-ED67-42D8-A090-7C1FFA664045}" presName="textNode" presStyleLbl="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0A69815-5F60-4EEB-918E-2E10A6F9A260}" type="pres">
      <dgm:prSet presAssocID="{59E90C70-75AD-4335-9729-86FD6115A23D}" presName="sibTrans" presStyleCnt="0"/>
      <dgm:spPr/>
    </dgm:pt>
    <dgm:pt modelId="{480C87E1-1878-4BE8-B868-88112D47C765}" type="pres">
      <dgm:prSet presAssocID="{1A62F4D2-BA69-4532-931E-8AF52A693587}" presName="textNode" presStyleLbl="node1" presStyleIdx="1" presStyleCnt="2" custLinFactNeighborY="-78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205D2505-06B8-4678-93BD-5E146D2F199D}" srcId="{307D06D3-9442-4290-B05D-E508595C80D2}" destId="{60D5AA47-ED67-42D8-A090-7C1FFA664045}" srcOrd="0" destOrd="0" parTransId="{98AFBCEA-42D5-49F0-BF97-AC56A4C56441}" sibTransId="{59E90C70-75AD-4335-9729-86FD6115A23D}"/>
    <dgm:cxn modelId="{C2D6E6FA-113A-4464-9F40-9008DFC72282}" type="presOf" srcId="{60D5AA47-ED67-42D8-A090-7C1FFA664045}" destId="{711B34C9-255F-44C3-B424-6EBB2F91DB36}" srcOrd="0" destOrd="0" presId="urn:microsoft.com/office/officeart/2005/8/layout/hProcess9"/>
    <dgm:cxn modelId="{C634DF5F-D5EC-4432-A95C-9C570F578885}" srcId="{307D06D3-9442-4290-B05D-E508595C80D2}" destId="{1A62F4D2-BA69-4532-931E-8AF52A693587}" srcOrd="1" destOrd="0" parTransId="{5DC73B26-5BFF-4A7D-8499-D93DF261B8A8}" sibTransId="{D64A3293-740D-425B-9236-8EA052565DE2}"/>
    <dgm:cxn modelId="{B56941CE-9DB9-47E0-AD03-6C4000C68542}" type="presOf" srcId="{307D06D3-9442-4290-B05D-E508595C80D2}" destId="{8F9E36BE-4B93-4DA8-B907-3DE9E0675D43}" srcOrd="0" destOrd="0" presId="urn:microsoft.com/office/officeart/2005/8/layout/hProcess9"/>
    <dgm:cxn modelId="{2F8F5E5E-F63D-41C5-B521-C90F7F239C2D}" type="presOf" srcId="{1A62F4D2-BA69-4532-931E-8AF52A693587}" destId="{480C87E1-1878-4BE8-B868-88112D47C765}" srcOrd="0" destOrd="0" presId="urn:microsoft.com/office/officeart/2005/8/layout/hProcess9"/>
    <dgm:cxn modelId="{1EA9E7A0-E5DA-460B-A1F5-CD029C77D251}" type="presParOf" srcId="{8F9E36BE-4B93-4DA8-B907-3DE9E0675D43}" destId="{D6AFD077-4EEF-4AC7-8319-A5F06B4515D4}" srcOrd="0" destOrd="0" presId="urn:microsoft.com/office/officeart/2005/8/layout/hProcess9"/>
    <dgm:cxn modelId="{7C2D384C-A5BE-49F0-9F9A-7F77958AD695}" type="presParOf" srcId="{8F9E36BE-4B93-4DA8-B907-3DE9E0675D43}" destId="{5F22430B-A4AB-4B98-80E6-327AB242AC49}" srcOrd="1" destOrd="0" presId="urn:microsoft.com/office/officeart/2005/8/layout/hProcess9"/>
    <dgm:cxn modelId="{789A9A69-5C70-4E82-93CA-286954AD166A}" type="presParOf" srcId="{5F22430B-A4AB-4B98-80E6-327AB242AC49}" destId="{711B34C9-255F-44C3-B424-6EBB2F91DB36}" srcOrd="0" destOrd="0" presId="urn:microsoft.com/office/officeart/2005/8/layout/hProcess9"/>
    <dgm:cxn modelId="{F7F84492-952F-4918-96AB-C72CEED92019}" type="presParOf" srcId="{5F22430B-A4AB-4B98-80E6-327AB242AC49}" destId="{B0A69815-5F60-4EEB-918E-2E10A6F9A260}" srcOrd="1" destOrd="0" presId="urn:microsoft.com/office/officeart/2005/8/layout/hProcess9"/>
    <dgm:cxn modelId="{3D4F4751-59C0-48D1-8B01-563643EED346}" type="presParOf" srcId="{5F22430B-A4AB-4B98-80E6-327AB242AC49}" destId="{480C87E1-1878-4BE8-B868-88112D47C765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89FEA1B1-75FB-4DAA-AEAE-AFAF5D0E35EF}" type="doc">
      <dgm:prSet loTypeId="urn:microsoft.com/office/officeart/2009/layout/ReverseList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E8968DD0-64EA-4238-8282-1F5B776F44BE}">
      <dgm:prSet phldrT="[Текст]"/>
      <dgm:spPr/>
      <dgm:t>
        <a:bodyPr/>
        <a:lstStyle/>
        <a:p>
          <a:r>
            <a:rPr lang="ru-RU" b="1" i="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Приказ директора ГБПОУ "Южноуральского энергетического техникума" № 504 от 31.08.2023 "О назначении преподавателя - наставника</a:t>
          </a:r>
          <a:endParaRPr lang="ru-RU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F25324E7-7266-4D33-9821-1640A4E53136}" type="parTrans" cxnId="{B9CC8187-EB67-4975-888A-08FA6B2BD241}">
      <dgm:prSet/>
      <dgm:spPr/>
      <dgm:t>
        <a:bodyPr/>
        <a:lstStyle/>
        <a:p>
          <a:endParaRPr lang="ru-RU"/>
        </a:p>
      </dgm:t>
    </dgm:pt>
    <dgm:pt modelId="{C5305F64-267B-4E93-9FEB-71C68FB7DC97}" type="sibTrans" cxnId="{B9CC8187-EB67-4975-888A-08FA6B2BD241}">
      <dgm:prSet/>
      <dgm:spPr/>
      <dgm:t>
        <a:bodyPr/>
        <a:lstStyle/>
        <a:p>
          <a:endParaRPr lang="ru-RU"/>
        </a:p>
      </dgm:t>
    </dgm:pt>
    <dgm:pt modelId="{E63BD435-2537-47AB-96C4-D69E473CAB9B}">
      <dgm:prSet phldrT="[Текст]" custT="1"/>
      <dgm:spPr/>
      <dgm:t>
        <a:bodyPr/>
        <a:lstStyle/>
        <a:p>
          <a:r>
            <a:rPr lang="ru-RU" sz="2000" b="1" i="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2"/>
            </a:rPr>
            <a:t>Приказ директора ГБПОУ "Южноуральского энергетического техникума" № 505 от 31.08.2023 "Об организации деятельности Школы молодого педагога"</a:t>
          </a:r>
          <a:endParaRPr lang="ru-RU" sz="20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gm:t>
    </dgm:pt>
    <dgm:pt modelId="{87793D83-6A39-48EF-8FB7-2B44FEDCEE16}" type="parTrans" cxnId="{E263905C-113D-4D48-B1EF-C795B5797FBD}">
      <dgm:prSet/>
      <dgm:spPr/>
      <dgm:t>
        <a:bodyPr/>
        <a:lstStyle/>
        <a:p>
          <a:endParaRPr lang="ru-RU"/>
        </a:p>
      </dgm:t>
    </dgm:pt>
    <dgm:pt modelId="{2C3955F1-B41E-45B9-A784-5DBF7A779DAD}" type="sibTrans" cxnId="{E263905C-113D-4D48-B1EF-C795B5797FBD}">
      <dgm:prSet/>
      <dgm:spPr/>
      <dgm:t>
        <a:bodyPr/>
        <a:lstStyle/>
        <a:p>
          <a:endParaRPr lang="ru-RU"/>
        </a:p>
      </dgm:t>
    </dgm:pt>
    <dgm:pt modelId="{B7B32CF3-21AB-4839-9C3C-EE195D317EA1}" type="pres">
      <dgm:prSet presAssocID="{89FEA1B1-75FB-4DAA-AEAE-AFAF5D0E35EF}" presName="Name0" presStyleCnt="0">
        <dgm:presLayoutVars>
          <dgm:chMax val="2"/>
          <dgm:chPref val="2"/>
          <dgm:animLvl val="lvl"/>
        </dgm:presLayoutVars>
      </dgm:prSet>
      <dgm:spPr/>
      <dgm:t>
        <a:bodyPr/>
        <a:lstStyle/>
        <a:p>
          <a:endParaRPr lang="ru-RU"/>
        </a:p>
      </dgm:t>
    </dgm:pt>
    <dgm:pt modelId="{5FF37FA6-407A-41C3-9D7A-9D2B27F05893}" type="pres">
      <dgm:prSet presAssocID="{89FEA1B1-75FB-4DAA-AEAE-AFAF5D0E35EF}" presName="Lef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C5F6846-81BB-4506-AE5C-FA0B32FE2F2D}" type="pres">
      <dgm:prSet presAssocID="{89FEA1B1-75FB-4DAA-AEAE-AFAF5D0E35EF}" presName="LeftNode" presStyleLbl="bgImgPlace1" presStyleIdx="0" presStyleCnt="2" custScaleX="221566" custScaleY="105952" custLinFactNeighborX="-40393" custLinFactNeighborY="0">
        <dgm:presLayoutVars>
          <dgm:chMax val="2"/>
          <dgm:chPref val="2"/>
        </dgm:presLayoutVars>
      </dgm:prSet>
      <dgm:spPr/>
      <dgm:t>
        <a:bodyPr/>
        <a:lstStyle/>
        <a:p>
          <a:endParaRPr lang="ru-RU"/>
        </a:p>
      </dgm:t>
    </dgm:pt>
    <dgm:pt modelId="{0710BF27-E4A3-4383-8E48-1C543EE721EC}" type="pres">
      <dgm:prSet presAssocID="{89FEA1B1-75FB-4DAA-AEAE-AFAF5D0E35EF}" presName="RightText" presStyleLbl="revTx" presStyleIdx="0" presStyleCnt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0644F10-5689-4552-B877-8815714D677F}" type="pres">
      <dgm:prSet presAssocID="{89FEA1B1-75FB-4DAA-AEAE-AFAF5D0E35EF}" presName="RightNode" presStyleLbl="bgImgPlace1" presStyleIdx="1" presStyleCnt="2" custScaleX="196769" custScaleY="105512" custLinFactNeighborX="57954" custLinFactNeighborY="-220">
        <dgm:presLayoutVars>
          <dgm:chMax val="0"/>
          <dgm:chPref val="0"/>
        </dgm:presLayoutVars>
      </dgm:prSet>
      <dgm:spPr/>
      <dgm:t>
        <a:bodyPr/>
        <a:lstStyle/>
        <a:p>
          <a:endParaRPr lang="ru-RU"/>
        </a:p>
      </dgm:t>
    </dgm:pt>
    <dgm:pt modelId="{E30E03B3-ED19-47BD-BFBC-6B7CF08EAB4B}" type="pres">
      <dgm:prSet presAssocID="{89FEA1B1-75FB-4DAA-AEAE-AFAF5D0E35EF}" presName="TopArrow" presStyleLbl="node1" presStyleIdx="0" presStyleCnt="2"/>
      <dgm:spPr/>
    </dgm:pt>
    <dgm:pt modelId="{6B63F910-415B-41EC-9A37-65258E54F9A2}" type="pres">
      <dgm:prSet presAssocID="{89FEA1B1-75FB-4DAA-AEAE-AFAF5D0E35EF}" presName="BottomArrow" presStyleLbl="node1" presStyleIdx="1" presStyleCnt="2"/>
      <dgm:spPr/>
    </dgm:pt>
  </dgm:ptLst>
  <dgm:cxnLst>
    <dgm:cxn modelId="{E3F92029-8F09-4375-8BB1-AAD631B069D8}" type="presOf" srcId="{89FEA1B1-75FB-4DAA-AEAE-AFAF5D0E35EF}" destId="{B7B32CF3-21AB-4839-9C3C-EE195D317EA1}" srcOrd="0" destOrd="0" presId="urn:microsoft.com/office/officeart/2009/layout/ReverseList"/>
    <dgm:cxn modelId="{A4D3EE22-EC09-4B93-8B7D-75720B518DF4}" type="presOf" srcId="{E63BD435-2537-47AB-96C4-D69E473CAB9B}" destId="{0710BF27-E4A3-4383-8E48-1C543EE721EC}" srcOrd="0" destOrd="0" presId="urn:microsoft.com/office/officeart/2009/layout/ReverseList"/>
    <dgm:cxn modelId="{95102697-52BE-4D7F-B534-A373D7AA44BC}" type="presOf" srcId="{E63BD435-2537-47AB-96C4-D69E473CAB9B}" destId="{60644F10-5689-4552-B877-8815714D677F}" srcOrd="1" destOrd="0" presId="urn:microsoft.com/office/officeart/2009/layout/ReverseList"/>
    <dgm:cxn modelId="{6A1C90E5-B07A-406F-BFA2-78A3048C932F}" type="presOf" srcId="{E8968DD0-64EA-4238-8282-1F5B776F44BE}" destId="{7C5F6846-81BB-4506-AE5C-FA0B32FE2F2D}" srcOrd="1" destOrd="0" presId="urn:microsoft.com/office/officeart/2009/layout/ReverseList"/>
    <dgm:cxn modelId="{C2A744F4-DD5B-4459-BB0D-CA093BCC4AFE}" type="presOf" srcId="{E8968DD0-64EA-4238-8282-1F5B776F44BE}" destId="{5FF37FA6-407A-41C3-9D7A-9D2B27F05893}" srcOrd="0" destOrd="0" presId="urn:microsoft.com/office/officeart/2009/layout/ReverseList"/>
    <dgm:cxn modelId="{E263905C-113D-4D48-B1EF-C795B5797FBD}" srcId="{89FEA1B1-75FB-4DAA-AEAE-AFAF5D0E35EF}" destId="{E63BD435-2537-47AB-96C4-D69E473CAB9B}" srcOrd="1" destOrd="0" parTransId="{87793D83-6A39-48EF-8FB7-2B44FEDCEE16}" sibTransId="{2C3955F1-B41E-45B9-A784-5DBF7A779DAD}"/>
    <dgm:cxn modelId="{B9CC8187-EB67-4975-888A-08FA6B2BD241}" srcId="{89FEA1B1-75FB-4DAA-AEAE-AFAF5D0E35EF}" destId="{E8968DD0-64EA-4238-8282-1F5B776F44BE}" srcOrd="0" destOrd="0" parTransId="{F25324E7-7266-4D33-9821-1640A4E53136}" sibTransId="{C5305F64-267B-4E93-9FEB-71C68FB7DC97}"/>
    <dgm:cxn modelId="{9CA14496-FF3E-4F85-99A9-5D015550DB73}" type="presParOf" srcId="{B7B32CF3-21AB-4839-9C3C-EE195D317EA1}" destId="{5FF37FA6-407A-41C3-9D7A-9D2B27F05893}" srcOrd="0" destOrd="0" presId="urn:microsoft.com/office/officeart/2009/layout/ReverseList"/>
    <dgm:cxn modelId="{45FD7BEC-C8A0-44AE-A6D6-ECA8A965F487}" type="presParOf" srcId="{B7B32CF3-21AB-4839-9C3C-EE195D317EA1}" destId="{7C5F6846-81BB-4506-AE5C-FA0B32FE2F2D}" srcOrd="1" destOrd="0" presId="urn:microsoft.com/office/officeart/2009/layout/ReverseList"/>
    <dgm:cxn modelId="{4E2ACB48-19EA-4040-B5D9-D6A2D5FD3045}" type="presParOf" srcId="{B7B32CF3-21AB-4839-9C3C-EE195D317EA1}" destId="{0710BF27-E4A3-4383-8E48-1C543EE721EC}" srcOrd="2" destOrd="0" presId="urn:microsoft.com/office/officeart/2009/layout/ReverseList"/>
    <dgm:cxn modelId="{EDCE9D6C-E6DF-4946-9A5B-D282E1269DA0}" type="presParOf" srcId="{B7B32CF3-21AB-4839-9C3C-EE195D317EA1}" destId="{60644F10-5689-4552-B877-8815714D677F}" srcOrd="3" destOrd="0" presId="urn:microsoft.com/office/officeart/2009/layout/ReverseList"/>
    <dgm:cxn modelId="{597E8B04-BF2D-4921-8C94-54A12B6CA641}" type="presParOf" srcId="{B7B32CF3-21AB-4839-9C3C-EE195D317EA1}" destId="{E30E03B3-ED19-47BD-BFBC-6B7CF08EAB4B}" srcOrd="4" destOrd="0" presId="urn:microsoft.com/office/officeart/2009/layout/ReverseList"/>
    <dgm:cxn modelId="{75B572B6-7110-4B1F-AB5C-C631BBA2BA42}" type="presParOf" srcId="{B7B32CF3-21AB-4839-9C3C-EE195D317EA1}" destId="{6B63F910-415B-41EC-9A37-65258E54F9A2}" srcOrd="5" destOrd="0" presId="urn:microsoft.com/office/officeart/2009/layout/ReverseList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AFD077-4EEF-4AC7-8319-A5F06B4515D4}">
      <dsp:nvSpPr>
        <dsp:cNvPr id="0" name=""/>
        <dsp:cNvSpPr/>
      </dsp:nvSpPr>
      <dsp:spPr>
        <a:xfrm>
          <a:off x="771735" y="0"/>
          <a:ext cx="7099988" cy="4351338"/>
        </a:xfrm>
        <a:prstGeom prst="rightArrow">
          <a:avLst/>
        </a:prstGeom>
        <a:gradFill rotWithShape="0">
          <a:gsLst>
            <a:gs pos="42000">
              <a:schemeClr val="accent6">
                <a:lumMod val="60000"/>
                <a:lumOff val="40000"/>
              </a:schemeClr>
            </a:gs>
            <a:gs pos="7000">
              <a:schemeClr val="accent1">
                <a:lumMod val="5000"/>
                <a:lumOff val="95000"/>
              </a:schemeClr>
            </a:gs>
            <a:gs pos="63000">
              <a:schemeClr val="accent1">
                <a:lumMod val="7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8100000" scaled="1"/>
        </a:gradFill>
        <a:ln>
          <a:solidFill>
            <a:schemeClr val="accent1">
              <a:lumMod val="75000"/>
            </a:schemeClr>
          </a:solidFill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1B34C9-255F-44C3-B424-6EBB2F91DB36}">
      <dsp:nvSpPr>
        <dsp:cNvPr id="0" name=""/>
        <dsp:cNvSpPr/>
      </dsp:nvSpPr>
      <dsp:spPr>
        <a:xfrm>
          <a:off x="655121" y="1305401"/>
          <a:ext cx="3419479" cy="1740535"/>
        </a:xfrm>
        <a:prstGeom prst="roundRect">
          <a:avLst/>
        </a:prstGeom>
        <a:gradFill rotWithShape="0">
          <a:gsLst>
            <a:gs pos="42000">
              <a:schemeClr val="bg2">
                <a:lumMod val="90000"/>
              </a:schemeClr>
            </a:gs>
            <a:gs pos="91806">
              <a:schemeClr val="accent5">
                <a:lumMod val="60000"/>
                <a:lumOff val="40000"/>
              </a:schemeClr>
            </a:gs>
            <a:gs pos="29000">
              <a:schemeClr val="accent1">
                <a:lumMod val="20000"/>
                <a:lumOff val="80000"/>
              </a:schemeClr>
            </a:gs>
            <a:gs pos="7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8100000" scaled="1"/>
        </a:gra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Совершенствование методического уровня педагогов в овладении новыми педагогическими технологиями.</a:t>
          </a:r>
          <a:endParaRPr lang="ru-RU" sz="2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740087" y="1390367"/>
        <a:ext cx="3249547" cy="1570603"/>
      </dsp:txXfrm>
    </dsp:sp>
    <dsp:sp modelId="{480C87E1-1878-4BE8-B868-88112D47C765}">
      <dsp:nvSpPr>
        <dsp:cNvPr id="0" name=""/>
        <dsp:cNvSpPr/>
      </dsp:nvSpPr>
      <dsp:spPr>
        <a:xfrm>
          <a:off x="4278326" y="1291755"/>
          <a:ext cx="3419479" cy="1740535"/>
        </a:xfrm>
        <a:prstGeom prst="roundRect">
          <a:avLst/>
        </a:prstGeom>
        <a:gradFill rotWithShape="0">
          <a:gsLst>
            <a:gs pos="42000">
              <a:schemeClr val="bg2">
                <a:lumMod val="90000"/>
              </a:schemeClr>
            </a:gs>
            <a:gs pos="91806">
              <a:schemeClr val="accent5">
                <a:lumMod val="60000"/>
                <a:lumOff val="40000"/>
              </a:schemeClr>
            </a:gs>
            <a:gs pos="29000">
              <a:schemeClr val="accent1">
                <a:lumMod val="20000"/>
                <a:lumOff val="80000"/>
              </a:schemeClr>
            </a:gs>
            <a:gs pos="7000">
              <a:schemeClr val="accent1">
                <a:lumMod val="5000"/>
                <a:lumOff val="95000"/>
              </a:schemeClr>
            </a:gs>
            <a:gs pos="74000">
              <a:schemeClr val="accent1">
                <a:lumMod val="45000"/>
                <a:lumOff val="55000"/>
              </a:schemeClr>
            </a:gs>
            <a:gs pos="83000">
              <a:schemeClr val="accent1">
                <a:lumMod val="45000"/>
                <a:lumOff val="55000"/>
              </a:schemeClr>
            </a:gs>
            <a:gs pos="100000">
              <a:schemeClr val="accent1">
                <a:lumMod val="30000"/>
                <a:lumOff val="70000"/>
              </a:schemeClr>
            </a:gs>
          </a:gsLst>
          <a:lin ang="8100000" scaled="1"/>
        </a:gradFill>
        <a:ln w="25400" cap="flat" cmpd="sng" algn="ctr">
          <a:solidFill>
            <a:schemeClr val="accent1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0010" tIns="80010" rIns="80010" bIns="80010" numCol="1" spcCol="1270" anchor="ctr" anchorCtr="0">
          <a:noAutofit/>
        </a:bodyPr>
        <a:lstStyle/>
        <a:p>
          <a:pPr lvl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10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rPr>
            <a:t>Продолжение работы по обобщению и распространению передового педагогического опыта.</a:t>
          </a:r>
          <a:endParaRPr lang="ru-RU" sz="21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>
        <a:off x="4363292" y="1376721"/>
        <a:ext cx="3249547" cy="1570603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C5F6846-81BB-4506-AE5C-FA0B32FE2F2D}">
      <dsp:nvSpPr>
        <dsp:cNvPr id="0" name=""/>
        <dsp:cNvSpPr/>
      </dsp:nvSpPr>
      <dsp:spPr>
        <a:xfrm rot="16200000">
          <a:off x="691713" y="263370"/>
          <a:ext cx="2768256" cy="3537665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127000" rIns="114300" bIns="1270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1"/>
            </a:rPr>
            <a:t>Приказ директора ГБПОУ "Южноуральского энергетического техникума" № 504 от 31.08.2023 "О назначении преподавателя - наставника</a:t>
          </a:r>
          <a:endParaRPr lang="ru-RU" sz="2000" kern="1200" dirty="0">
            <a:solidFill>
              <a:schemeClr val="tx1"/>
            </a:solidFill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5400000">
        <a:off x="442168" y="783233"/>
        <a:ext cx="3402506" cy="2497938"/>
      </dsp:txXfrm>
    </dsp:sp>
    <dsp:sp modelId="{60644F10-5689-4552-B877-8815714D677F}">
      <dsp:nvSpPr>
        <dsp:cNvPr id="0" name=""/>
        <dsp:cNvSpPr/>
      </dsp:nvSpPr>
      <dsp:spPr>
        <a:xfrm rot="5400000">
          <a:off x="3936899" y="455584"/>
          <a:ext cx="2756760" cy="3141740"/>
        </a:xfrm>
        <a:prstGeom prst="round2SameRect">
          <a:avLst>
            <a:gd name="adj1" fmla="val 16670"/>
            <a:gd name="adj2" fmla="val 0"/>
          </a:avLst>
        </a:prstGeom>
        <a:solidFill>
          <a:schemeClr val="accent1">
            <a:tint val="5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0" tIns="127000" rIns="76200" bIns="127000" numCol="1" spcCol="1270" anchor="t" anchorCtr="0">
          <a:noAutofit/>
        </a:bodyPr>
        <a:lstStyle/>
        <a:p>
          <a:pPr lvl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ru-RU" sz="2000" b="1" i="0" kern="1200" dirty="0" smtClean="0">
              <a:latin typeface="Times New Roman" panose="02020603050405020304" pitchFamily="18" charset="0"/>
              <a:cs typeface="Times New Roman" panose="02020603050405020304" pitchFamily="18" charset="0"/>
              <a:hlinkClick xmlns:r="http://schemas.openxmlformats.org/officeDocument/2006/relationships" r:id="rId2"/>
            </a:rPr>
            <a:t>Приказ директора ГБПОУ "Южноуральского энергетического техникума" № 505 от 31.08.2023 "Об организации деятельности Школы молодого педагога"</a:t>
          </a:r>
          <a:endParaRPr lang="ru-RU" sz="2000" kern="1200" dirty="0">
            <a:latin typeface="Times New Roman" panose="02020603050405020304" pitchFamily="18" charset="0"/>
            <a:cs typeface="Times New Roman" panose="02020603050405020304" pitchFamily="18" charset="0"/>
          </a:endParaRPr>
        </a:p>
      </dsp:txBody>
      <dsp:txXfrm rot="-5400000">
        <a:off x="3744409" y="782672"/>
        <a:ext cx="3007142" cy="2487564"/>
      </dsp:txXfrm>
    </dsp:sp>
    <dsp:sp modelId="{E30E03B3-ED19-47BD-BFBC-6B7CF08EAB4B}">
      <dsp:nvSpPr>
        <dsp:cNvPr id="0" name=""/>
        <dsp:cNvSpPr/>
      </dsp:nvSpPr>
      <dsp:spPr>
        <a:xfrm>
          <a:off x="2720618" y="0"/>
          <a:ext cx="1669165" cy="1669084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B63F910-415B-41EC-9A37-65258E54F9A2}">
      <dsp:nvSpPr>
        <dsp:cNvPr id="0" name=""/>
        <dsp:cNvSpPr/>
      </dsp:nvSpPr>
      <dsp:spPr>
        <a:xfrm rot="10800000">
          <a:off x="2720618" y="2394915"/>
          <a:ext cx="1669165" cy="1669084"/>
        </a:xfrm>
        <a:prstGeom prst="circularArrow">
          <a:avLst>
            <a:gd name="adj1" fmla="val 12500"/>
            <a:gd name="adj2" fmla="val 1142322"/>
            <a:gd name="adj3" fmla="val 20457678"/>
            <a:gd name="adj4" fmla="val 10800000"/>
            <a:gd name="adj5" fmla="val 125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9/layout/ReverseList">
  <dgm:title val=""/>
  <dgm:desc val=""/>
  <dgm:catLst>
    <dgm:cat type="relationship" pri="3800"/>
  </dgm:catLst>
  <dgm:samp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ampData>
  <dgm:style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styleData>
  <dgm:clrData>
    <dgm:dataModel>
      <dgm:ptLst>
        <dgm:pt modelId="0" type="doc"/>
        <dgm:pt modelId="10">
          <dgm:prSet phldr="1"/>
        </dgm:pt>
        <dgm:pt modelId="20">
          <dgm:prSet phldr="1"/>
        </dgm:pt>
      </dgm:ptLst>
      <dgm:cxnLst>
        <dgm:cxn modelId="40" srcId="0" destId="10" srcOrd="0" destOrd="0"/>
        <dgm:cxn modelId="50" srcId="0" destId="20" srcOrd="1" destOrd="0"/>
      </dgm:cxnLst>
      <dgm:bg/>
      <dgm:whole/>
    </dgm:dataModel>
  </dgm:clrData>
  <dgm:layoutNode name="Name0">
    <dgm:varLst>
      <dgm:chMax val="2"/>
      <dgm:chPref val="2"/>
      <dgm:animLvl val="lvl"/>
    </dgm:varLst>
    <dgm:choose name="Name1">
      <dgm:if name="Name2" axis="ch" ptType="node" func="cnt" op="lte" val="1">
        <dgm:alg type="composite">
          <dgm:param type="ar" val="0.9993"/>
        </dgm:alg>
      </dgm:if>
      <dgm:else name="Name3">
        <dgm:alg type="composite">
          <dgm:param type="ar" val="0.8036"/>
        </dgm:alg>
      </dgm:else>
    </dgm:choose>
    <dgm:shape xmlns:r="http://schemas.openxmlformats.org/officeDocument/2006/relationships" r:blip="">
      <dgm:adjLst/>
    </dgm:shape>
    <dgm:choose name="Name4">
      <dgm:if name="Name5" axis="ch" ptType="node" func="cnt" op="lte" val="1">
        <dgm:constrLst>
          <dgm:constr type="primFontSz" for="des" ptType="node" op="equ" val="65"/>
          <dgm:constr type="l" for="ch" forName="LeftNode" refType="w" fact="0"/>
          <dgm:constr type="t" for="ch" forName="LeftNode" refType="h" fact="0.25"/>
          <dgm:constr type="w" for="ch" forName="LeftNode" refType="w" fact="0.5"/>
          <dgm:constr type="h" for="ch" forName="LeftNode" refType="h"/>
          <dgm:constr type="l" for="ch" forName="LeftText" refType="w" fact="0"/>
          <dgm:constr type="t" for="ch" forName="LeftText" refType="h" fact="0.25"/>
          <dgm:constr type="w" for="ch" forName="LeftText" refType="w" fact="0.5"/>
          <dgm:constr type="h" for="ch" forName="LeftText" refType="h"/>
        </dgm:constrLst>
      </dgm:if>
      <dgm:else name="Name6">
        <dgm:constrLst>
          <dgm:constr type="primFontSz" for="des" ptType="node" op="equ" val="65"/>
          <dgm:constr type="l" for="ch" forName="LeftNode" refType="w" fact="0"/>
          <dgm:constr type="t" for="ch" forName="LeftNode" refType="h" fact="0.1786"/>
          <dgm:constr type="w" for="ch" forName="LeftNode" refType="w" fact="0.4889"/>
          <dgm:constr type="h" for="ch" forName="LeftNode" refType="h" fact="0.6429"/>
          <dgm:constr type="l" for="ch" forName="LeftText" refType="w" fact="0"/>
          <dgm:constr type="t" for="ch" forName="LeftText" refType="h" fact="0.1786"/>
          <dgm:constr type="w" for="ch" forName="LeftText" refType="w" fact="0.4889"/>
          <dgm:constr type="h" for="ch" forName="LeftText" refType="h" fact="0.6429"/>
          <dgm:constr type="l" for="ch" forName="RightNode" refType="w" fact="0.5111"/>
          <dgm:constr type="t" for="ch" forName="RightNode" refType="h" fact="0.1786"/>
          <dgm:constr type="w" for="ch" forName="RightNode" refType="w" fact="0.4889"/>
          <dgm:constr type="h" for="ch" forName="RightNode" refType="h" fact="0.6429"/>
          <dgm:constr type="l" for="ch" forName="RightText" refType="w" fact="0.5111"/>
          <dgm:constr type="t" for="ch" forName="RightText" refType="h" fact="0.1786"/>
          <dgm:constr type="w" for="ch" forName="RightText" refType="w" fact="0.4889"/>
          <dgm:constr type="h" for="ch" forName="RightText" refType="h" fact="0.6429"/>
          <dgm:constr type="l" for="ch" forName="TopArrow" refType="w" fact="0.2444"/>
          <dgm:constr type="t" for="ch" forName="TopArrow" refType="h" fact="0"/>
          <dgm:constr type="w" for="ch" forName="TopArrow" refType="w" fact="0.5111"/>
          <dgm:constr type="h" for="ch" forName="TopArrow" refType="h" fact="0.4107"/>
          <dgm:constr type="l" for="ch" forName="BottomArrow" refType="w" fact="0.2444"/>
          <dgm:constr type="t" for="ch" forName="BottomArrow" refType="h" fact="0.5893"/>
          <dgm:constr type="w" for="ch" forName="BottomArrow" refType="w" fact="0.5111"/>
          <dgm:constr type="h" for="ch" forName="BottomArrow" refType="h" fact="0.4107"/>
        </dgm:constrLst>
      </dgm:else>
    </dgm:choose>
    <dgm:choose name="Name7">
      <dgm:if name="Name8" axis="ch" ptType="node" func="cnt" op="gte" val="1">
        <dgm:layoutNode name="LeftText" styleLbl="revTx" moveWith="LeftNode">
          <dgm:varLst>
            <dgm:bulletEnabled val="1"/>
          </dgm:varLst>
          <dgm:alg type="tx">
            <dgm:param type="txAnchorVert" val="t"/>
            <dgm:param type="parTxLTRAlign" val="l"/>
          </dgm:alg>
          <dgm:choose name="Name9">
            <dgm:if name="Name10" axis="ch" ptType="node" func="cnt" op="lte" val="1">
              <dgm:shape xmlns:r="http://schemas.openxmlformats.org/officeDocument/2006/relationships" type="round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5"/>
                <dgm:constr type="bMarg" refType="primFontSz" fact="0.5"/>
              </dgm:constrLst>
            </dgm:if>
            <dgm:else name="Name11">
              <dgm:shape xmlns:r="http://schemas.openxmlformats.org/officeDocument/2006/relationships" rot="27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45"/>
                <dgm:constr type="tMarg" refType="primFontSz" fact="0.5"/>
                <dgm:constr type="bMarg" refType="primFontSz" fact="0.5"/>
              </dgm:constrLst>
            </dgm:else>
          </dgm:choose>
          <dgm:ruleLst>
            <dgm:rule type="primFontSz" val="5" fact="NaN" max="NaN"/>
          </dgm:ruleLst>
        </dgm:layoutNode>
        <dgm:layoutNode name="LeftNode" styleLbl="bgImgPlace1">
          <dgm:varLst>
            <dgm:chMax val="2"/>
            <dgm:chPref val="2"/>
          </dgm:varLst>
          <dgm:alg type="sp"/>
          <dgm:choose name="Name12">
            <dgm:if name="Name13" axis="ch" ptType="node" func="cnt" op="lte" val="1">
              <dgm:shape xmlns:r="http://schemas.openxmlformats.org/officeDocument/2006/relationships" type="roundRect" r:blip="">
                <dgm:adjLst>
                  <dgm:adj idx="1" val="0.1667"/>
                  <dgm:adj idx="2" val="0"/>
                </dgm:adjLst>
              </dgm:shape>
            </dgm:if>
            <dgm:else name="Name14">
              <dgm:shape xmlns:r="http://schemas.openxmlformats.org/officeDocument/2006/relationships" rot="270" type="round2SameRect" r:blip="">
                <dgm:adjLst>
                  <dgm:adj idx="1" val="0.1667"/>
                  <dgm:adj idx="2" val="0"/>
                </dgm:adjLst>
              </dgm:shape>
            </dgm:else>
          </dgm:choose>
          <dgm:presOf axis="ch desOrSelf" ptType="node node" st="1 1" cnt="1 0"/>
        </dgm:layoutNode>
        <dgm:choose name="Name15">
          <dgm:if name="Name16" axis="ch" ptType="node" func="cnt" op="gte" val="2">
            <dgm:layoutNode name="RightText" styleLbl="revTx" moveWith="RightNode">
              <dgm:varLst>
                <dgm:bulletEnabled val="1"/>
              </dgm:varLst>
              <dgm:alg type="tx">
                <dgm:param type="txAnchorVert" val="t"/>
                <dgm:param type="parTxLTRAlign" val="l"/>
              </dgm:alg>
              <dgm:shape xmlns:r="http://schemas.openxmlformats.org/officeDocument/2006/relationships" rot="90" type="round2SameRect" r:blip="" hideGeom="1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  <dgm:constrLst>
                <dgm:constr type="lMarg" refType="primFontSz" fact="0.45"/>
                <dgm:constr type="rMarg" refType="primFontSz" fact="0.3"/>
                <dgm:constr type="tMarg" refType="primFontSz" fact="0.5"/>
                <dgm:constr type="bMarg" refType="primFontSz" fact="0.5"/>
              </dgm:constrLst>
              <dgm:ruleLst>
                <dgm:rule type="primFontSz" val="5" fact="NaN" max="NaN"/>
              </dgm:ruleLst>
            </dgm:layoutNode>
            <dgm:layoutNode name="RightNode" styleLbl="bgImgPlace1">
              <dgm:varLst>
                <dgm:chMax val="0"/>
                <dgm:chPref val="0"/>
              </dgm:varLst>
              <dgm:alg type="sp"/>
              <dgm:shape xmlns:r="http://schemas.openxmlformats.org/officeDocument/2006/relationships" rot="90" type="round2SameRect" r:blip="">
                <dgm:adjLst>
                  <dgm:adj idx="1" val="0.1667"/>
                  <dgm:adj idx="2" val="0"/>
                </dgm:adjLst>
              </dgm:shape>
              <dgm:presOf axis="ch desOrSelf" ptType="node node" st="2 1" cnt="1 0"/>
            </dgm:layoutNode>
            <dgm:layoutNode name="TopArrow">
              <dgm:alg type="sp"/>
              <dgm:shape xmlns:r="http://schemas.openxmlformats.org/officeDocument/2006/relationships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  <dgm:layoutNode name="BottomArrow">
              <dgm:alg type="sp"/>
              <dgm:shape xmlns:r="http://schemas.openxmlformats.org/officeDocument/2006/relationships" rot="180" type="circularArrow" r:blip="">
                <dgm:adjLst>
                  <dgm:adj idx="1" val="0.125"/>
                  <dgm:adj idx="2" val="19.0387"/>
                  <dgm:adj idx="3" val="-19.0387"/>
                  <dgm:adj idx="4" val="180"/>
                  <dgm:adj idx="5" val="0.125"/>
                </dgm:adjLst>
              </dgm:shape>
              <dgm:presOf/>
            </dgm:layoutNode>
          </dgm:if>
          <dgm:else name="Name17"/>
        </dgm:choose>
      </dgm:if>
      <dgm:else name="Name18"/>
    </dgm:choos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DB14-DE9A-42F7-92E8-335AACC340B8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8180-84DF-467B-AAB2-A25C851529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4602609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DB14-DE9A-42F7-92E8-335AACC340B8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8180-84DF-467B-AAB2-A25C851529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5459307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DB14-DE9A-42F7-92E8-335AACC340B8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8180-84DF-467B-AAB2-A25C851529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649002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DB14-DE9A-42F7-92E8-335AACC340B8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8180-84DF-467B-AAB2-A25C851529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28813649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DB14-DE9A-42F7-92E8-335AACC340B8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8180-84DF-467B-AAB2-A25C851529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731613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DB14-DE9A-42F7-92E8-335AACC340B8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8180-84DF-467B-AAB2-A25C851529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53576675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DB14-DE9A-42F7-92E8-335AACC340B8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8180-84DF-467B-AAB2-A25C851529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45280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DB14-DE9A-42F7-92E8-335AACC340B8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8180-84DF-467B-AAB2-A25C851529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428286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DB14-DE9A-42F7-92E8-335AACC340B8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8180-84DF-467B-AAB2-A25C851529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0409950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DB14-DE9A-42F7-92E8-335AACC340B8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8180-84DF-467B-AAB2-A25C851529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75565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F9BDB14-DE9A-42F7-92E8-335AACC340B8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8C48180-84DF-467B-AAB2-A25C851529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32074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F9BDB14-DE9A-42F7-92E8-335AACC340B8}" type="datetimeFigureOut">
              <a:rPr lang="ru-RU" smtClean="0"/>
              <a:t>12.03.2024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8C48180-84DF-467B-AAB2-A25C85152912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02758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9364" y="2852936"/>
            <a:ext cx="8568952" cy="1470025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УСЛОВИЯ ДЛЯ НЕПРЕРЫВНОГО ПРОФЕССИОНАЛЬНОГО РАЗВИТИЯ ПЕДАГОГОВ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4437112"/>
            <a:ext cx="5688632" cy="129614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Бабкина Елена Сергеевна, преподаватель первой квалификационной категории ГБПОУ ЮЭТ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9" t="34641" r="13756" b="27604"/>
          <a:stretch/>
        </p:blipFill>
        <p:spPr bwMode="auto">
          <a:xfrm>
            <a:off x="755577" y="93361"/>
            <a:ext cx="7767930" cy="233158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2" t="15560" r="2268" b="73453"/>
          <a:stretch/>
        </p:blipFill>
        <p:spPr bwMode="auto">
          <a:xfrm>
            <a:off x="395536" y="1816549"/>
            <a:ext cx="8127971" cy="73529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61918019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59364" y="2852936"/>
            <a:ext cx="8568952" cy="1470025"/>
          </a:xfrm>
        </p:spPr>
        <p:txBody>
          <a:bodyPr>
            <a:noAutofit/>
          </a:bodyPr>
          <a:lstStyle/>
          <a:p>
            <a:r>
              <a:rPr lang="ru-RU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СОВРЕМЕННЫЕ УСЛОВИЯ ДЛЯ НЕПРЕРЫВНОГО ПРОФЕССИОНАЛЬНОГО РАЗВИТИЯ ПЕДАГОГОВ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3419872" y="4437112"/>
            <a:ext cx="5688632" cy="1296144"/>
          </a:xfrm>
        </p:spPr>
        <p:txBody>
          <a:bodyPr>
            <a:normAutofit fontScale="70000" lnSpcReduction="20000"/>
          </a:bodyPr>
          <a:lstStyle/>
          <a:p>
            <a:pPr algn="l"/>
            <a:r>
              <a:rPr lang="ru-RU" sz="31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Автор: Бабкина Елена Сергеевна, преподаватель первой квалификационной категории ГБПОУ ЮЭТ</a:t>
            </a:r>
          </a:p>
          <a:p>
            <a:pPr algn="l"/>
            <a:r>
              <a:rPr lang="ru-RU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dirty="0"/>
          </a:p>
        </p:txBody>
      </p:sp>
      <p:pic>
        <p:nvPicPr>
          <p:cNvPr id="5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899" t="34641" r="13756" b="27604"/>
          <a:stretch/>
        </p:blipFill>
        <p:spPr bwMode="auto">
          <a:xfrm>
            <a:off x="755577" y="93361"/>
            <a:ext cx="7767930" cy="2331585"/>
          </a:xfrm>
          <a:prstGeom prst="rect">
            <a:avLst/>
          </a:prstGeom>
          <a:noFill/>
          <a:ln>
            <a:noFill/>
          </a:ln>
          <a:effectLst>
            <a:softEdge rad="317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2" t="15560" r="2268" b="73453"/>
          <a:stretch/>
        </p:blipFill>
        <p:spPr bwMode="auto">
          <a:xfrm>
            <a:off x="395536" y="1816549"/>
            <a:ext cx="8127971" cy="735291"/>
          </a:xfrm>
          <a:prstGeom prst="rect">
            <a:avLst/>
          </a:prstGeom>
          <a:noFill/>
          <a:ln>
            <a:noFill/>
          </a:ln>
          <a:effectLst>
            <a:softEdge rad="1270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322535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07504" y="620688"/>
            <a:ext cx="8956343" cy="1325563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 extrusionH="76200" contourW="31750">
            <a:bevelT w="184150" prst="angle"/>
            <a:extrusionClr>
              <a:schemeClr val="accent1">
                <a:lumMod val="40000"/>
                <a:lumOff val="60000"/>
              </a:schemeClr>
            </a:extrusionClr>
            <a:contourClr>
              <a:schemeClr val="accent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: </a:t>
            </a: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в педагогическом коллективе климата, способствующего непрерывному профессиональному развитию педагогов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07504" y="2636912"/>
            <a:ext cx="8956343" cy="3096344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 extrusionH="76200" contourW="31750">
            <a:bevelT w="184150" prst="angle"/>
            <a:extrusionClr>
              <a:schemeClr val="accent1">
                <a:lumMod val="40000"/>
                <a:lumOff val="60000"/>
              </a:schemeClr>
            </a:extrusionClr>
            <a:contourClr>
              <a:schemeClr val="accent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85000" lnSpcReduction="20000"/>
          </a:bodyPr>
          <a:lstStyle/>
          <a:p>
            <a:pPr marL="0" lvl="0" indent="0">
              <a:buNone/>
            </a:pPr>
            <a:r>
              <a:rPr lang="ru-RU" sz="3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</a:t>
            </a:r>
            <a:r>
              <a:rPr lang="ru-RU" sz="26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</a:t>
            </a:r>
            <a:r>
              <a:rPr lang="ru-RU" sz="2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endParaRPr lang="ru-RU" sz="2800" b="1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457200" lvl="0" indent="-457200">
              <a:buFont typeface="+mj-lt"/>
              <a:buAutoNum type="arabicPeriod"/>
            </a:pP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Создание условий для понимания каждым педагогом, что профессиональное развитие определённым образом влияет на его работу. </a:t>
            </a:r>
          </a:p>
          <a:p>
            <a:pPr marL="457200" lvl="0" indent="-457200">
              <a:buFont typeface="+mj-lt"/>
              <a:buAutoNum type="arabicPeriod"/>
            </a:pPr>
            <a:r>
              <a:rPr lang="ru-RU" sz="2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Каждый педагог должен осознать, каким образом профессиональное развитие повлияет на результаты обученности обучающихся</a:t>
            </a:r>
            <a:r>
              <a:rPr lang="ru-RU" sz="4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9089093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Объект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99086064"/>
              </p:ext>
            </p:extLst>
          </p:nvPr>
        </p:nvGraphicFramePr>
        <p:xfrm>
          <a:off x="539552" y="1772816"/>
          <a:ext cx="8352928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Заголовок 3"/>
          <p:cNvSpPr>
            <a:spLocks noGrp="1"/>
          </p:cNvSpPr>
          <p:nvPr>
            <p:ph type="title"/>
          </p:nvPr>
        </p:nvSpPr>
        <p:spPr>
          <a:xfrm>
            <a:off x="1043608" y="332656"/>
            <a:ext cx="7488832" cy="1080120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 extrusionH="76200" contourW="31750">
            <a:bevelT w="184150" prst="angle"/>
            <a:extrusionClr>
              <a:schemeClr val="accent1">
                <a:lumMod val="40000"/>
                <a:lumOff val="60000"/>
              </a:schemeClr>
            </a:extrusionClr>
            <a:contourClr>
              <a:schemeClr val="accent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МЕТОДИЧЕСКОЙ РАБОТЫ ГБПОУ «ЮЖНОУРАЛЬСКИЙ ЭНЕРГЕТИЧЕСКИЙ ТЕХНИКУМ»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96918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188641"/>
            <a:ext cx="7632848" cy="720079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 extrusionH="76200" contourW="31750">
            <a:bevelT w="184150" prst="angle"/>
            <a:extrusionClr>
              <a:schemeClr val="accent1">
                <a:lumMod val="40000"/>
                <a:lumOff val="60000"/>
              </a:schemeClr>
            </a:extrusionClr>
            <a:contourClr>
              <a:schemeClr val="accent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 «НАСТАВНИЧЕСТВО ПЕДАГОГА –СТАЖИСТА  НАД МОЛОДЫМ ПЕДАГОГОМ»</a:t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395536" y="1052736"/>
            <a:ext cx="8236263" cy="1512168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 extrusionH="76200" contourW="31750">
            <a:bevelT w="184150" prst="angle"/>
            <a:extrusionClr>
              <a:schemeClr val="accent1">
                <a:lumMod val="40000"/>
                <a:lumOff val="60000"/>
              </a:schemeClr>
            </a:extrusionClr>
            <a:contourClr>
              <a:schemeClr val="accent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rmAutofit fontScale="62500" lnSpcReduction="20000"/>
          </a:bodyPr>
          <a:lstStyle/>
          <a:p>
            <a:pPr marL="0" indent="0" algn="ctr">
              <a:buNone/>
            </a:pP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</a:t>
            </a:r>
            <a:r>
              <a:rPr lang="ru-RU" sz="2400" b="1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проекта: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Развитие профессиональных компетенций  молодых специалистов посредством наставничества, обеспечение постепенного вовлечения молодого специалиста во все сферы профессиональной деятельности; способствование становления профессиональной деятельности педагога.</a:t>
            </a:r>
          </a:p>
        </p:txBody>
      </p:sp>
      <p:graphicFrame>
        <p:nvGraphicFramePr>
          <p:cNvPr id="3" name="Схема 2"/>
          <p:cNvGraphicFramePr/>
          <p:nvPr>
            <p:extLst>
              <p:ext uri="{D42A27DB-BD31-4B8C-83A1-F6EECF244321}">
                <p14:modId xmlns:p14="http://schemas.microsoft.com/office/powerpoint/2010/main" val="1835030373"/>
              </p:ext>
            </p:extLst>
          </p:nvPr>
        </p:nvGraphicFramePr>
        <p:xfrm>
          <a:off x="1187624" y="2708920"/>
          <a:ext cx="6912768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74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0" y="188641"/>
            <a:ext cx="8956343" cy="1008112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 extrusionH="76200" contourW="31750">
            <a:bevelT w="184150" prst="angle"/>
            <a:extrusionClr>
              <a:schemeClr val="accent1">
                <a:lumMod val="40000"/>
                <a:lumOff val="60000"/>
              </a:schemeClr>
            </a:extrusionClr>
            <a:contourClr>
              <a:schemeClr val="accent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ПЛАН РАБОТЫ ШКОЛЫ МОЛОДОГО ПРЕПОДАВАТЕЛЯ на 2023-2024 учебный год 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>
          <a:xfrm>
            <a:off x="167480" y="2996952"/>
            <a:ext cx="8841127" cy="3672408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>
            <a:solidFill>
              <a:schemeClr val="accent1">
                <a:lumMod val="50000"/>
              </a:schemeClr>
            </a:solidFill>
          </a:ln>
          <a:scene3d>
            <a:camera prst="orthographicFront"/>
            <a:lightRig rig="threePt" dir="t"/>
          </a:scene3d>
          <a:sp3d extrusionH="76200" contourW="31750">
            <a:bevelT w="184150" prst="angle"/>
            <a:extrusionClr>
              <a:schemeClr val="accent1">
                <a:lumMod val="40000"/>
                <a:lumOff val="60000"/>
              </a:schemeClr>
            </a:extrusionClr>
            <a:contourClr>
              <a:schemeClr val="accent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marL="0" indent="0">
              <a:buNone/>
            </a:pPr>
            <a:r>
              <a:rPr lang="ru-RU" sz="16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</a:t>
            </a:r>
            <a:r>
              <a:rPr lang="ru-RU" sz="18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Задачи Школы молодого преподавателя: </a:t>
            </a:r>
          </a:p>
          <a:p>
            <a:pPr marL="514350" indent="-514350">
              <a:buAutoNum type="arabicPeriod"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Удовлетворять потребности молодых педагогов в непрерывном образовании. </a:t>
            </a:r>
          </a:p>
          <a:p>
            <a:pPr marL="514350" indent="-514350">
              <a:buAutoNum type="arabicPeriod"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Выявлять профессиональные, методические проблемы в учебном процессе начинающих педагогов и содействовать их разрешению. </a:t>
            </a:r>
          </a:p>
          <a:p>
            <a:pPr marL="514350" indent="-514350">
              <a:buAutoNum type="arabicPeriod"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Способствовать формированию индивидуального стиля творческой деятельности педагогов. </a:t>
            </a:r>
          </a:p>
          <a:p>
            <a:pPr marL="514350" indent="-514350">
              <a:buAutoNum type="arabicPeriod"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Помочь молодым преподавателям внедрению современных подходов и передовых педагогических технологий в образовательный процесс.</a:t>
            </a:r>
          </a:p>
          <a:p>
            <a:pPr marL="514350" indent="-514350">
              <a:buAutoNum type="arabicPeriod"/>
            </a:pPr>
            <a:r>
              <a:rPr lang="ru-RU" sz="18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Пропагандировать педагогическое мастерство опытных преподавателей и оказывать помощь в совершенствовании знаний методики и педагогики. 6. Формировать навыки в проведении диагностики и самодиагностики. </a:t>
            </a:r>
            <a:endParaRPr lang="ru-RU" sz="16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6" name="Заголовок 3"/>
          <p:cNvSpPr txBox="1">
            <a:spLocks/>
          </p:cNvSpPr>
          <p:nvPr/>
        </p:nvSpPr>
        <p:spPr>
          <a:xfrm>
            <a:off x="52264" y="1412776"/>
            <a:ext cx="8956343" cy="1402358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 w="25400" cap="flat" cmpd="sng" algn="ctr">
            <a:solidFill>
              <a:schemeClr val="accent1">
                <a:lumMod val="50000"/>
              </a:schemeClr>
            </a:solidFill>
            <a:prstDash val="solid"/>
          </a:ln>
          <a:scene3d>
            <a:camera prst="orthographicFront"/>
            <a:lightRig rig="threePt" dir="t"/>
          </a:scene3d>
          <a:sp3d extrusionH="76200" contourW="31750">
            <a:bevelT w="184150" prst="angle"/>
            <a:extrusionClr>
              <a:schemeClr val="accent1">
                <a:lumMod val="40000"/>
                <a:lumOff val="60000"/>
              </a:schemeClr>
            </a:extrusionClr>
            <a:contourClr>
              <a:schemeClr val="accent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u="sng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Цель Школы молодого преподавателя</a:t>
            </a:r>
            <a:r>
              <a:rPr lang="ru-RU" sz="20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 - организация и создание условий для профессионального роста начинающих преподавателей, формирование у них высоких профессиональных идеалов, потребностей в постоянном саморазвитии и самосовершенствовании</a:t>
            </a:r>
            <a:r>
              <a:rPr lang="ru-RU" sz="24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ru-RU" sz="24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06630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2" name="Picture 4" descr="https://yets.ru/uploads/gallery/media/IMG_20231215_091921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295" t="20674" r="20343" b="18595"/>
          <a:stretch/>
        </p:blipFill>
        <p:spPr bwMode="auto">
          <a:xfrm>
            <a:off x="323528" y="1411175"/>
            <a:ext cx="3177309" cy="256770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3" name="Picture 5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63" t="28848"/>
          <a:stretch/>
        </p:blipFill>
        <p:spPr bwMode="auto">
          <a:xfrm>
            <a:off x="2627784" y="4221088"/>
            <a:ext cx="4239289" cy="2460562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815" t="25753" r="19333" b="17358"/>
          <a:stretch/>
        </p:blipFill>
        <p:spPr bwMode="auto">
          <a:xfrm>
            <a:off x="5508103" y="1377929"/>
            <a:ext cx="3448239" cy="2634199"/>
          </a:xfrm>
          <a:prstGeom prst="snip2Diag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88900" algn="tl" rotWithShape="0">
              <a:srgbClr val="000000">
                <a:alpha val="4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  <a:extLst/>
        </p:spPr>
      </p:pic>
      <p:sp>
        <p:nvSpPr>
          <p:cNvPr id="10" name="Заголовок 3"/>
          <p:cNvSpPr txBox="1">
            <a:spLocks/>
          </p:cNvSpPr>
          <p:nvPr/>
        </p:nvSpPr>
        <p:spPr>
          <a:xfrm>
            <a:off x="1259632" y="188641"/>
            <a:ext cx="6768753" cy="1008112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 w="25400" cap="flat" cmpd="sng" algn="ctr">
            <a:solidFill>
              <a:schemeClr val="accent1">
                <a:lumMod val="50000"/>
              </a:schemeClr>
            </a:solidFill>
            <a:prstDash val="solid"/>
          </a:ln>
          <a:scene3d>
            <a:camera prst="orthographicFront"/>
            <a:lightRig rig="threePt" dir="t"/>
          </a:scene3d>
          <a:sp3d extrusionH="76200" contourW="31750">
            <a:bevelT w="184150" prst="angle"/>
            <a:extrusionClr>
              <a:schemeClr val="accent1">
                <a:lumMod val="40000"/>
                <a:lumOff val="60000"/>
              </a:schemeClr>
            </a:extrusionClr>
            <a:contourClr>
              <a:schemeClr val="accent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0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ШКОЛА МОЛОДОГО ПРЕПОДАВАТЕЛЯ</a:t>
            </a:r>
            <a:endParaRPr lang="ru-RU" sz="20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594029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3"/>
          <p:cNvSpPr txBox="1">
            <a:spLocks/>
          </p:cNvSpPr>
          <p:nvPr/>
        </p:nvSpPr>
        <p:spPr>
          <a:xfrm>
            <a:off x="107505" y="30597"/>
            <a:ext cx="8935556" cy="1222534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 w="25400" cap="flat" cmpd="sng" algn="ctr">
            <a:solidFill>
              <a:schemeClr val="accent1">
                <a:lumMod val="50000"/>
              </a:schemeClr>
            </a:solidFill>
            <a:prstDash val="solid"/>
          </a:ln>
          <a:scene3d>
            <a:camera prst="orthographicFront"/>
            <a:lightRig rig="threePt" dir="t"/>
          </a:scene3d>
          <a:sp3d extrusionH="76200" contourW="31750">
            <a:bevelT w="184150" prst="angle"/>
            <a:extrusionClr>
              <a:schemeClr val="accent1">
                <a:lumMod val="40000"/>
                <a:lumOff val="60000"/>
              </a:schemeClr>
            </a:extrusionClr>
            <a:contourClr>
              <a:schemeClr val="accent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1800" b="1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МЕТОДИЧЕСКИЙ СЕМИНАР  ПО ТЕМЕ «ОСОБЕННОСТИ ПОДГОТОВКИ КОНКУРСНЫХ РАБОТ ДЛЯ УЧАСТИЯ В ОБЛАСТНОМ КОНКУРСЕ НАУЧНО – ИССЛЕДОВАТЕЛЬСКИХ РАБОТ СТУДЕНТОВ»</a:t>
            </a: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idx="1"/>
          </p:nvPr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0909" t="15249" r="11489"/>
          <a:stretch/>
        </p:blipFill>
        <p:spPr bwMode="auto">
          <a:xfrm>
            <a:off x="1079787" y="1281436"/>
            <a:ext cx="3495496" cy="28661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0131"/>
          <a:stretch/>
        </p:blipFill>
        <p:spPr bwMode="auto">
          <a:xfrm>
            <a:off x="107504" y="4301629"/>
            <a:ext cx="5328592" cy="2395140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pic>
        <p:nvPicPr>
          <p:cNvPr id="3077" name="Picture 5" descr="https://yets.ru/uploads/gallery/media/PwZf55Qx7-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048" r="1430" b="2028"/>
          <a:stretch/>
        </p:blipFill>
        <p:spPr bwMode="auto">
          <a:xfrm>
            <a:off x="5724128" y="1484784"/>
            <a:ext cx="3174917" cy="4627106"/>
          </a:xfrm>
          <a:prstGeom prst="rect">
            <a:avLst/>
          </a:prstGeom>
          <a:ln w="190500" cap="sq">
            <a:solidFill>
              <a:srgbClr val="C8C6BD"/>
            </a:solidFill>
            <a:prstDash val="solid"/>
            <a:miter lim="800000"/>
          </a:ln>
          <a:effectLst>
            <a:outerShdw blurRad="254000" algn="bl" rotWithShape="0">
              <a:srgbClr val="000000">
                <a:alpha val="43000"/>
              </a:srgbClr>
            </a:outerShdw>
          </a:effectLst>
          <a:scene3d>
            <a:camera prst="perspectiveFront" fov="5400000"/>
            <a:lightRig rig="threePt" dir="t">
              <a:rot lat="0" lon="0" rev="2100000"/>
            </a:lightRig>
          </a:scene3d>
          <a:sp3d extrusionH="25400">
            <a:bevelT w="304800" h="152400" prst="hardEdge"/>
            <a:extrusionClr>
              <a:srgbClr val="000000"/>
            </a:extrusion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7980113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3"/>
          <p:cNvSpPr txBox="1">
            <a:spLocks noGrp="1"/>
          </p:cNvSpPr>
          <p:nvPr>
            <p:ph type="title"/>
          </p:nvPr>
        </p:nvSpPr>
        <p:spPr>
          <a:xfrm>
            <a:off x="457200" y="274638"/>
            <a:ext cx="8229600" cy="922114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 w="25400" cap="flat" cmpd="sng" algn="ctr">
            <a:solidFill>
              <a:schemeClr val="accent1">
                <a:lumMod val="50000"/>
              </a:schemeClr>
            </a:solidFill>
            <a:prstDash val="solid"/>
          </a:ln>
          <a:scene3d>
            <a:camera prst="orthographicFront"/>
            <a:lightRig rig="threePt" dir="t"/>
          </a:scene3d>
          <a:sp3d extrusionH="76200" contourW="31750">
            <a:bevelT w="184150" prst="angle"/>
            <a:extrusionClr>
              <a:schemeClr val="accent1">
                <a:lumMod val="40000"/>
                <a:lumOff val="60000"/>
              </a:schemeClr>
            </a:extrusionClr>
            <a:contourClr>
              <a:schemeClr val="accent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КОНКУРСЫ ПРОФЕССИОНАЛЬНОГО МАСТЕРСТВА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96752"/>
            <a:ext cx="4704522" cy="35283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123" name="Picture 3"/>
          <p:cNvPicPr>
            <a:picLocks noChangeAspect="1" noChangeArrowheads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1791"/>
          <a:stretch/>
        </p:blipFill>
        <p:spPr bwMode="auto">
          <a:xfrm>
            <a:off x="4911585" y="2852936"/>
            <a:ext cx="4052903" cy="38350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6929622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06169" y="1003923"/>
            <a:ext cx="4896544" cy="36724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897560"/>
            <a:ext cx="2970201" cy="396044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160" y="3101837"/>
            <a:ext cx="2808312" cy="37445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Заголовок 3"/>
          <p:cNvSpPr txBox="1">
            <a:spLocks/>
          </p:cNvSpPr>
          <p:nvPr/>
        </p:nvSpPr>
        <p:spPr>
          <a:xfrm>
            <a:off x="1331640" y="116632"/>
            <a:ext cx="6408711" cy="922114"/>
          </a:xfrm>
          <a:prstGeom prst="plaque">
            <a:avLst/>
          </a:prstGeom>
          <a:solidFill>
            <a:schemeClr val="accent5">
              <a:lumMod val="20000"/>
              <a:lumOff val="80000"/>
            </a:schemeClr>
          </a:solidFill>
          <a:ln w="25400" cap="flat" cmpd="sng" algn="ctr">
            <a:solidFill>
              <a:schemeClr val="accent1">
                <a:lumMod val="50000"/>
              </a:schemeClr>
            </a:solidFill>
            <a:prstDash val="solid"/>
          </a:ln>
          <a:scene3d>
            <a:camera prst="orthographicFront"/>
            <a:lightRig rig="threePt" dir="t"/>
          </a:scene3d>
          <a:sp3d extrusionH="76200" contourW="31750">
            <a:bevelT w="184150" prst="angle"/>
            <a:extrusionClr>
              <a:schemeClr val="accent1">
                <a:lumMod val="40000"/>
                <a:lumOff val="60000"/>
              </a:schemeClr>
            </a:extrusionClr>
            <a:contourClr>
              <a:schemeClr val="accent1">
                <a:lumMod val="50000"/>
              </a:schemeClr>
            </a:contourClr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lIns="91440" tIns="45720" rIns="91440" bIns="45720" rtlCol="0" anchor="ctr">
            <a:noAutofit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>
              <a:defRPr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/>
            </a:r>
            <a:b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sz="2400" dirty="0" smtClean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СТАЖИРОВКА</a:t>
            </a:r>
            <a:r>
              <a:rPr lang="ru-RU" sz="1800" dirty="0" smtClean="0"/>
              <a:t/>
            </a:r>
            <a:br>
              <a:rPr lang="ru-RU" sz="1800" dirty="0" smtClean="0"/>
            </a:br>
            <a:endParaRPr lang="ru-RU" sz="18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20602660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259</TotalTime>
  <Words>299</Words>
  <Application>Microsoft Office PowerPoint</Application>
  <PresentationFormat>Экран (4:3)</PresentationFormat>
  <Paragraphs>30</Paragraphs>
  <Slides>10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10</vt:i4>
      </vt:variant>
    </vt:vector>
  </HeadingPairs>
  <TitlesOfParts>
    <vt:vector size="14" baseType="lpstr">
      <vt:lpstr>Arial</vt:lpstr>
      <vt:lpstr>Calibri</vt:lpstr>
      <vt:lpstr>Times New Roman</vt:lpstr>
      <vt:lpstr>Тема Office</vt:lpstr>
      <vt:lpstr>СОВРЕМЕННЫЕ УСЛОВИЯ ДЛЯ НЕПРЕРЫВНОГО ПРОФЕССИОНАЛЬНОГО РАЗВИТИЯ ПЕДАГОГОВ </vt:lpstr>
      <vt:lpstr>Цель : Создание в педагогическом коллективе климата, способствующего непрерывному профессиональному развитию педагогов</vt:lpstr>
      <vt:lpstr>ПЛАН МЕТОДИЧЕСКОЙ РАБОТЫ ГБПОУ «ЮЖНОУРАЛЬСКИЙ ЭНЕРГЕТИЧЕСКИЙ ТЕХНИКУМ»</vt:lpstr>
      <vt:lpstr>  ПРОЕКТ «НАСТАВНИЧЕСТВО ПЕДАГОГА –СТАЖИСТА  НАД МОЛОДЫМ ПЕДАГОГОМ»  </vt:lpstr>
      <vt:lpstr>ПЛАН РАБОТЫ ШКОЛЫ МОЛОДОГО ПРЕПОДАВАТЕЛЯ на 2023-2024 учебный год </vt:lpstr>
      <vt:lpstr>Презентация PowerPoint</vt:lpstr>
      <vt:lpstr>Презентация PowerPoint</vt:lpstr>
      <vt:lpstr> КОНКУРСЫ ПРОФЕССИОНАЛЬНОГО МАСТЕРСТВА </vt:lpstr>
      <vt:lpstr>Презентация PowerPoint</vt:lpstr>
      <vt:lpstr>СОВРЕМЕННЫЕ УСЛОВИЯ ДЛЯ НЕПРЕРЫВНОГО ПРОФЕССИОНАЛЬНОГО РАЗВИТИЯ ПЕДАГОГОВ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СОВРЕМЕННЫЕ УСЛОВИЯ ДЛЯ НЕПРЕРЫВНОГО ПРОФЕССИОНАЛЬНОГО РАЗВИТИЯ ПЕДАГОГОВ</dc:title>
  <dc:creator>xXx</dc:creator>
  <cp:lastModifiedBy>Елена Бабкина</cp:lastModifiedBy>
  <cp:revision>14</cp:revision>
  <dcterms:created xsi:type="dcterms:W3CDTF">2024-03-12T06:30:21Z</dcterms:created>
  <dcterms:modified xsi:type="dcterms:W3CDTF">2024-03-12T11:18:50Z</dcterms:modified>
</cp:coreProperties>
</file>