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sldIdLst>
    <p:sldId id="256" r:id="rId3"/>
    <p:sldId id="277" r:id="rId4"/>
    <p:sldId id="284" r:id="rId5"/>
    <p:sldId id="283" r:id="rId6"/>
    <p:sldId id="279" r:id="rId7"/>
    <p:sldId id="281" r:id="rId8"/>
    <p:sldId id="263" r:id="rId9"/>
    <p:sldId id="282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Захарова" initials="З" lastIdx="0" clrIdx="0">
    <p:extLst>
      <p:ext uri="{19B8F6BF-5375-455C-9EA6-DF929625EA0E}">
        <p15:presenceInfo xmlns:p15="http://schemas.microsoft.com/office/powerpoint/2012/main" userId="Захаро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51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87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79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84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85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557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545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641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29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208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637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684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8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89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50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1CADE4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1CADE4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389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268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1CADE4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1CADE4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80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081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462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052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40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2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5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27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77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36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4A23D35-2226-468C-9310-7D1F180B3713}" type="datetimeFigureOut">
              <a:rPr lang="ru-RU" smtClean="0"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256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19.03.2024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963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4;&#1072;&#1075;&#1087;&#1082;.&#1088;&#1092;/?ysclid=l9f6k7h7k321186999" TargetMode="External"/><Relationship Id="rId2" Type="http://schemas.openxmlformats.org/officeDocument/2006/relationships/hyperlink" Target="mailto:mpk5@yandex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1465943"/>
            <a:ext cx="10058400" cy="25400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Заседание областного методического объединения </a:t>
            </a: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преподавателей </a:t>
            </a:r>
            <a:r>
              <a:rPr lang="ru-RU" sz="40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иностранного языка</a:t>
            </a:r>
            <a:r>
              <a:rPr lang="ru-RU" sz="44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4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4400" dirty="0">
              <a:latin typeface="Trebuchet MS" panose="020B0603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72746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Trebuchet MS" panose="020B0603020202020204" pitchFamily="34" charset="0"/>
              </a:rPr>
              <a:t>«ПОВЫШЕНИЕ КВАЛИФИКАЦИИ ПРЕПОДАВАТЕЛЯ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Trebuchet MS" panose="020B0603020202020204" pitchFamily="34" charset="0"/>
              </a:rPr>
              <a:t>КАК УСЛОВИЕ ОБЕСПЕЧЕНИЯ КАЧЕСТВА </a:t>
            </a:r>
            <a:r>
              <a:rPr lang="ru-RU" b="1" dirty="0" smtClean="0">
                <a:latin typeface="Trebuchet MS" panose="020B0603020202020204" pitchFamily="34" charset="0"/>
              </a:rPr>
              <a:t>ОБРАЗОВАНИЯ»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14 марта 2024 года</a:t>
            </a:r>
            <a:endParaRPr lang="ru-RU" sz="2000" b="1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39" y="370328"/>
            <a:ext cx="1523809" cy="9904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585" y="129978"/>
            <a:ext cx="942493" cy="1283395"/>
          </a:xfrm>
          <a:prstGeom prst="rect">
            <a:avLst/>
          </a:prstGeom>
        </p:spPr>
      </p:pic>
      <p:pic>
        <p:nvPicPr>
          <p:cNvPr id="7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762" y="251526"/>
            <a:ext cx="1249835" cy="110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67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5178" y="140690"/>
            <a:ext cx="871747" cy="77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938501"/>
              </p:ext>
            </p:extLst>
          </p:nvPr>
        </p:nvGraphicFramePr>
        <p:xfrm>
          <a:off x="314036" y="611606"/>
          <a:ext cx="11536219" cy="560668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785092">
                  <a:extLst>
                    <a:ext uri="{9D8B030D-6E8A-4147-A177-3AD203B41FA5}">
                      <a16:colId xmlns:a16="http://schemas.microsoft.com/office/drawing/2014/main" val="2798020970"/>
                    </a:ext>
                  </a:extLst>
                </a:gridCol>
                <a:gridCol w="10751127">
                  <a:extLst>
                    <a:ext uri="{9D8B030D-6E8A-4147-A177-3AD203B41FA5}">
                      <a16:colId xmlns:a16="http://schemas.microsoft.com/office/drawing/2014/main" val="1351717759"/>
                    </a:ext>
                  </a:extLst>
                </a:gridCol>
              </a:tblGrid>
              <a:tr h="5336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11</a:t>
                      </a:r>
                      <a:r>
                        <a:rPr lang="ru-RU" sz="1400" baseline="30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r>
                        <a:rPr lang="ru-RU" sz="1400" baseline="30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Непрерывное профессиональное развитие преподавателя иностранного языка как необходимое условие для личностного и профессионального роста педагога в ГБПОУ «</a:t>
                      </a:r>
                      <a:r>
                        <a:rPr lang="ru-RU" sz="14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ЧГКИПиТ</a:t>
                      </a: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», 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Марина Игоревна </a:t>
                      </a:r>
                      <a:r>
                        <a:rPr lang="ru-RU" sz="14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Хотянович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Татьяна Алексеевна </a:t>
                      </a:r>
                      <a:r>
                        <a:rPr lang="ru-RU" sz="14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Кремса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преподаватели ГБПОУ «Челябинский государственный колледж индустрии питания и торговли»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6553873"/>
                  </a:ext>
                </a:extLst>
              </a:tr>
              <a:tr h="4268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Современные условия для непрерывного профессионального развития педагогов в ГБПОУ «</a:t>
                      </a:r>
                      <a:r>
                        <a:rPr lang="ru-RU" sz="14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Южноуральский</a:t>
                      </a: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энергетический техникум», 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Бабкина Елена Сергеевна,</a:t>
                      </a: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преподаватель английского языка ГБПОУ «</a:t>
                      </a:r>
                      <a:r>
                        <a:rPr lang="ru-RU" sz="14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Южноуральский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энергетический техникум»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7379788"/>
                  </a:ext>
                </a:extLst>
              </a:tr>
              <a:tr h="4268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Концепция </a:t>
                      </a:r>
                      <a:r>
                        <a:rPr lang="ru-RU" sz="14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lifelong</a:t>
                      </a: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learning</a:t>
                      </a: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как фактор непрерывного профессионального развития педагога в ПОО, 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Элла Маратовна Даминова, преподаватель ГБПОУ «Магнитогорский строительно-монтажный техникум»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974873"/>
                  </a:ext>
                </a:extLst>
              </a:tr>
              <a:tr h="5336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Профессиональное портфолио как эффективный инструмент оценивания профессиональных достижений и личностного роста педагога: из опыта работы ГБПОУ «Челябинский педагогический колледж №1», 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Альмира </a:t>
                      </a:r>
                      <a:r>
                        <a:rPr lang="ru-RU" sz="14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Финарисовна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Чашина, преподаватель ГБПОУ «Челябинский педагогический колледж №1»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3889383"/>
                  </a:ext>
                </a:extLst>
              </a:tr>
              <a:tr h="6403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Сайт педагогического работника как средство повышения учебной активности студентов и формирования педагогического портфолио: опыт </a:t>
                      </a:r>
                      <a:r>
                        <a:rPr lang="ru-RU" sz="14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Чебаркульского</a:t>
                      </a: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профессионального техникума, 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Валерий Юрьевич Полюдов, преподаватель, Марина Геннадьевна Соколова, заместитель директора по учебной работе. ГБПОУ «</a:t>
                      </a:r>
                      <a:r>
                        <a:rPr lang="ru-RU" sz="14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Чебаркульский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профессиональный техникум»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2438757"/>
                  </a:ext>
                </a:extLst>
              </a:tr>
              <a:tr h="4268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Инновационная деятельность педагога как одно из условий его профессионального развития в ГБПОУ «Челябинский автотранспортный техникум», 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Анна Владимировна </a:t>
                      </a:r>
                      <a:r>
                        <a:rPr lang="ru-RU" sz="14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Хазиева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преподаватель ГБПОУ «Челябинский автотранспортный техникум»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3189504"/>
                  </a:ext>
                </a:extLst>
              </a:tr>
              <a:tr h="4268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 перспективах развития международной деятельности в Магнитогорском педагогическом колледже, 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Наталия Николаевна Костина, преподаватель, </a:t>
                      </a:r>
                      <a:r>
                        <a:rPr lang="ru-RU" sz="14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канд.филолог.наук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ГБПОУ «Магнитогорский педагогический колледж»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789333"/>
                  </a:ext>
                </a:extLst>
              </a:tr>
              <a:tr h="6403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профессиональной компетентности преподавателей иностранного языка в ЧПОУ «Академический колледж» г. Челябинск (в рамках участия преподавателей в конкурсах профессионального мастерства и экспертных сообществах), 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Константин Сергеевич </a:t>
                      </a:r>
                      <a:r>
                        <a:rPr lang="ru-RU" sz="14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Цеунов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к.п.н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., заместитель директора ЧПОУ «Академический колледж» г. Челябинск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071450"/>
                  </a:ext>
                </a:extLst>
              </a:tr>
              <a:tr h="4847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 </a:t>
                      </a: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–13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 научно-исследовательской деятельности учащихся школ и студентов СПО (наблюдение и рекомендации эксперта), 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Светлана Геннадьевна Симонова, преподаватель ГБПОУ «Златоустовский индустриальный колледж имени П.П. Аносова</a:t>
                      </a:r>
                      <a:r>
                        <a:rPr lang="ru-RU" sz="1400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333993"/>
                  </a:ext>
                </a:extLst>
              </a:tr>
              <a:tr h="4268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–13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Применение учебно-методического комплекта по немецкому языку как условие обеспечения качества образования в условиях ПОО, 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Светлана Анатольевна Науменко, преподаватель филиала ГБПОУ «Троицкий технологический техникум»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30837"/>
                  </a:ext>
                </a:extLst>
              </a:tr>
              <a:tr h="3201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ru-RU" sz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–13</a:t>
                      </a:r>
                      <a:r>
                        <a:rPr lang="ru-RU" sz="14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Современное цифровое пространство преподавателя иностранного языка: опыт Уральского регионального колледжа, 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Дарья Валерьевна </a:t>
                      </a:r>
                      <a:r>
                        <a:rPr lang="ru-RU" sz="14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Щевлёва</a:t>
                      </a:r>
                      <a:r>
                        <a:rPr lang="ru-RU" sz="14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преподаватель ПОУ «Уральский региональный колледж»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35" marR="26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824991"/>
                  </a:ext>
                </a:extLst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4036" y="57700"/>
            <a:ext cx="10058400" cy="38765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ПОВЕСТКА ЗАСЕДАНИЯ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940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845" y="154695"/>
            <a:ext cx="1001661" cy="88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2232294"/>
              </p:ext>
            </p:extLst>
          </p:nvPr>
        </p:nvGraphicFramePr>
        <p:xfrm>
          <a:off x="316202" y="542347"/>
          <a:ext cx="11469398" cy="543257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552016">
                  <a:extLst>
                    <a:ext uri="{9D8B030D-6E8A-4147-A177-3AD203B41FA5}">
                      <a16:colId xmlns:a16="http://schemas.microsoft.com/office/drawing/2014/main" val="3139800637"/>
                    </a:ext>
                  </a:extLst>
                </a:gridCol>
                <a:gridCol w="10917382">
                  <a:extLst>
                    <a:ext uri="{9D8B030D-6E8A-4147-A177-3AD203B41FA5}">
                      <a16:colId xmlns:a16="http://schemas.microsoft.com/office/drawing/2014/main" val="1808467504"/>
                    </a:ext>
                  </a:extLst>
                </a:gridCol>
              </a:tblGrid>
              <a:tr h="294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Интерактивный метод обучения при изучении английского языка,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Софья Сергеевна Татаркина, преподаватель ГБПОУ «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Южноуральский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многопрофильный колледж»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5175022"/>
                  </a:ext>
                </a:extLst>
              </a:tr>
              <a:tr h="49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 деятельность по иностранному языку как средство развития интеллектуальных и творческих способностей, социально значимых, гражданско-патриотических  качество личности обучающихся,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Жукова Н. В.,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Хлызова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Т. Н., преподаватели ГБПОУ «Челябинский радиотехнический техникум»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718404"/>
                  </a:ext>
                </a:extLst>
              </a:tr>
              <a:tr h="392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Бинарный урок: иностранный язык-технология как средство формирования коммуникативной компетенции студентов,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Елена Анатольевна</a:t>
                      </a: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Гуськова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преподаватель ГБПОУ «Челябинский педагогический колледж №1»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1571662"/>
                  </a:ext>
                </a:extLst>
              </a:tr>
              <a:tr h="392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Роль наставничества в форме «педагог-студент» в профессиональном развитии педагога (проектная деятельность) в ГБПОУ «Челябинский автотранспортный техникум»,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Анна Андреевна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Моторина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преподаватель ГБПОУ «Челябинский автотранспортный техникум»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6122860"/>
                  </a:ext>
                </a:extLst>
              </a:tr>
              <a:tr h="392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наставничества в форме «педагог-студент» на отделении индустрии питания и торговли ГБОУ ПОО «МТК»,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Анна Николаевна Прокофьева, Ольга Анатольевна Яковлева, преподаватели</a:t>
                      </a: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ГБОУ ПОО «Магнитогорский технологический колледж им. В. П. Омельченко»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592813"/>
                  </a:ext>
                </a:extLst>
              </a:tr>
              <a:tr h="392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профессиональной компетентности как необходимое условие профессионального развития педагога,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Полина Сергеевна</a:t>
                      </a: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Байдерина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преподаватель ГБПОУ «Челябинский педагогический колледж №1»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453475"/>
                  </a:ext>
                </a:extLst>
              </a:tr>
              <a:tr h="294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Непрерывное образование преподавателей иностранного языка,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Нелли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Фаритовна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Хасанова,</a:t>
                      </a: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Лианна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Мушеговна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Гунашян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преподаватели ГБПОУ «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Копейский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политехнический колледж имени С.В. Хохрякова»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338285"/>
                  </a:ext>
                </a:extLst>
              </a:tr>
              <a:tr h="392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Непрерывное образование педагога как необходимое условие личностно-профессионального роста,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Светлана Анатольевна Водопьянова, преподаватель ГБПОУ «Челябинский профессиональный колледж»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6328724"/>
                  </a:ext>
                </a:extLst>
              </a:tr>
              <a:tr h="392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Совершенствование профессиональной компетенции преподавателей иностранного языка в системе повышения квалификации,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Гульшат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Радмировна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Исламгулова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преподаватель ГАПОУ ЧО «Политехнический колледж»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150291"/>
                  </a:ext>
                </a:extLst>
              </a:tr>
              <a:tr h="392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Проблемы и возможности непрерывного профессионального развития преподавателей иностранного языка в современных условиях,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Диляра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Фларитовна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Сагандыкова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преподаватель ГБПОУ «Челябинский механико-технологический техникум»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688891"/>
                  </a:ext>
                </a:extLst>
              </a:tr>
              <a:tr h="294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Аспекты профессионального развития педагога через участие в конкурсах профессионального мастерства,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Елена Сергеева Антоний, преподаватель ЧСПК «Сфера»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3950532"/>
                  </a:ext>
                </a:extLst>
              </a:tr>
              <a:tr h="49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Профессионалитет</a:t>
                      </a: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интеграция английского языка в образовательный процесс с учётом запроса работодателей,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Галина Игоревна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Грипкова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Диля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Фатхитдиновна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Костина, Наталья Николаевна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Кузовлева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преподаватели  Многопрофильного колледжа ФГБОУ ВО «МГТУ им.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Г.И.Носова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07323"/>
                  </a:ext>
                </a:extLst>
              </a:tr>
              <a:tr h="49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Личный опыт участия молодого педагога в областном конкурсе «профессиональный дебют - 2023»,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Гайфулина</a:t>
                      </a:r>
                      <a:r>
                        <a:rPr lang="ru-RU" sz="1200" b="1" i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Татьяна Олеговна, преподаватель ГБПОУ «Златоустовский индустриальный колледж им. П.П. Аносова»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0" marR="279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251638"/>
                  </a:ext>
                </a:extLst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7927" y="154695"/>
            <a:ext cx="10435244" cy="38765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СТЕНДОВЫЕ ДОКЛАДЫ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648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77" y="96045"/>
            <a:ext cx="10296392" cy="799421"/>
          </a:xfrm>
        </p:spPr>
        <p:txBody>
          <a:bodyPr>
            <a:noAutofit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ФОРМЫ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НЕПРЕРЫВНОГО ПОВЫШЕНИЯ КВАЛИФИКАЦИИ </a:t>
            </a: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УПРАВЛЕНЧЕСКИХ </a:t>
            </a:r>
            <a:b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 ПЕДАГОГИЧЕСКИХ КАДРОВ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477" y="895466"/>
            <a:ext cx="10503087" cy="5778289"/>
          </a:xfrm>
        </p:spPr>
        <p:txBody>
          <a:bodyPr/>
          <a:lstStyle/>
          <a:p>
            <a:pPr marL="0" indent="0">
              <a:buNone/>
            </a:pP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2772" y="1177010"/>
            <a:ext cx="2961564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Курсовое обучение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75668" y="1177010"/>
            <a:ext cx="2961564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Межкурсовой период обучения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2602" y="2733068"/>
            <a:ext cx="2797156" cy="78349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Формальное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7334" y="3929012"/>
            <a:ext cx="2797156" cy="78349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Переподготовка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7334" y="5057740"/>
            <a:ext cx="2797156" cy="78349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Повышение квалификации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3008520" y="4455672"/>
            <a:ext cx="2797156" cy="78349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Стажировка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03038" y="2656983"/>
            <a:ext cx="2797156" cy="78349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Неформальное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903038" y="4320761"/>
            <a:ext cx="2797156" cy="78349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Информальное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228034" y="2133089"/>
            <a:ext cx="2561483" cy="58281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Семинары, конференции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27940" y="2857667"/>
            <a:ext cx="2561483" cy="58281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Кафедры, ПЦК, ОМО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230817" y="3637604"/>
            <a:ext cx="2558606" cy="74861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Конкурсы профессионального мастерства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27938" y="4521446"/>
            <a:ext cx="2561483" cy="58281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Экспертные сообщества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227939" y="5216114"/>
            <a:ext cx="2561483" cy="73430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Региональная инновационная площадка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975668" y="6077149"/>
            <a:ext cx="2561483" cy="58281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Публикации в журналах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062190" y="6077149"/>
            <a:ext cx="2561483" cy="58281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83C6">
                    <a:lumMod val="7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Методические разработки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83C6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cxnSp>
        <p:nvCxnSpPr>
          <p:cNvPr id="30" name="Прямая соединительная линия 29"/>
          <p:cNvCxnSpPr>
            <a:endCxn id="8" idx="0"/>
          </p:cNvCxnSpPr>
          <p:nvPr/>
        </p:nvCxnSpPr>
        <p:spPr>
          <a:xfrm>
            <a:off x="1621180" y="2150254"/>
            <a:ext cx="0" cy="58281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82772" y="3516567"/>
            <a:ext cx="0" cy="1928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9" idx="1"/>
          </p:cNvCxnSpPr>
          <p:nvPr/>
        </p:nvCxnSpPr>
        <p:spPr>
          <a:xfrm>
            <a:off x="382772" y="4320761"/>
            <a:ext cx="29456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10" idx="1"/>
          </p:cNvCxnSpPr>
          <p:nvPr/>
        </p:nvCxnSpPr>
        <p:spPr>
          <a:xfrm>
            <a:off x="382772" y="5444716"/>
            <a:ext cx="294562" cy="4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9" idx="3"/>
          </p:cNvCxnSpPr>
          <p:nvPr/>
        </p:nvCxnSpPr>
        <p:spPr>
          <a:xfrm flipV="1">
            <a:off x="3474490" y="4320761"/>
            <a:ext cx="54085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474490" y="5444716"/>
            <a:ext cx="5408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5213445" y="2133089"/>
            <a:ext cx="27295" cy="2714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12" idx="1"/>
          </p:cNvCxnSpPr>
          <p:nvPr/>
        </p:nvCxnSpPr>
        <p:spPr>
          <a:xfrm>
            <a:off x="5253756" y="3048732"/>
            <a:ext cx="64928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247248" y="4847421"/>
            <a:ext cx="6557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6456450" y="5104260"/>
            <a:ext cx="626738" cy="972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7884470" y="5104260"/>
            <a:ext cx="815724" cy="972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8871045" y="2150254"/>
            <a:ext cx="0" cy="3540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8925636" y="2424496"/>
            <a:ext cx="3023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8871045" y="3207224"/>
            <a:ext cx="341194" cy="17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8878895" y="4115431"/>
            <a:ext cx="3113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endCxn id="17" idx="1"/>
          </p:cNvCxnSpPr>
          <p:nvPr/>
        </p:nvCxnSpPr>
        <p:spPr>
          <a:xfrm>
            <a:off x="8871045" y="4812853"/>
            <a:ext cx="3568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8878895" y="5691116"/>
            <a:ext cx="3490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8700194" y="2857667"/>
            <a:ext cx="1708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9164" y="121040"/>
            <a:ext cx="1249835" cy="110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62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18" y="1105177"/>
            <a:ext cx="11694717" cy="5256716"/>
          </a:xfrm>
          <a:prstGeom prst="rect">
            <a:avLst/>
          </a:prstGeom>
        </p:spPr>
      </p:pic>
      <p:pic>
        <p:nvPicPr>
          <p:cNvPr id="10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0491" y="178229"/>
            <a:ext cx="1249835" cy="110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764" y="178229"/>
            <a:ext cx="909489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НАПРАВЛЕНИЯ/КРИТЕРИИ ДЛЯ ВСЕСТОРОННЕГО АНАЛИЗА ПРОФЕССИОНАЛЬНОЙ ДЕЯТЕЛЬНОСТИ В ЦЕЛЯХ УСТАНОВЛЕНИЯ КВАЛИФИКАЦИОННОЙ КАТЕГОРИИ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3254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0491" y="178229"/>
            <a:ext cx="1249835" cy="110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764" y="178229"/>
            <a:ext cx="909489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НАПРАВЛЕНИЯ/КРИТЕРИИ ДЛЯ ВСЕСТОРОННЕГО АНАЛИЗА ПРОФЕССИОНАЛЬНОЙ ДЕЯТЕЛЬНОСТИ В ЦЕЛЯХ УСТАНОВЛЕНИЯ КВАЛИФИКАЦИОННОЙ КАТЕГОРИИ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277012"/>
              </p:ext>
            </p:extLst>
          </p:nvPr>
        </p:nvGraphicFramePr>
        <p:xfrm>
          <a:off x="353840" y="1395881"/>
          <a:ext cx="11545280" cy="4922520"/>
        </p:xfrm>
        <a:graphic>
          <a:graphicData uri="http://schemas.openxmlformats.org/drawingml/2006/table">
            <a:tbl>
              <a:tblPr firstRow="1" firstCol="1" bandRow="1"/>
              <a:tblGrid>
                <a:gridCol w="626964">
                  <a:extLst>
                    <a:ext uri="{9D8B030D-6E8A-4147-A177-3AD203B41FA5}">
                      <a16:colId xmlns:a16="http://schemas.microsoft.com/office/drawing/2014/main" val="498863443"/>
                    </a:ext>
                  </a:extLst>
                </a:gridCol>
                <a:gridCol w="3479537">
                  <a:extLst>
                    <a:ext uri="{9D8B030D-6E8A-4147-A177-3AD203B41FA5}">
                      <a16:colId xmlns:a16="http://schemas.microsoft.com/office/drawing/2014/main" val="2356477472"/>
                    </a:ext>
                  </a:extLst>
                </a:gridCol>
                <a:gridCol w="3801944">
                  <a:extLst>
                    <a:ext uri="{9D8B030D-6E8A-4147-A177-3AD203B41FA5}">
                      <a16:colId xmlns:a16="http://schemas.microsoft.com/office/drawing/2014/main" val="2539993571"/>
                    </a:ext>
                  </a:extLst>
                </a:gridCol>
                <a:gridCol w="3636835">
                  <a:extLst>
                    <a:ext uri="{9D8B030D-6E8A-4147-A177-3AD203B41FA5}">
                      <a16:colId xmlns:a16="http://schemas.microsoft.com/office/drawing/2014/main" val="1630719844"/>
                    </a:ext>
                  </a:extLst>
                </a:gridCol>
              </a:tblGrid>
              <a:tr h="284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Направление/критерий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1КК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ВКК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0209567"/>
                  </a:ext>
                </a:extLst>
              </a:tr>
              <a:tr h="5689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Инновационная </a:t>
                      </a:r>
                      <a:r>
                        <a:rPr lang="ru-RU" sz="19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деятельность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в составе команды РИП, ФИП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168873"/>
                  </a:ext>
                </a:extLst>
              </a:tr>
              <a:tr h="11379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Экспертная </a:t>
                      </a:r>
                      <a:r>
                        <a:rPr lang="ru-RU" sz="19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деятельность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Институциональный уровень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в качестве регионального, федерального эксперта чемпионата «Профессионалы», ВПР, конкурсов, олимпиад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9405294"/>
                  </a:ext>
                </a:extLst>
              </a:tr>
              <a:tr h="5689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</a:t>
                      </a:r>
                      <a:r>
                        <a:rPr lang="ru-RU" sz="19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профессиональных конкурсах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Институциональный уровень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Регионального и всероссийского уровня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1947727"/>
                  </a:ext>
                </a:extLst>
              </a:tr>
              <a:tr h="5689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Консультативно-методическая </a:t>
                      </a:r>
                      <a:r>
                        <a:rPr lang="ru-RU" sz="19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деятельность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Институциональный уровень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Муниципального, регионального, всероссийского уровня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6015138"/>
                  </a:ext>
                </a:extLst>
              </a:tr>
              <a:tr h="8534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Достижения </a:t>
                      </a:r>
                      <a:r>
                        <a:rPr lang="ru-RU" sz="19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обучающихся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различных мероприятиях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Победы </a:t>
                      </a:r>
                      <a:r>
                        <a:rPr lang="ru-RU" sz="19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мероприятиях регионального, всероссийского, международного уровней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5753877"/>
                  </a:ext>
                </a:extLst>
              </a:tr>
              <a:tr h="8534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качества освоения обучающимися образовательных программ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Стабильные результаты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Положительная динамика, рост качественной успеваемости</a:t>
                      </a:r>
                    </a:p>
                  </a:txBody>
                  <a:tcPr marL="57673" marR="5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46396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156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57" y="157295"/>
            <a:ext cx="10691223" cy="701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rebuchet MS" panose="020B0603020202020204" pitchFamily="34" charset="0"/>
              </a:rPr>
              <a:t>ПРОЕКТ РЕШЕНИЯ ЗАСЕДАНИЯ 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rebuchet MS" panose="020B0603020202020204" pitchFamily="34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rebuchet MS" panose="020B0603020202020204" pitchFamily="34" charset="0"/>
              </a:rPr>
              <a:t>ОБЛАСТНОГО МЕТОДИЧЕСКОГО ОБЪЕДИНЕНИЯ №18: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293" y="858983"/>
            <a:ext cx="11001829" cy="469735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latin typeface="Trebuchet MS" panose="020B0603020202020204" pitchFamily="34" charset="0"/>
              </a:rPr>
              <a:t>1. Принять к сведению рассмотренную на заседании информацию всем членам ОМО и донести до преподавателей иностранного языка ПОО, отв. члены ОМО №18, в срок до 20.03.2024г.</a:t>
            </a:r>
          </a:p>
          <a:p>
            <a:r>
              <a:rPr lang="ru-RU" sz="2400" dirty="0">
                <a:latin typeface="Trebuchet MS" panose="020B0603020202020204" pitchFamily="34" charset="0"/>
              </a:rPr>
              <a:t>2. </a:t>
            </a:r>
            <a:r>
              <a:rPr lang="ru-RU" sz="2400" dirty="0" smtClean="0">
                <a:latin typeface="Trebuchet MS" panose="020B0603020202020204" pitchFamily="34" charset="0"/>
              </a:rPr>
              <a:t>Оформить </a:t>
            </a:r>
            <a:r>
              <a:rPr lang="ru-RU" sz="2400" dirty="0">
                <a:latin typeface="Trebuchet MS" panose="020B0603020202020204" pitchFamily="34" charset="0"/>
              </a:rPr>
              <a:t>представленный на заседании опыт в виде </a:t>
            </a:r>
            <a:r>
              <a:rPr lang="ru-RU" sz="2400" dirty="0" smtClean="0">
                <a:latin typeface="Trebuchet MS" panose="020B0603020202020204" pitchFamily="34" charset="0"/>
              </a:rPr>
              <a:t>статей, тезисов </a:t>
            </a:r>
            <a:r>
              <a:rPr lang="ru-RU" sz="2400" dirty="0">
                <a:latin typeface="Trebuchet MS" panose="020B0603020202020204" pitchFamily="34" charset="0"/>
              </a:rPr>
              <a:t>для </a:t>
            </a:r>
            <a:r>
              <a:rPr lang="ru-RU" sz="2400" dirty="0" smtClean="0">
                <a:latin typeface="Trebuchet MS" panose="020B0603020202020204" pitchFamily="34" charset="0"/>
              </a:rPr>
              <a:t>сборника, по </a:t>
            </a:r>
            <a:r>
              <a:rPr lang="ru-RU" sz="2400" dirty="0">
                <a:latin typeface="Trebuchet MS" panose="020B0603020202020204" pitchFamily="34" charset="0"/>
              </a:rPr>
              <a:t>результатам работы ОМО №</a:t>
            </a:r>
            <a:r>
              <a:rPr lang="ru-RU" sz="2400" dirty="0" smtClean="0">
                <a:latin typeface="Trebuchet MS" panose="020B0603020202020204" pitchFamily="34" charset="0"/>
              </a:rPr>
              <a:t>18, </a:t>
            </a:r>
            <a:r>
              <a:rPr lang="ru-RU" sz="2400" dirty="0">
                <a:latin typeface="Trebuchet MS" panose="020B0603020202020204" pitchFamily="34" charset="0"/>
              </a:rPr>
              <a:t>в срок до </a:t>
            </a:r>
            <a:r>
              <a:rPr lang="ru-RU" sz="2400" dirty="0" smtClean="0">
                <a:latin typeface="Trebuchet MS" panose="020B0603020202020204" pitchFamily="34" charset="0"/>
              </a:rPr>
              <a:t>01.05.2024г., </a:t>
            </a:r>
            <a:r>
              <a:rPr lang="ru-RU" sz="2400" dirty="0">
                <a:latin typeface="Trebuchet MS" panose="020B0603020202020204" pitchFamily="34" charset="0"/>
              </a:rPr>
              <a:t>отв. Центр ОМО</a:t>
            </a:r>
            <a:r>
              <a:rPr lang="ru-RU" sz="2400" dirty="0" smtClean="0">
                <a:latin typeface="Trebuchet MS" panose="020B0603020202020204" pitchFamily="34" charset="0"/>
              </a:rPr>
              <a:t>.</a:t>
            </a:r>
          </a:p>
          <a:p>
            <a:r>
              <a:rPr lang="ru-RU" sz="2400" dirty="0" smtClean="0">
                <a:latin typeface="Trebuchet MS" panose="020B0603020202020204" pitchFamily="34" charset="0"/>
              </a:rPr>
              <a:t>3. Использовать различные формы повышения квалификации: формальные, неформальные, </a:t>
            </a:r>
            <a:r>
              <a:rPr lang="ru-RU" sz="2400" dirty="0" err="1" smtClean="0">
                <a:latin typeface="Trebuchet MS" panose="020B0603020202020204" pitchFamily="34" charset="0"/>
              </a:rPr>
              <a:t>информальные</a:t>
            </a:r>
            <a:r>
              <a:rPr lang="ru-RU" sz="2400" dirty="0">
                <a:latin typeface="Trebuchet MS" panose="020B0603020202020204" pitchFamily="34" charset="0"/>
              </a:rPr>
              <a:t>, отв. члены ОМО №18, в срок – постоянно</a:t>
            </a:r>
            <a:r>
              <a:rPr lang="ru-RU" sz="2400" dirty="0" smtClean="0">
                <a:latin typeface="Trebuchet MS" panose="020B0603020202020204" pitchFamily="34" charset="0"/>
              </a:rPr>
              <a:t>.</a:t>
            </a:r>
            <a:endParaRPr lang="ru-RU" sz="2400" dirty="0">
              <a:latin typeface="Trebuchet MS" panose="020B0603020202020204" pitchFamily="34" charset="0"/>
            </a:endParaRPr>
          </a:p>
          <a:p>
            <a:pPr algn="just"/>
            <a:r>
              <a:rPr lang="ru-RU" sz="2400" dirty="0">
                <a:latin typeface="Trebuchet MS" panose="020B0603020202020204" pitchFamily="34" charset="0"/>
              </a:rPr>
              <a:t>4</a:t>
            </a:r>
            <a:r>
              <a:rPr lang="ru-RU" sz="2400" dirty="0" smtClean="0">
                <a:latin typeface="Trebuchet MS" panose="020B0603020202020204" pitchFamily="34" charset="0"/>
              </a:rPr>
              <a:t>. Использовать для обобщения профессионального опыта новые инструменты: веб - портфолио, </a:t>
            </a:r>
            <a:r>
              <a:rPr lang="ru-RU" sz="2400" dirty="0">
                <a:latin typeface="Trebuchet MS" panose="020B0603020202020204" pitchFamily="34" charset="0"/>
              </a:rPr>
              <a:t>персональный </a:t>
            </a:r>
            <a:r>
              <a:rPr lang="ru-RU" sz="2400" dirty="0" smtClean="0">
                <a:latin typeface="Trebuchet MS" panose="020B0603020202020204" pitchFamily="34" charset="0"/>
              </a:rPr>
              <a:t>сайт, отв</a:t>
            </a:r>
            <a:r>
              <a:rPr lang="ru-RU" sz="2400" dirty="0">
                <a:latin typeface="Trebuchet MS" panose="020B0603020202020204" pitchFamily="34" charset="0"/>
              </a:rPr>
              <a:t>. члены ОМО №18, в </a:t>
            </a:r>
            <a:r>
              <a:rPr lang="ru-RU" sz="2400" dirty="0" smtClean="0">
                <a:latin typeface="Trebuchet MS" panose="020B0603020202020204" pitchFamily="34" charset="0"/>
              </a:rPr>
              <a:t>срок – постоянно.</a:t>
            </a:r>
          </a:p>
          <a:p>
            <a:r>
              <a:rPr lang="ru-RU" sz="2400" dirty="0" smtClean="0">
                <a:latin typeface="Trebuchet MS" panose="020B0603020202020204" pitchFamily="34" charset="0"/>
              </a:rPr>
              <a:t>5. </a:t>
            </a:r>
            <a:r>
              <a:rPr lang="ru-RU" sz="2400" dirty="0" smtClean="0">
                <a:latin typeface="Trebuchet MS" panose="020B0603020202020204" pitchFamily="34" charset="0"/>
              </a:rPr>
              <a:t>Разместить </a:t>
            </a:r>
            <a:r>
              <a:rPr lang="ru-RU" sz="2400" dirty="0">
                <a:latin typeface="Trebuchet MS" panose="020B0603020202020204" pitchFamily="34" charset="0"/>
              </a:rPr>
              <a:t>материалы заседания областного методического объединения на сайте ГБПОУ «Магнитогорский педагогический колледж» и в виртуальном методическом центре ГБУ ДПО ЧИРПО, отв. Иванова Е.Ю., заместитель директора ГБПОУ «МПК», в срок до </a:t>
            </a:r>
            <a:r>
              <a:rPr lang="ru-RU" sz="2400" dirty="0" smtClean="0">
                <a:latin typeface="Trebuchet MS" panose="020B0603020202020204" pitchFamily="34" charset="0"/>
              </a:rPr>
              <a:t>18.03.2024г</a:t>
            </a:r>
            <a:r>
              <a:rPr lang="ru-RU" sz="2400" dirty="0">
                <a:latin typeface="Trebuchet MS" panose="020B0603020202020204" pitchFamily="34" charset="0"/>
              </a:rPr>
              <a:t>.</a:t>
            </a:r>
          </a:p>
          <a:p>
            <a:endParaRPr lang="ru-RU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04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563" y="175767"/>
            <a:ext cx="10861964" cy="145907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rebuchet MS" panose="020B0603020202020204" pitchFamily="34" charset="0"/>
              </a:rPr>
              <a:t>Центр ОМО преподавателей иностранного </a:t>
            </a:r>
            <a:r>
              <a:rPr lang="ru-RU" sz="24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языка</a:t>
            </a:r>
            <a:br>
              <a:rPr lang="ru-RU" sz="24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</a:br>
            <a:r>
              <a:rPr lang="en-US" sz="2400" dirty="0" smtClean="0">
                <a:latin typeface="Trebuchet MS" panose="020B0603020202020204" pitchFamily="34" charset="0"/>
              </a:rPr>
              <a:t>http</a:t>
            </a:r>
            <a:r>
              <a:rPr lang="en-US" sz="2400" dirty="0">
                <a:latin typeface="Trebuchet MS" panose="020B0603020202020204" pitchFamily="34" charset="0"/>
              </a:rPr>
              <a:t>://xn--80agvfr.xn--p1ai/life/tsentr-omo-prepodavateley-inostrannogo-yazyka/</a:t>
            </a:r>
            <a:r>
              <a:rPr lang="ru-RU" sz="2400" dirty="0">
                <a:latin typeface="Trebuchet MS" panose="020B0603020202020204" pitchFamily="34" charset="0"/>
              </a:rPr>
              <a:t/>
            </a:r>
            <a:br>
              <a:rPr lang="ru-RU" sz="2400" dirty="0">
                <a:latin typeface="Trebuchet MS" panose="020B0603020202020204" pitchFamily="34" charset="0"/>
              </a:rPr>
            </a:br>
            <a:endParaRPr lang="ru-RU" sz="2400" dirty="0">
              <a:latin typeface="Trebuchet MS" panose="020B0603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168" t="14261" r="34282" b="15939"/>
          <a:stretch/>
        </p:blipFill>
        <p:spPr>
          <a:xfrm>
            <a:off x="3749965" y="1985817"/>
            <a:ext cx="3619894" cy="3888509"/>
          </a:xfrm>
          <a:prstGeom prst="rect">
            <a:avLst/>
          </a:prstGeom>
        </p:spPr>
      </p:pic>
      <p:pic>
        <p:nvPicPr>
          <p:cNvPr id="6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762" y="251526"/>
            <a:ext cx="1249835" cy="110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1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rebuchet MS" panose="020B0603020202020204" pitchFamily="34" charset="0"/>
              </a:rPr>
              <a:t>Контакты:</a:t>
            </a:r>
            <a:endParaRPr lang="ru-RU" sz="32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45734"/>
            <a:ext cx="11059886" cy="40233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rebuchet MS" panose="020B0603020202020204" pitchFamily="34" charset="0"/>
                <a:hlinkClick r:id="rId2"/>
              </a:rPr>
              <a:t>mpk5@yandex.ru</a:t>
            </a:r>
            <a:r>
              <a:rPr lang="ru-RU" sz="2400" dirty="0" smtClean="0">
                <a:latin typeface="Trebuchet MS" panose="020B0603020202020204" pitchFamily="34" charset="0"/>
              </a:rPr>
              <a:t> – электронная почта ГБПОУ «МПК»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hlinkClick r:id="rId3"/>
              </a:rPr>
              <a:t>Главная (</a:t>
            </a:r>
            <a:r>
              <a:rPr lang="en-US" sz="2400" dirty="0" err="1">
                <a:hlinkClick r:id="rId3"/>
              </a:rPr>
              <a:t>xn</a:t>
            </a:r>
            <a:r>
              <a:rPr lang="en-US" sz="2400" dirty="0">
                <a:hlinkClick r:id="rId3"/>
              </a:rPr>
              <a:t>--80agvfr.xn--p1ai</a:t>
            </a:r>
            <a:r>
              <a:rPr lang="en-US" sz="2400" dirty="0" smtClean="0">
                <a:hlinkClick r:id="rId3"/>
              </a:rPr>
              <a:t>)</a:t>
            </a:r>
            <a:r>
              <a:rPr lang="ru-RU" sz="2400" dirty="0" smtClean="0"/>
              <a:t> – сайт ГБПОУ «МПК»</a:t>
            </a:r>
            <a:endParaRPr lang="ru-RU" sz="2400" dirty="0" smtClean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anose="020B0603020202020204" pitchFamily="34" charset="0"/>
              </a:rPr>
              <a:t>Иванова Елена Юрьевна, заместитель директора по научно-методической работе, тел. 8-902-617-66-91, электронная почта </a:t>
            </a:r>
            <a:r>
              <a:rPr lang="en-US" sz="2400" dirty="0">
                <a:latin typeface="Trebuchet MS" panose="020B0603020202020204" pitchFamily="34" charset="0"/>
              </a:rPr>
              <a:t>0105199975@mail.ru</a:t>
            </a:r>
            <a:endParaRPr lang="ru-RU" sz="2400" dirty="0" smtClean="0">
              <a:latin typeface="Trebuchet MS" panose="020B0603020202020204" pitchFamily="34" charset="0"/>
            </a:endParaRPr>
          </a:p>
          <a:p>
            <a:endParaRPr lang="ru-RU" dirty="0"/>
          </a:p>
        </p:txBody>
      </p:sp>
      <p:pic>
        <p:nvPicPr>
          <p:cNvPr id="5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762" y="251526"/>
            <a:ext cx="1249835" cy="110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29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Грань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3448</TotalTime>
  <Words>1037</Words>
  <Application>Microsoft Office PowerPoint</Application>
  <PresentationFormat>Широкоэкранный</PresentationFormat>
  <Paragraphs>113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Tahoma</vt:lpstr>
      <vt:lpstr>Times New Roman</vt:lpstr>
      <vt:lpstr>Trebuchet MS</vt:lpstr>
      <vt:lpstr>Wingdings 3</vt:lpstr>
      <vt:lpstr>Ретро</vt:lpstr>
      <vt:lpstr>Грань</vt:lpstr>
      <vt:lpstr>Заседание областного методического объединения  преподавателей иностранного языка </vt:lpstr>
      <vt:lpstr>ПОВЕСТКА ЗАСЕДАНИЯ</vt:lpstr>
      <vt:lpstr>СТЕНДОВЫЕ ДОКЛАДЫ</vt:lpstr>
      <vt:lpstr>ФОРМЫ НЕПРЕРЫВНОГО ПОВЫШЕНИЯ КВАЛИФИКАЦИИ УПРАВЛЕНЧЕСКИХ  И ПЕДАГОГИЧЕСКИХ КАДРОВ</vt:lpstr>
      <vt:lpstr>Презентация PowerPoint</vt:lpstr>
      <vt:lpstr>Презентация PowerPoint</vt:lpstr>
      <vt:lpstr>ПРОЕКТ РЕШЕНИЯ ЗАСЕДАНИЯ  ОБЛАСТНОГО МЕТОДИЧЕСКОГО ОБЪЕДИНЕНИЯ №18:</vt:lpstr>
      <vt:lpstr>Центр ОМО преподавателей иностранного языка http://xn--80agvfr.xn--p1ai/life/tsentr-omo-prepodavateley-inostrannogo-yazyka/ </vt:lpstr>
      <vt:lpstr>Контакты: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Заседание областного методического объединения №18  преподавателей иностранного языка </dc:title>
  <dc:creator>Захарова</dc:creator>
  <cp:lastModifiedBy>Пользователь</cp:lastModifiedBy>
  <cp:revision>95</cp:revision>
  <dcterms:created xsi:type="dcterms:W3CDTF">2021-01-18T17:37:39Z</dcterms:created>
  <dcterms:modified xsi:type="dcterms:W3CDTF">2024-03-19T07:53:04Z</dcterms:modified>
</cp:coreProperties>
</file>