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83" r:id="rId7"/>
    <p:sldId id="28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9" indent="0" algn="ctr">
              <a:buNone/>
              <a:defRPr sz="2000"/>
            </a:lvl2pPr>
            <a:lvl3pPr marL="914418" indent="0" algn="ctr">
              <a:buNone/>
              <a:defRPr sz="1800"/>
            </a:lvl3pPr>
            <a:lvl4pPr marL="1371627" indent="0" algn="ctr">
              <a:buNone/>
              <a:defRPr sz="1600"/>
            </a:lvl4pPr>
            <a:lvl5pPr marL="1828837" indent="0" algn="ctr">
              <a:buNone/>
              <a:defRPr sz="1600"/>
            </a:lvl5pPr>
            <a:lvl6pPr marL="2286046" indent="0" algn="ctr">
              <a:buNone/>
              <a:defRPr sz="1600"/>
            </a:lvl6pPr>
            <a:lvl7pPr marL="2743255" indent="0" algn="ctr">
              <a:buNone/>
              <a:defRPr sz="1600"/>
            </a:lvl7pPr>
            <a:lvl8pPr marL="3200464" indent="0" algn="ctr">
              <a:buNone/>
              <a:defRPr sz="1600"/>
            </a:lvl8pPr>
            <a:lvl9pPr marL="3657673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24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395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7"/>
            <a:ext cx="262890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301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71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05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33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0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9" indent="0">
              <a:buNone/>
              <a:defRPr sz="2000" b="1"/>
            </a:lvl2pPr>
            <a:lvl3pPr marL="914418" indent="0">
              <a:buNone/>
              <a:defRPr sz="1800" b="1"/>
            </a:lvl3pPr>
            <a:lvl4pPr marL="1371627" indent="0">
              <a:buNone/>
              <a:defRPr sz="1600" b="1"/>
            </a:lvl4pPr>
            <a:lvl5pPr marL="1828837" indent="0">
              <a:buNone/>
              <a:defRPr sz="1600" b="1"/>
            </a:lvl5pPr>
            <a:lvl6pPr marL="2286046" indent="0">
              <a:buNone/>
              <a:defRPr sz="1600" b="1"/>
            </a:lvl6pPr>
            <a:lvl7pPr marL="2743255" indent="0">
              <a:buNone/>
              <a:defRPr sz="1600" b="1"/>
            </a:lvl7pPr>
            <a:lvl8pPr marL="3200464" indent="0">
              <a:buNone/>
              <a:defRPr sz="1600" b="1"/>
            </a:lvl8pPr>
            <a:lvl9pPr marL="365767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9" indent="0">
              <a:buNone/>
              <a:defRPr sz="2000" b="1"/>
            </a:lvl2pPr>
            <a:lvl3pPr marL="914418" indent="0">
              <a:buNone/>
              <a:defRPr sz="1800" b="1"/>
            </a:lvl3pPr>
            <a:lvl4pPr marL="1371627" indent="0">
              <a:buNone/>
              <a:defRPr sz="1600" b="1"/>
            </a:lvl4pPr>
            <a:lvl5pPr marL="1828837" indent="0">
              <a:buNone/>
              <a:defRPr sz="1600" b="1"/>
            </a:lvl5pPr>
            <a:lvl6pPr marL="2286046" indent="0">
              <a:buNone/>
              <a:defRPr sz="1600" b="1"/>
            </a:lvl6pPr>
            <a:lvl7pPr marL="2743255" indent="0">
              <a:buNone/>
              <a:defRPr sz="1600" b="1"/>
            </a:lvl7pPr>
            <a:lvl8pPr marL="3200464" indent="0">
              <a:buNone/>
              <a:defRPr sz="1600" b="1"/>
            </a:lvl8pPr>
            <a:lvl9pPr marL="365767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9" cy="36845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09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2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0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1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0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6" cy="3811589"/>
          </a:xfrm>
        </p:spPr>
        <p:txBody>
          <a:bodyPr/>
          <a:lstStyle>
            <a:lvl1pPr marL="0" indent="0">
              <a:buNone/>
              <a:defRPr sz="1600"/>
            </a:lvl1pPr>
            <a:lvl2pPr marL="457209" indent="0">
              <a:buNone/>
              <a:defRPr sz="1400"/>
            </a:lvl2pPr>
            <a:lvl3pPr marL="914418" indent="0">
              <a:buNone/>
              <a:defRPr sz="1200"/>
            </a:lvl3pPr>
            <a:lvl4pPr marL="1371627" indent="0">
              <a:buNone/>
              <a:defRPr sz="1000"/>
            </a:lvl4pPr>
            <a:lvl5pPr marL="1828837" indent="0">
              <a:buNone/>
              <a:defRPr sz="1000"/>
            </a:lvl5pPr>
            <a:lvl6pPr marL="2286046" indent="0">
              <a:buNone/>
              <a:defRPr sz="1000"/>
            </a:lvl6pPr>
            <a:lvl7pPr marL="2743255" indent="0">
              <a:buNone/>
              <a:defRPr sz="1000"/>
            </a:lvl7pPr>
            <a:lvl8pPr marL="3200464" indent="0">
              <a:buNone/>
              <a:defRPr sz="1000"/>
            </a:lvl8pPr>
            <a:lvl9pPr marL="365767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4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1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90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9" indent="0">
              <a:buNone/>
              <a:defRPr sz="2800"/>
            </a:lvl2pPr>
            <a:lvl3pPr marL="914418" indent="0">
              <a:buNone/>
              <a:defRPr sz="2400"/>
            </a:lvl3pPr>
            <a:lvl4pPr marL="1371627" indent="0">
              <a:buNone/>
              <a:defRPr sz="2000"/>
            </a:lvl4pPr>
            <a:lvl5pPr marL="1828837" indent="0">
              <a:buNone/>
              <a:defRPr sz="2000"/>
            </a:lvl5pPr>
            <a:lvl6pPr marL="2286046" indent="0">
              <a:buNone/>
              <a:defRPr sz="2000"/>
            </a:lvl6pPr>
            <a:lvl7pPr marL="2743255" indent="0">
              <a:buNone/>
              <a:defRPr sz="2000"/>
            </a:lvl7pPr>
            <a:lvl8pPr marL="3200464" indent="0">
              <a:buNone/>
              <a:defRPr sz="2000"/>
            </a:lvl8pPr>
            <a:lvl9pPr marL="3657673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6" cy="3811589"/>
          </a:xfrm>
        </p:spPr>
        <p:txBody>
          <a:bodyPr/>
          <a:lstStyle>
            <a:lvl1pPr marL="0" indent="0">
              <a:buNone/>
              <a:defRPr sz="1600"/>
            </a:lvl1pPr>
            <a:lvl2pPr marL="457209" indent="0">
              <a:buNone/>
              <a:defRPr sz="1400"/>
            </a:lvl2pPr>
            <a:lvl3pPr marL="914418" indent="0">
              <a:buNone/>
              <a:defRPr sz="1200"/>
            </a:lvl3pPr>
            <a:lvl4pPr marL="1371627" indent="0">
              <a:buNone/>
              <a:defRPr sz="1000"/>
            </a:lvl4pPr>
            <a:lvl5pPr marL="1828837" indent="0">
              <a:buNone/>
              <a:defRPr sz="1000"/>
            </a:lvl5pPr>
            <a:lvl6pPr marL="2286046" indent="0">
              <a:buNone/>
              <a:defRPr sz="1000"/>
            </a:lvl6pPr>
            <a:lvl7pPr marL="2743255" indent="0">
              <a:buNone/>
              <a:defRPr sz="1000"/>
            </a:lvl7pPr>
            <a:lvl8pPr marL="3200464" indent="0">
              <a:buNone/>
              <a:defRPr sz="1000"/>
            </a:lvl8pPr>
            <a:lvl9pPr marL="365767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0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47176-A058-4D24-9B40-4895461EA76C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40F4E-CB39-4C9A-84E5-7BB88BF13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1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1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4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3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32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41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50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59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69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78" indent="-228605" algn="l" defTabSz="91441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9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8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7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7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46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5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64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73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hel_urao_id@mail.ru" TargetMode="External"/><Relationship Id="rId2" Type="http://schemas.openxmlformats.org/officeDocument/2006/relationships/hyperlink" Target="http://www.akcolleg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6ECA800-8E94-4D9E-A7B9-162CF193BAE2}"/>
              </a:ext>
            </a:extLst>
          </p:cNvPr>
          <p:cNvSpPr/>
          <p:nvPr/>
        </p:nvSpPr>
        <p:spPr>
          <a:xfrm>
            <a:off x="649540" y="2604108"/>
            <a:ext cx="11232280" cy="3608912"/>
          </a:xfrm>
          <a:prstGeom prst="rect">
            <a:avLst/>
          </a:prstGeom>
          <a:solidFill>
            <a:srgbClr val="800000"/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70875"/>
            <a:endParaRPr lang="ru-RU" sz="3429" dirty="0">
              <a:solidFill>
                <a:srgbClr val="C00000"/>
              </a:solidFill>
              <a:highlight>
                <a:srgbClr val="8000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517034-A816-4B91-8CB1-9176C527FB08}"/>
              </a:ext>
            </a:extLst>
          </p:cNvPr>
          <p:cNvSpPr txBox="1"/>
          <p:nvPr/>
        </p:nvSpPr>
        <p:spPr>
          <a:xfrm>
            <a:off x="1619354" y="2978737"/>
            <a:ext cx="8953288" cy="3234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ПРОФЕССИОНАЛЬНОЙ КОМПЕТЕНТНОСТИ ПРЕПОДАВАТЕЛЕЙ ИНОСТРАННОГО ЯЗЫКА В ЧПОУ «АКАДЕМИЧЕСКИЙ КОЛЛЕДЖ» Г. ЧЕЛЯБИНСК</a:t>
            </a: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(В РАМКАХ УЧАСТИЯ ПРЕПОДАВАТЕЛЕЙ В КОНКУРСАХ ПРОФЕССИОНАЛЬНОГО МАСТЕРСТВА И ЭКСПЕРТНЫХ СООБЩЕСТВАХ)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E2A60E-79D0-4B4A-B45C-494D1D235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84" y="208818"/>
            <a:ext cx="3265432" cy="183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4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1A33E3-1798-4F16-9E18-17ACAD84E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84" y="208818"/>
            <a:ext cx="3265432" cy="18394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4639BD-0F58-4E20-B621-F4B33EF22287}"/>
              </a:ext>
            </a:extLst>
          </p:cNvPr>
          <p:cNvSpPr txBox="1"/>
          <p:nvPr/>
        </p:nvSpPr>
        <p:spPr>
          <a:xfrm>
            <a:off x="763572" y="2611224"/>
            <a:ext cx="1025636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педагогического мастерства – это соревнование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педагогическом профессионализме, в умении продемонстрировать свой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стиль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секреты своего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мастерства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обнаружить необычное в традиционном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95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1A33E3-1798-4F16-9E18-17ACAD84E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84" y="208818"/>
            <a:ext cx="3265432" cy="18394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4639BD-0F58-4E20-B621-F4B33EF22287}"/>
              </a:ext>
            </a:extLst>
          </p:cNvPr>
          <p:cNvSpPr txBox="1"/>
          <p:nvPr/>
        </p:nvSpPr>
        <p:spPr>
          <a:xfrm>
            <a:off x="461913" y="2422687"/>
            <a:ext cx="11528981" cy="4040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условия: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в образовательном учреждении профессиональной состязательной среды:</a:t>
            </a:r>
          </a:p>
          <a:p>
            <a:pPr marL="342900" marR="0" lvl="0" indent="-342900" algn="ctr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открытая, прозрачная система оценки заслуг преподавателей и их стимулирования за участие в конкурсах профессионального мастерства и экспертных сообществах.</a:t>
            </a:r>
          </a:p>
          <a:p>
            <a:pPr marL="342900" marR="0" lvl="0" indent="-342900" algn="ctr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ctr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93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FACFCA-4145-49C2-B270-0249BF2B3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130" y="160830"/>
            <a:ext cx="3267739" cy="203561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6FA50-3E50-403B-924C-A89DC45BE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6500"/>
            <a:ext cx="9144000" cy="22247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327595-7068-4FD5-AA58-BCCD3C0EB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12881"/>
            <a:ext cx="9015167" cy="3223967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ru-RU" sz="3200" kern="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Очевидные преимущества:</a:t>
            </a:r>
            <a:endParaRPr lang="en-US" sz="3200" kern="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endParaRPr lang="ru-RU" sz="2400" kern="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0"/>
              </a:spcBef>
            </a:pPr>
            <a:r>
              <a:rPr lang="ru-RU" sz="24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Отстройка от «конкурентов».</a:t>
            </a:r>
          </a:p>
          <a:p>
            <a:pPr algn="just">
              <a:lnSpc>
                <a:spcPct val="107000"/>
              </a:lnSpc>
              <a:spcBef>
                <a:spcPts val="0"/>
              </a:spcBef>
            </a:pPr>
            <a:r>
              <a:rPr lang="ru-RU" sz="2800" kern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</a:t>
            </a:r>
            <a:r>
              <a:rPr lang="ru-RU" sz="28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Проявление «</a:t>
            </a:r>
            <a:r>
              <a:rPr lang="ru-RU" sz="2800" kern="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надпрофессиональных</a:t>
            </a:r>
            <a:r>
              <a:rPr lang="ru-RU" sz="28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навыков».</a:t>
            </a:r>
          </a:p>
          <a:p>
            <a:pPr algn="just">
              <a:lnSpc>
                <a:spcPct val="107000"/>
              </a:lnSpc>
              <a:spcBef>
                <a:spcPts val="0"/>
              </a:spcBef>
            </a:pPr>
            <a:r>
              <a:rPr lang="ru-RU" sz="2800" kern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 Д</a:t>
            </a:r>
            <a:r>
              <a:rPr lang="ru-RU" sz="28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ополнительный ресурс развития.</a:t>
            </a:r>
          </a:p>
          <a:p>
            <a:pPr algn="just">
              <a:lnSpc>
                <a:spcPct val="107000"/>
              </a:lnSpc>
              <a:spcBef>
                <a:spcPts val="0"/>
              </a:spcBef>
            </a:pPr>
            <a:r>
              <a:rPr lang="ru-RU" sz="2800" kern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Возможность заявить </a:t>
            </a:r>
            <a:r>
              <a:rPr lang="ru-RU" sz="28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своих профессиональных </a:t>
            </a:r>
            <a:r>
              <a:rPr lang="en-US" sz="2800" kern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2800" kern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800" kern="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притязаниях. </a:t>
            </a:r>
            <a:endParaRPr lang="ru-RU" sz="2800" kern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087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36BB7C-1577-4405-B2B7-F0889FA2D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40E74D-1ED2-42C7-97E1-C71E4A07E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конкурсу профессионального мастерства – это в том числе и формирование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расширенной информационной компетентности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педагога.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просто - слышал, знаю, иногда применяю, но и способность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находить, </a:t>
            </a:r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селектировать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оптимизировать и апробировать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новые педагогические практики)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347D6A-9106-43BB-AD03-19772F813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84" y="208818"/>
            <a:ext cx="3265432" cy="183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59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qrcoder.ru/code/?https%3A%2F%2Fchel-edu.ru%2Fcompetitions%2F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446" y="2238773"/>
            <a:ext cx="2685143" cy="26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0336" y="4839644"/>
            <a:ext cx="3973236" cy="3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70875"/>
            <a:r>
              <a:rPr lang="ru-RU" sz="190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https://chel-edu.ru/competitions/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517034-A816-4B91-8CB1-9176C527FB08}"/>
              </a:ext>
            </a:extLst>
          </p:cNvPr>
          <p:cNvSpPr txBox="1"/>
          <p:nvPr/>
        </p:nvSpPr>
        <p:spPr>
          <a:xfrm>
            <a:off x="980872" y="1359413"/>
            <a:ext cx="2996290" cy="795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0875"/>
            <a:r>
              <a:rPr lang="ru-RU" sz="2286" b="1" dirty="0">
                <a:solidFill>
                  <a:prstClr val="black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Комитет по делам </a:t>
            </a:r>
          </a:p>
          <a:p>
            <a:pPr algn="ctr" defTabSz="870875"/>
            <a:r>
              <a:rPr lang="ru-RU" sz="2286" b="1" dirty="0">
                <a:solidFill>
                  <a:prstClr val="black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образования</a:t>
            </a:r>
            <a:endParaRPr lang="ru-RU" sz="2286" dirty="0">
              <a:solidFill>
                <a:prstClr val="black"/>
              </a:solidFill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77163" y="5583437"/>
            <a:ext cx="4457411" cy="3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70875"/>
            <a:r>
              <a:rPr lang="ru-RU" sz="190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https://chirpo.ru/oblastnyie-konkursyi</a:t>
            </a:r>
          </a:p>
        </p:txBody>
      </p:sp>
      <p:pic>
        <p:nvPicPr>
          <p:cNvPr id="1028" name="Picture 4" descr="http://qrcoder.ru/code/?https%3A%2F%2Fchirpo.ru%2Foblastnyie-konkursyi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861" y="2817686"/>
            <a:ext cx="2685143" cy="26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855986" y="4839645"/>
            <a:ext cx="4471385" cy="3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70875"/>
            <a:r>
              <a:rPr lang="ru-RU" sz="190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https://minobr74.ru/activity/competitions</a:t>
            </a:r>
          </a:p>
        </p:txBody>
      </p:sp>
      <p:pic>
        <p:nvPicPr>
          <p:cNvPr id="1030" name="Picture 6" descr="http://qrcoder.ru/code/?https%3A%2F%2Fminobr74.ru%2Factivity%2Fcompetitions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655" y="2238773"/>
            <a:ext cx="2685143" cy="26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517034-A816-4B91-8CB1-9176C527FB08}"/>
              </a:ext>
            </a:extLst>
          </p:cNvPr>
          <p:cNvSpPr txBox="1"/>
          <p:nvPr/>
        </p:nvSpPr>
        <p:spPr>
          <a:xfrm>
            <a:off x="4572251" y="1546275"/>
            <a:ext cx="2996290" cy="1147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0875"/>
            <a:r>
              <a:rPr lang="ru-RU" sz="2286" b="1" dirty="0">
                <a:solidFill>
                  <a:prstClr val="black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Челябинский институт развития проф.образования</a:t>
            </a:r>
            <a:endParaRPr lang="ru-RU" sz="2286" dirty="0">
              <a:solidFill>
                <a:prstClr val="black"/>
              </a:solidFill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517034-A816-4B91-8CB1-9176C527FB08}"/>
              </a:ext>
            </a:extLst>
          </p:cNvPr>
          <p:cNvSpPr txBox="1"/>
          <p:nvPr/>
        </p:nvSpPr>
        <p:spPr>
          <a:xfrm>
            <a:off x="8483082" y="1183537"/>
            <a:ext cx="2996290" cy="1147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0875"/>
            <a:r>
              <a:rPr lang="ru-RU" sz="2286" b="1" dirty="0">
                <a:solidFill>
                  <a:prstClr val="black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Министерство образования и науки ЧО</a:t>
            </a:r>
            <a:endParaRPr lang="ru-RU" sz="2286" dirty="0">
              <a:solidFill>
                <a:prstClr val="black"/>
              </a:solidFill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608BD79-32E9-4D5D-9A66-113EBBF484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584" y="208818"/>
            <a:ext cx="1668544" cy="114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0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9D93D8-C87C-4969-876D-54AC58F7C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629C76-FE01-4878-9173-1F93E367F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Цеунов Константин Сергеевич,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ЧПОУ «Академический колледж,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канд.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</a:t>
            </a:r>
          </a:p>
          <a:p>
            <a:pPr marL="0" indent="0" algn="ct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ctr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www.akcollege.ru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chel_urao_id@mail.ru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Тел: 8-904-305-05-75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2A5E85-7425-47BF-B327-9D12E4A835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584" y="208818"/>
            <a:ext cx="1668544" cy="114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63319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239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Цеунов Константин Сергеевич</dc:creator>
  <cp:lastModifiedBy>Цеунов Константин Сергеевич</cp:lastModifiedBy>
  <cp:revision>5</cp:revision>
  <dcterms:created xsi:type="dcterms:W3CDTF">2024-03-12T05:06:53Z</dcterms:created>
  <dcterms:modified xsi:type="dcterms:W3CDTF">2024-03-12T08:33:45Z</dcterms:modified>
</cp:coreProperties>
</file>