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theme/theme2.xml" ContentType="application/vnd.openxmlformats-officedocument.theme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3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 autoCompressPictures="0">
  <p:sldMasterIdLst>
    <p:sldMasterId id="2147483648" r:id="rId1"/>
    <p:sldMasterId id="2147483660" r:id="rId2"/>
    <p:sldMasterId id="2147483669" r:id="rId3"/>
    <p:sldMasterId id="2147483678" r:id="rId4"/>
  </p:sldMasterIdLst>
  <p:notesMasterIdLst>
    <p:notesMasterId r:id="rId16"/>
  </p:notesMasterIdLst>
  <p:sldIdLst>
    <p:sldId id="329" r:id="rId5"/>
    <p:sldId id="299" r:id="rId6"/>
    <p:sldId id="311" r:id="rId7"/>
    <p:sldId id="312" r:id="rId8"/>
    <p:sldId id="313" r:id="rId9"/>
    <p:sldId id="316" r:id="rId10"/>
    <p:sldId id="317" r:id="rId11"/>
    <p:sldId id="318" r:id="rId12"/>
    <p:sldId id="323" r:id="rId13"/>
    <p:sldId id="324" r:id="rId14"/>
    <p:sldId id="330" r:id="rId15"/>
  </p:sldIdLst>
  <p:sldSz cx="12192000" cy="6858000"/>
  <p:notesSz cx="6797675" cy="9926638"/>
  <p:defaultTextStyle>
    <a:defPPr lvl="0">
      <a:defRPr lang="ru-RU"/>
    </a:defPPr>
    <a:lvl1pPr marL="0" lv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lvl="1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lvl="2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lvl="3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lvl="4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lvl="5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lvl="6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lvl="7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lvl="8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 userDrawn="1">
          <p15:clr>
            <a:srgbClr val="A4A3A4"/>
          </p15:clr>
        </p15:guide>
        <p15:guide id="2" pos="2142" userDrawn="1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C89EF96-8CEA-46FF-86C4-4CE0E7609802}" styleName="Светлый стиль 3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Светлый стиль 1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7DF18680-E054-41AD-8BC1-D1AEF772440D}" styleName="Средний стиль 2 — акцент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A111915-BE36-4E01-A7E5-04B1672EAD32}" styleName="Светлый стиль 2 — акцент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69012ECD-51FC-41F1-AA8D-1B2483CD663E}" styleName="Светлый стиль 2 — акцент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B301B821-A1FF-4177-AEE7-76D212191A09}" styleName="Средний стиль 1 — акцент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FABFCF23-3B69-468F-B69F-88F6DE6A72F2}" styleName="Средний стиль 1 — акцент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7719" autoAdjust="0"/>
  </p:normalViewPr>
  <p:slideViewPr>
    <p:cSldViewPr snapToGrid="0">
      <p:cViewPr varScale="1">
        <p:scale>
          <a:sx n="100" d="100"/>
          <a:sy n="100" d="100"/>
        </p:scale>
        <p:origin x="954" y="9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100" d="100"/>
          <a:sy n="100" d="100"/>
        </p:scale>
        <p:origin x="0" y="0"/>
      </p:cViewPr>
      <p:guideLst>
        <p:guide orient="horz" pos="3127"/>
        <p:guide pos="2142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viewProps" Target="viewProps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2945659" cy="49805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50444" y="0"/>
            <a:ext cx="2945659" cy="498056"/>
          </a:xfrm>
          <a:prstGeom prst="rect">
            <a:avLst/>
          </a:prstGeom>
        </p:spPr>
        <p:txBody>
          <a:bodyPr vert="horz" lIns="91426" tIns="45713" rIns="91426" bIns="45713" rtlCol="0"/>
          <a:lstStyle>
            <a:lvl1pPr algn="r">
              <a:defRPr sz="1200"/>
            </a:lvl1pPr>
          </a:lstStyle>
          <a:p>
            <a:fld id="{9EB6421C-91A7-42F4-8DD0-E1503AEACE13}" type="datetimeFigureOut">
              <a:rPr lang="ru-RU" smtClean="0"/>
              <a:pPr/>
              <a:t>13.03.2024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420688" y="1241425"/>
            <a:ext cx="5956300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26" tIns="45713" rIns="91426" bIns="45713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79768" y="4777195"/>
            <a:ext cx="5438140" cy="3908614"/>
          </a:xfrm>
          <a:prstGeom prst="rect">
            <a:avLst/>
          </a:prstGeom>
        </p:spPr>
        <p:txBody>
          <a:bodyPr vert="horz" lIns="91426" tIns="45713" rIns="91426" bIns="45713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584"/>
            <a:ext cx="2945659" cy="49805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50444" y="9428584"/>
            <a:ext cx="2945659" cy="498055"/>
          </a:xfrm>
          <a:prstGeom prst="rect">
            <a:avLst/>
          </a:prstGeom>
        </p:spPr>
        <p:txBody>
          <a:bodyPr vert="horz" lIns="91426" tIns="45713" rIns="91426" bIns="45713" rtlCol="0" anchor="b"/>
          <a:lstStyle>
            <a:lvl1pPr algn="r">
              <a:defRPr sz="1200"/>
            </a:lvl1pPr>
          </a:lstStyle>
          <a:p>
            <a:fld id="{E516826C-F936-4E7E-9B48-528FC764618C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750946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E516826C-F936-4E7E-9B48-528FC764618C}" type="slidenum">
              <a:rPr lang="ru-RU" smtClean="0"/>
              <a:pPr/>
              <a:t>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795943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4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202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202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r>
              <a:rPr lang="ru-RU" dirty="0"/>
              <a:t>Челябинск, 2021</a:t>
            </a:r>
          </a:p>
        </p:txBody>
      </p:sp>
    </p:spTree>
    <p:extLst>
      <p:ext uri="{BB962C8B-B14F-4D97-AF65-F5344CB8AC3E}">
        <p14:creationId xmlns:p14="http://schemas.microsoft.com/office/powerpoint/2010/main" val="247080632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75800001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0994747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52048288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423382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54319019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6437999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2412505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</a:p>
        </p:txBody>
      </p:sp>
    </p:spTree>
    <p:extLst>
      <p:ext uri="{BB962C8B-B14F-4D97-AF65-F5344CB8AC3E}">
        <p14:creationId xmlns:p14="http://schemas.microsoft.com/office/powerpoint/2010/main" val="55529306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265794503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3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3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8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47095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9079349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261256"/>
            <a:ext cx="9720943" cy="103414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29" y="1474787"/>
            <a:ext cx="5508171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474787"/>
            <a:ext cx="5519056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00404750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68927802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01628291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1" y="250372"/>
            <a:ext cx="9710056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534886"/>
            <a:ext cx="6172200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1" y="1534886"/>
            <a:ext cx="4811485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328851128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943662832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42256" y="1676401"/>
            <a:ext cx="10961915" cy="3211286"/>
          </a:xfrm>
        </p:spPr>
        <p:txBody>
          <a:bodyPr anchor="ctr"/>
          <a:lstStyle>
            <a:lvl1pPr algn="ctr">
              <a:defRPr sz="60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256" y="5094514"/>
            <a:ext cx="10961915" cy="1016726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65813" y="6436470"/>
            <a:ext cx="4114800" cy="365125"/>
          </a:xfrm>
          <a:prstGeom prst="rect">
            <a:avLst/>
          </a:prstGeom>
        </p:spPr>
        <p:txBody>
          <a:bodyPr anchor="ctr"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594239511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36448" y="1463040"/>
            <a:ext cx="11228832" cy="4713923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7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86747001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1104" y="1545771"/>
            <a:ext cx="5568696" cy="46311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545771"/>
            <a:ext cx="5593080" cy="4631192"/>
          </a:xfrm>
        </p:spPr>
        <p:txBody>
          <a:bodyPr/>
          <a:lstStyle>
            <a:lvl1pPr marL="0" indent="0">
              <a:buNone/>
              <a:defRPr/>
            </a:lvl1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3019085371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6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2111848765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77191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6947" y="1415143"/>
            <a:ext cx="11114313" cy="3483428"/>
          </a:xfrm>
        </p:spPr>
        <p:txBody>
          <a:bodyPr anchor="ctr"/>
          <a:lstStyle>
            <a:lvl1pPr>
              <a:defRPr sz="6000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76947" y="5050971"/>
            <a:ext cx="11114313" cy="1038679"/>
          </a:xfrm>
        </p:spPr>
        <p:txBody>
          <a:bodyPr anchor="ctr"/>
          <a:lstStyle>
            <a:lvl1pPr marL="0" indent="0" algn="r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4" y="6356352"/>
            <a:ext cx="4114800" cy="365125"/>
          </a:xfrm>
          <a:prstGeom prst="rect">
            <a:avLst/>
          </a:prstGeom>
        </p:spPr>
        <p:txBody>
          <a:bodyPr anchor="ctr"/>
          <a:lstStyle>
            <a:lvl1pPr algn="ctr">
              <a:defRPr sz="1800">
                <a:solidFill>
                  <a:schemeClr val="bg1"/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895068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0" y="1475232"/>
            <a:ext cx="6172200" cy="4669536"/>
          </a:xfrm>
        </p:spPr>
        <p:txBody>
          <a:bodyPr/>
          <a:lstStyle>
            <a:lvl1pPr marL="0" indent="0">
              <a:buNone/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88481" y="1475232"/>
            <a:ext cx="4876800" cy="4669536"/>
          </a:xfrm>
        </p:spPr>
        <p:txBody>
          <a:bodyPr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dirty="0"/>
              <a:t>Образец текста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  <p:sp>
        <p:nvSpPr>
          <p:cNvPr id="8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17998426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5" y="261256"/>
            <a:ext cx="9720942" cy="1034144"/>
          </a:xfrm>
        </p:spPr>
        <p:txBody>
          <a:bodyPr/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1630" y="1474787"/>
            <a:ext cx="5508171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4" y="1474787"/>
            <a:ext cx="5519056" cy="4702176"/>
          </a:xfrm>
        </p:spPr>
        <p:txBody>
          <a:bodyPr/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971922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880835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7211829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81203" y="250372"/>
            <a:ext cx="9710057" cy="1045934"/>
          </a:xfrm>
        </p:spPr>
        <p:txBody>
          <a:bodyPr anchor="ctr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95302" y="1534886"/>
            <a:ext cx="6172201" cy="466997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879773" y="1534886"/>
            <a:ext cx="4811484" cy="4669970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0276867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8"/>
            <a:ext cx="12192000" cy="6856286"/>
          </a:xfrm>
          <a:prstGeom prst="rect">
            <a:avLst/>
          </a:prstGeom>
        </p:spPr>
      </p:pic>
      <p:sp>
        <p:nvSpPr>
          <p:cNvPr id="8" name="Заголовок 1"/>
          <p:cNvSpPr>
            <a:spLocks noGrp="1"/>
          </p:cNvSpPr>
          <p:nvPr>
            <p:ph type="ctrTitle"/>
          </p:nvPr>
        </p:nvSpPr>
        <p:spPr>
          <a:xfrm>
            <a:off x="5410202" y="435429"/>
            <a:ext cx="6270171" cy="5693227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</p:spTree>
    <p:extLst>
      <p:ext uri="{BB962C8B-B14F-4D97-AF65-F5344CB8AC3E}">
        <p14:creationId xmlns:p14="http://schemas.microsoft.com/office/powerpoint/2010/main" val="400745516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857"/>
            <a:ext cx="12192000" cy="6856286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410199" y="435430"/>
            <a:ext cx="6270171" cy="3918856"/>
          </a:xfrm>
        </p:spPr>
        <p:txBody>
          <a:bodyPr anchor="ctr">
            <a:normAutofit/>
          </a:bodyPr>
          <a:lstStyle>
            <a:lvl1pPr algn="ctr">
              <a:defRPr sz="5400" b="1"/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410199" y="4572000"/>
            <a:ext cx="6270171" cy="1648682"/>
          </a:xfrm>
        </p:spPr>
        <p:txBody>
          <a:bodyPr anchor="ctr"/>
          <a:lstStyle>
            <a:lvl1pPr marL="0" indent="0" algn="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dirty="0"/>
              <a:t>Образец подзаголовка</a:t>
            </a: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>
            <a:lvl1pPr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t>Челябинск, 2021</a:t>
            </a:r>
          </a:p>
        </p:txBody>
      </p:sp>
    </p:spTree>
    <p:extLst>
      <p:ext uri="{BB962C8B-B14F-4D97-AF65-F5344CB8AC3E}">
        <p14:creationId xmlns:p14="http://schemas.microsoft.com/office/powerpoint/2010/main" val="77130051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6.xml"/><Relationship Id="rId3" Type="http://schemas.openxmlformats.org/officeDocument/2006/relationships/slideLayout" Target="../slideLayouts/slideLayout11.xml"/><Relationship Id="rId7" Type="http://schemas.openxmlformats.org/officeDocument/2006/relationships/slideLayout" Target="../slideLayouts/slideLayout15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Relationship Id="rId6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3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12.xml"/><Relationship Id="rId9" Type="http://schemas.openxmlformats.org/officeDocument/2006/relationships/theme" Target="../theme/theme2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9.xml"/><Relationship Id="rId7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8.xml"/><Relationship Id="rId1" Type="http://schemas.openxmlformats.org/officeDocument/2006/relationships/slideLayout" Target="../slideLayouts/slideLayout17.xml"/><Relationship Id="rId6" Type="http://schemas.openxmlformats.org/officeDocument/2006/relationships/slideLayout" Target="../slideLayouts/slideLayout22.xml"/><Relationship Id="rId5" Type="http://schemas.openxmlformats.org/officeDocument/2006/relationships/slideLayout" Target="../slideLayouts/slideLayout21.xml"/><Relationship Id="rId10" Type="http://schemas.openxmlformats.org/officeDocument/2006/relationships/image" Target="../media/image3.jpg"/><Relationship Id="rId4" Type="http://schemas.openxmlformats.org/officeDocument/2006/relationships/slideLayout" Target="../slideLayouts/slideLayout20.xml"/><Relationship Id="rId9" Type="http://schemas.openxmlformats.org/officeDocument/2006/relationships/theme" Target="../theme/theme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jpg"/><Relationship Id="rId3" Type="http://schemas.openxmlformats.org/officeDocument/2006/relationships/slideLayout" Target="../slideLayouts/slideLayout27.xml"/><Relationship Id="rId7" Type="http://schemas.openxmlformats.org/officeDocument/2006/relationships/theme" Target="../theme/theme4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5" Type="http://schemas.openxmlformats.org/officeDocument/2006/relationships/slideLayout" Target="../slideLayouts/slideLayout29.xml"/><Relationship Id="rId4" Type="http://schemas.openxmlformats.org/officeDocument/2006/relationships/slideLayout" Target="../slideLayouts/slideLayout28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5" y="174172"/>
            <a:ext cx="9720942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2"/>
            <a:ext cx="11190514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4" y="6356352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fld id="{9703D75F-3C8C-4373-9499-703616C11FAA}" type="slidenum">
              <a:rPr lang="ru-RU" smtClean="0"/>
              <a:pPr/>
              <a:t>‹#›</a:t>
            </a:fld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214547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4" r:id="rId5"/>
    <p:sldLayoutId id="2147483655" r:id="rId6"/>
    <p:sldLayoutId id="2147483656" r:id="rId7"/>
    <p:sldLayoutId id="2147483659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4529479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0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3" y="174172"/>
            <a:ext cx="9720943" cy="111601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00743" y="1469571"/>
            <a:ext cx="11190513" cy="470739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3080656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4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4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9358477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0" r:id="rId1"/>
    <p:sldLayoutId id="2147483671" r:id="rId2"/>
    <p:sldLayoutId id="2147483672" r:id="rId3"/>
    <p:sldLayoutId id="2147483673" r:id="rId4"/>
    <p:sldLayoutId id="2147483674" r:id="rId5"/>
    <p:sldLayoutId id="2147483675" r:id="rId6"/>
    <p:sldLayoutId id="2147483676" r:id="rId7"/>
    <p:sldLayoutId id="2147483677" r:id="rId8"/>
  </p:sldLayoutIdLst>
  <p:hf hdr="0" ftr="0" dt="0"/>
  <p:txStyles>
    <p:titleStyle>
      <a:lvl1pPr algn="ctr" defTabSz="914400" rtl="0" eaLnBrk="1" latinLnBrk="0" hangingPunct="1">
        <a:lnSpc>
          <a:spcPct val="90000"/>
        </a:lnSpc>
        <a:spcBef>
          <a:spcPct val="0"/>
        </a:spcBef>
        <a:buNone/>
        <a:defRPr sz="44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8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292096" y="304801"/>
            <a:ext cx="9473184" cy="927897"/>
          </a:xfrm>
          <a:prstGeom prst="rect">
            <a:avLst/>
          </a:prstGeom>
          <a:noFill/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dirty="0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75488" y="1475232"/>
            <a:ext cx="11289792" cy="4701731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9022080" y="6419497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600">
                <a:solidFill>
                  <a:schemeClr val="bg1"/>
                </a:solidFill>
              </a:defRPr>
            </a:lvl1pPr>
          </a:lstStyle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9703D75F-3C8C-4373-9499-703616C11FAA}" type="slidenum">
              <a:rPr kumimoji="0" lang="ru-RU" sz="1600" b="0" i="0" u="none" strike="noStrike" kern="1200" cap="none" spc="0" normalizeH="0" baseline="0" noProof="0" smtClean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/>
                <a:ea typeface="+mn-ea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‹#›</a:t>
            </a:fld>
            <a:endParaRPr kumimoji="0" lang="ru-RU" sz="16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Times New Roman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30539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9" r:id="rId1"/>
    <p:sldLayoutId id="2147483680" r:id="rId2"/>
    <p:sldLayoutId id="2147483681" r:id="rId3"/>
    <p:sldLayoutId id="2147483682" r:id="rId4"/>
    <p:sldLayoutId id="2147483683" r:id="rId5"/>
    <p:sldLayoutId id="2147483684" r:id="rId6"/>
  </p:sldLayoutIdLst>
  <p:hf hdr="0" ftr="0" dt="0"/>
  <p:txStyles>
    <p:titleStyle>
      <a:lvl1pPr algn="r" defTabSz="914400" rtl="0" eaLnBrk="1" latinLnBrk="0" hangingPunct="1">
        <a:lnSpc>
          <a:spcPct val="90000"/>
        </a:lnSpc>
        <a:spcBef>
          <a:spcPct val="0"/>
        </a:spcBef>
        <a:buNone/>
        <a:defRPr sz="3600" b="1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0" indent="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None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7.png"/><Relationship Id="rId5" Type="http://schemas.openxmlformats.org/officeDocument/2006/relationships/image" Target="../media/image16.jpeg"/><Relationship Id="rId4" Type="http://schemas.openxmlformats.org/officeDocument/2006/relationships/image" Target="../media/image15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20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5.png"/><Relationship Id="rId4" Type="http://schemas.openxmlformats.org/officeDocument/2006/relationships/image" Target="../media/image2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1676401"/>
            <a:ext cx="12192000" cy="2726923"/>
          </a:xfrm>
        </p:spPr>
        <p:txBody>
          <a:bodyPr/>
          <a:lstStyle/>
          <a:p>
            <a:r>
              <a:rPr lang="ru-RU" sz="3700" kern="50" dirty="0">
                <a:solidFill>
                  <a:prstClr val="black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Современное цифровое пространство преподавателя иностранного языка в системе профессионального образования</a:t>
            </a:r>
            <a:endParaRPr lang="ru-RU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" y="4136994"/>
            <a:ext cx="12192000" cy="1379442"/>
          </a:xfrm>
        </p:spPr>
        <p:txBody>
          <a:bodyPr/>
          <a:lstStyle/>
          <a:p>
            <a:r>
              <a:rPr lang="ru-RU" dirty="0"/>
              <a:t>Преподаватель иностранного языка </a:t>
            </a:r>
          </a:p>
          <a:p>
            <a:r>
              <a:rPr lang="ru-RU" dirty="0"/>
              <a:t>Дарья Валерьевна Щевлёва</a:t>
            </a:r>
          </a:p>
        </p:txBody>
      </p:sp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2024</a:t>
            </a:r>
          </a:p>
        </p:txBody>
      </p:sp>
    </p:spTree>
    <p:extLst>
      <p:ext uri="{BB962C8B-B14F-4D97-AF65-F5344CB8AC3E}">
        <p14:creationId xmlns:p14="http://schemas.microsoft.com/office/powerpoint/2010/main" val="38811491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5" y="0"/>
            <a:ext cx="10221685" cy="859809"/>
          </a:xfrm>
        </p:spPr>
        <p:txBody>
          <a:bodyPr/>
          <a:lstStyle/>
          <a:p>
            <a:r>
              <a:rPr lang="ru-RU" sz="4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Baamboozle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10</a:t>
            </a:fld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A3C9B536-A7A9-4E1B-846E-8245FB41B555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98531" y="2192689"/>
            <a:ext cx="6536322" cy="398907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766C9C62-43B3-4AF8-A3AE-381821C2D4F0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16161" t="15290" r="16605" b="10355"/>
          <a:stretch/>
        </p:blipFill>
        <p:spPr>
          <a:xfrm>
            <a:off x="4763069" y="676232"/>
            <a:ext cx="7196920" cy="42417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701461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9"/>
          <p:cNvSpPr txBox="1">
            <a:spLocks/>
          </p:cNvSpPr>
          <p:nvPr/>
        </p:nvSpPr>
        <p:spPr>
          <a:xfrm>
            <a:off x="1524000" y="6423240"/>
            <a:ext cx="9144000" cy="366020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marL="0" marR="0" lvl="0" indent="0" algn="ctr" defTabSz="914400" rtl="0" eaLnBrk="1" fontAlgn="auto" latinLnBrk="0" hangingPunct="1">
              <a:lnSpc>
                <a:spcPct val="9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Челябинск, 2024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6742510-3826-43DF-8393-82FDF6838B1D}"/>
              </a:ext>
            </a:extLst>
          </p:cNvPr>
          <p:cNvSpPr txBox="1"/>
          <p:nvPr/>
        </p:nvSpPr>
        <p:spPr>
          <a:xfrm>
            <a:off x="1139" y="2682263"/>
            <a:ext cx="12190861" cy="9233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5400" b="1" dirty="0">
                <a:solidFill>
                  <a:prstClr val="black"/>
                </a:solidFill>
                <a:latin typeface="Times New Roman" panose="02020603050405020304" pitchFamily="18" charset="0"/>
                <a:ea typeface="+mj-ea"/>
                <a:cs typeface="+mj-cs"/>
              </a:rPr>
              <a:t>Спасибо за внимание!</a:t>
            </a:r>
            <a:endParaRPr lang="ru-RU" sz="5400" dirty="0"/>
          </a:p>
        </p:txBody>
      </p:sp>
    </p:spTree>
    <p:extLst>
      <p:ext uri="{BB962C8B-B14F-4D97-AF65-F5344CB8AC3E}">
        <p14:creationId xmlns:p14="http://schemas.microsoft.com/office/powerpoint/2010/main" val="97063525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3200" dirty="0"/>
              <a:t>Цифровая образовательная среда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2</a:t>
            </a:fld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i="1" dirty="0"/>
          </a:p>
          <a:p>
            <a:pPr algn="just"/>
            <a:endParaRPr lang="ru-RU" sz="3200" dirty="0"/>
          </a:p>
        </p:txBody>
      </p:sp>
      <p:sp>
        <p:nvSpPr>
          <p:cNvPr id="6" name="Прямоугольник 5">
            <a:extLst>
              <a:ext uri="{FF2B5EF4-FFF2-40B4-BE49-F238E27FC236}">
                <a16:creationId xmlns:a16="http://schemas.microsoft.com/office/drawing/2014/main" id="{FBEF8C23-00CD-4951-AE12-0B105F8F3EED}"/>
              </a:ext>
            </a:extLst>
          </p:cNvPr>
          <p:cNvSpPr/>
          <p:nvPr/>
        </p:nvSpPr>
        <p:spPr>
          <a:xfrm>
            <a:off x="136124" y="1370083"/>
            <a:ext cx="7529596" cy="18836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ru-RU" sz="2000" dirty="0">
                <a:latin typeface="Times New Roman" panose="02020603050405020304" pitchFamily="18" charset="0"/>
                <a:ea typeface="Calibri" panose="020F0502020204030204" pitchFamily="34" charset="0"/>
              </a:rPr>
              <a:t>«Цифровая образовательная среда» – федеральный проект нацпроекта «Образование» – направлен на создание в образовательных организациях современной и доступной цифровой образовательной среды.</a:t>
            </a:r>
            <a:endParaRPr lang="ru-RU" sz="2000" dirty="0"/>
          </a:p>
        </p:txBody>
      </p:sp>
      <p:pic>
        <p:nvPicPr>
          <p:cNvPr id="7" name="Рисунок 6">
            <a:extLst>
              <a:ext uri="{FF2B5EF4-FFF2-40B4-BE49-F238E27FC236}">
                <a16:creationId xmlns:a16="http://schemas.microsoft.com/office/drawing/2014/main" id="{28AE538E-3617-4E63-B4E0-4D8FD11547FA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63512" y="2874440"/>
            <a:ext cx="7896550" cy="384703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7122582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4" y="174172"/>
            <a:ext cx="10221685" cy="1116012"/>
          </a:xfrm>
        </p:spPr>
        <p:txBody>
          <a:bodyPr>
            <a:norm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Цифровое образовательное пространство преподавателя</a:t>
            </a:r>
            <a:endParaRPr lang="ru-RU" sz="3200" dirty="0">
              <a:solidFill>
                <a:srgbClr val="C00000"/>
              </a:solidFill>
            </a:endParaRP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658778" y="1558031"/>
            <a:ext cx="5903652" cy="4221014"/>
          </a:xfrm>
        </p:spPr>
        <p:txBody>
          <a:bodyPr/>
          <a:lstStyle/>
          <a:p>
            <a:pPr indent="450215" algn="just">
              <a:lnSpc>
                <a:spcPct val="150000"/>
              </a:lnSpc>
              <a:spcAft>
                <a:spcPts val="0"/>
              </a:spcAft>
            </a:pPr>
            <a:r>
              <a:rPr lang="ru-RU" dirty="0"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Цифровое образовательное пространство – это открытая совокупность информационных систем, предназначенных для обеспечения различных задач образовательного процесса.</a:t>
            </a:r>
            <a:endParaRPr lang="ru-RU" sz="2000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D64141CC-8985-4367-AE6A-AC9E3D05C5F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68675" y="1381217"/>
            <a:ext cx="4397828" cy="43978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1348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Цифровое образовательное пространство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4</a:t>
            </a:fld>
            <a:endParaRPr lang="ru-RU"/>
          </a:p>
        </p:txBody>
      </p:sp>
      <p:pic>
        <p:nvPicPr>
          <p:cNvPr id="8" name="Объект 7">
            <a:extLst>
              <a:ext uri="{FF2B5EF4-FFF2-40B4-BE49-F238E27FC236}">
                <a16:creationId xmlns:a16="http://schemas.microsoft.com/office/drawing/2014/main" id="{0EE22FFF-FE24-42B4-A25C-B41777BCE07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2"/>
          <a:srcRect l="29325" t="37611" r="29462" b="35041"/>
          <a:stretch/>
        </p:blipFill>
        <p:spPr>
          <a:xfrm>
            <a:off x="1329151" y="1558278"/>
            <a:ext cx="8438418" cy="3043710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9DB925A1-6E00-4084-A8CE-071E30FDE7D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1442" y="4583800"/>
            <a:ext cx="2929000" cy="170964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841674B7-BC45-4836-8394-1AC9870D2E4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26404" y="1197903"/>
            <a:ext cx="2764895" cy="1649721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BF5B9C73-2299-45CA-8069-AA8468E740D1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84764" y="4539410"/>
            <a:ext cx="2826339" cy="164972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98870410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4" y="174172"/>
            <a:ext cx="10221685" cy="1116012"/>
          </a:xfrm>
        </p:spPr>
        <p:txBody>
          <a:bodyPr>
            <a:normAutofit/>
          </a:bodyPr>
          <a:lstStyle/>
          <a:p>
            <a:r>
              <a:rPr lang="ru-RU" sz="3600" dirty="0"/>
              <a:t>Достоинства и недостатки 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5</a:t>
            </a:fld>
            <a:endParaRPr lang="ru-RU"/>
          </a:p>
        </p:txBody>
      </p:sp>
      <p:graphicFrame>
        <p:nvGraphicFramePr>
          <p:cNvPr id="7" name="Объект 6">
            <a:extLst>
              <a:ext uri="{FF2B5EF4-FFF2-40B4-BE49-F238E27FC236}">
                <a16:creationId xmlns:a16="http://schemas.microsoft.com/office/drawing/2014/main" id="{7D6AEB0E-18CB-4996-AEA9-E15D4CA6CF5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63711298"/>
              </p:ext>
            </p:extLst>
          </p:nvPr>
        </p:nvGraphicFramePr>
        <p:xfrm>
          <a:off x="499384" y="1745233"/>
          <a:ext cx="11191876" cy="3600546"/>
        </p:xfrm>
        <a:graphic>
          <a:graphicData uri="http://schemas.openxmlformats.org/drawingml/2006/table">
            <a:tbl>
              <a:tblPr firstRow="1" bandRow="1">
                <a:tableStyleId>{BC89EF96-8CEA-46FF-86C4-4CE0E7609802}</a:tableStyleId>
              </a:tblPr>
              <a:tblGrid>
                <a:gridCol w="5595938">
                  <a:extLst>
                    <a:ext uri="{9D8B030D-6E8A-4147-A177-3AD203B41FA5}">
                      <a16:colId xmlns:a16="http://schemas.microsoft.com/office/drawing/2014/main" val="4010150223"/>
                    </a:ext>
                  </a:extLst>
                </a:gridCol>
                <a:gridCol w="5595938">
                  <a:extLst>
                    <a:ext uri="{9D8B030D-6E8A-4147-A177-3AD203B41FA5}">
                      <a16:colId xmlns:a16="http://schemas.microsoft.com/office/drawing/2014/main" val="2983471274"/>
                    </a:ext>
                  </a:extLst>
                </a:gridCol>
              </a:tblGrid>
              <a:tr h="855393"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Достоинства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800" dirty="0"/>
                        <a:t>Недостатки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52079176"/>
                  </a:ext>
                </a:extLst>
              </a:tr>
              <a:tr h="855393">
                <a:tc>
                  <a:txBody>
                    <a:bodyPr/>
                    <a:lstStyle/>
                    <a:p>
                      <a:r>
                        <a:rPr lang="ru-RU" sz="2800" dirty="0">
                          <a:effectLst/>
                        </a:rPr>
                        <a:t>1. Доступность и удобство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1. Инфраструктурные проблемы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2405756"/>
                  </a:ext>
                </a:extLst>
              </a:tr>
              <a:tr h="855393">
                <a:tc>
                  <a:txBody>
                    <a:bodyPr/>
                    <a:lstStyle/>
                    <a:p>
                      <a:r>
                        <a:rPr lang="ru-RU" sz="2800" dirty="0"/>
                        <a:t>2. </a:t>
                      </a:r>
                      <a:r>
                        <a:rPr lang="ru-RU" sz="2800" dirty="0">
                          <a:effectLst/>
                        </a:rPr>
                        <a:t>Кастомизация процесса обучения.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2. </a:t>
                      </a:r>
                      <a:r>
                        <a:rPr lang="ru-RU" sz="2800" dirty="0">
                          <a:effectLst/>
                        </a:rPr>
                        <a:t>Цифровая грамотность </a:t>
                      </a:r>
                      <a:endParaRPr lang="ru-RU" sz="2800" dirty="0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94202713"/>
                  </a:ext>
                </a:extLst>
              </a:tr>
              <a:tr h="855393">
                <a:tc>
                  <a:txBody>
                    <a:bodyPr/>
                    <a:lstStyle/>
                    <a:p>
                      <a:r>
                        <a:rPr lang="ru-RU" sz="2800" dirty="0"/>
                        <a:t>3. </a:t>
                      </a:r>
                      <a:r>
                        <a:rPr lang="ru-RU" sz="2800" dirty="0">
                          <a:effectLst/>
                        </a:rPr>
                        <a:t>Направленность на гибкость обучения. </a:t>
                      </a:r>
                      <a:endParaRPr lang="ru-RU" sz="28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2800" dirty="0"/>
                        <a:t>3. Конфиденциальность и </a:t>
                      </a:r>
                      <a:r>
                        <a:rPr lang="ru-RU" sz="2800" dirty="0" err="1"/>
                        <a:t>кибербезопасность</a:t>
                      </a:r>
                      <a:r>
                        <a:rPr lang="ru-RU" sz="2800" dirty="0"/>
                        <a:t> 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306388736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829F3CA8-DB68-4760-8610-BECDD2082873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6419" t="8231" r="50991" b="52934"/>
          <a:stretch/>
        </p:blipFill>
        <p:spPr>
          <a:xfrm>
            <a:off x="710909" y="1830340"/>
            <a:ext cx="753684" cy="687249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1ACBEC8-55A9-4E77-8789-052C0EDA3501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l="7713" t="54240" r="53711" b="7314"/>
          <a:stretch/>
        </p:blipFill>
        <p:spPr>
          <a:xfrm>
            <a:off x="6355945" y="1830340"/>
            <a:ext cx="725211" cy="7227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50216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4" y="0"/>
            <a:ext cx="10221685" cy="683581"/>
          </a:xfrm>
        </p:spPr>
        <p:txBody>
          <a:bodyPr>
            <a:noAutofit/>
          </a:bodyPr>
          <a:lstStyle/>
          <a:p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Интернет-ресурс </a:t>
            </a:r>
            <a:r>
              <a:rPr lang="ru-RU" sz="3200" dirty="0" err="1">
                <a:latin typeface="Times New Roman" panose="02020603050405020304" pitchFamily="18" charset="0"/>
                <a:ea typeface="Calibri" panose="020F0502020204030204" pitchFamily="34" charset="0"/>
              </a:rPr>
              <a:t>MyQuiz</a:t>
            </a:r>
            <a:r>
              <a:rPr lang="ru-RU" sz="3200" dirty="0">
                <a:latin typeface="Times New Roman" panose="02020603050405020304" pitchFamily="18" charset="0"/>
                <a:ea typeface="Calibri" panose="020F0502020204030204" pitchFamily="34" charset="0"/>
              </a:rPr>
              <a:t> </a:t>
            </a:r>
            <a:endParaRPr lang="ru-RU" sz="3200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6</a:t>
            </a:fld>
            <a:endParaRPr lang="ru-RU"/>
          </a:p>
        </p:txBody>
      </p:sp>
      <p:graphicFrame>
        <p:nvGraphicFramePr>
          <p:cNvPr id="6" name="Таблица 5">
            <a:extLst>
              <a:ext uri="{FF2B5EF4-FFF2-40B4-BE49-F238E27FC236}">
                <a16:creationId xmlns:a16="http://schemas.microsoft.com/office/drawing/2014/main" id="{7A158D1F-D654-428B-8666-AE55F7E329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19484060"/>
              </p:ext>
            </p:extLst>
          </p:nvPr>
        </p:nvGraphicFramePr>
        <p:xfrm>
          <a:off x="115409" y="1107546"/>
          <a:ext cx="7261935" cy="4596268"/>
        </p:xfrm>
        <a:graphic>
          <a:graphicData uri="http://schemas.openxmlformats.org/drawingml/2006/table">
            <a:tbl>
              <a:tblPr firstRow="1" firstCol="1" bandRow="1">
                <a:tableStyleId>{5A111915-BE36-4E01-A7E5-04B1672EAD32}</a:tableStyleId>
              </a:tblPr>
              <a:tblGrid>
                <a:gridCol w="3630579">
                  <a:extLst>
                    <a:ext uri="{9D8B030D-6E8A-4147-A177-3AD203B41FA5}">
                      <a16:colId xmlns:a16="http://schemas.microsoft.com/office/drawing/2014/main" val="2065732810"/>
                    </a:ext>
                  </a:extLst>
                </a:gridCol>
                <a:gridCol w="3631356">
                  <a:extLst>
                    <a:ext uri="{9D8B030D-6E8A-4147-A177-3AD203B41FA5}">
                      <a16:colId xmlns:a16="http://schemas.microsoft.com/office/drawing/2014/main" val="2711698415"/>
                    </a:ext>
                  </a:extLst>
                </a:gridCol>
              </a:tblGrid>
              <a:tr h="315779"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Достоинства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Недостатки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/>
                </a:tc>
                <a:extLst>
                  <a:ext uri="{0D108BD9-81ED-4DB2-BD59-A6C34878D82A}">
                    <a16:rowId xmlns:a16="http://schemas.microsoft.com/office/drawing/2014/main" val="829365272"/>
                  </a:ext>
                </a:extLst>
              </a:tr>
              <a:tr h="4184788"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1. Универсальность.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2. Исключено списывание.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3. Отсутствие необходимости проверки работ.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4. Экономия времени на паре.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5. Элементы игры и соревнования повышают интерес и мотивацию обучающихся.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6. Полезное использование телефонов в процессе обучения.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/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1. Ответы на вопросы со свободным ответом ограничиваются теми, которые написал преподаватель.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2. Лимит - 35 подключенных человек за 1 игру.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3. Не у всех обучающихся есть доступ в Интернет.</a:t>
                      </a:r>
                    </a:p>
                    <a:p>
                      <a:pPr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4. Необходимо собрать всех вместе и подключить в одно и то же время.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56709" marR="56709" marT="0" marB="0"/>
                </a:tc>
                <a:extLst>
                  <a:ext uri="{0D108BD9-81ED-4DB2-BD59-A6C34878D82A}">
                    <a16:rowId xmlns:a16="http://schemas.microsoft.com/office/drawing/2014/main" val="2658227821"/>
                  </a:ext>
                </a:extLst>
              </a:tr>
            </a:tbl>
          </a:graphicData>
        </a:graphic>
      </p:graphicFrame>
      <p:pic>
        <p:nvPicPr>
          <p:cNvPr id="9" name="Рисунок 8">
            <a:extLst>
              <a:ext uri="{FF2B5EF4-FFF2-40B4-BE49-F238E27FC236}">
                <a16:creationId xmlns:a16="http://schemas.microsoft.com/office/drawing/2014/main" id="{43418BC0-A4BF-4601-BF05-2641C441168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1147" y="1162156"/>
            <a:ext cx="302365" cy="277782"/>
          </a:xfrm>
          <a:prstGeom prst="rect">
            <a:avLst/>
          </a:prstGeom>
        </p:spPr>
      </p:pic>
      <p:pic>
        <p:nvPicPr>
          <p:cNvPr id="10" name="Рисунок 9">
            <a:extLst>
              <a:ext uri="{FF2B5EF4-FFF2-40B4-BE49-F238E27FC236}">
                <a16:creationId xmlns:a16="http://schemas.microsoft.com/office/drawing/2014/main" id="{40DE329E-CD78-43E4-B6A5-034E2A2599C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028744" y="1140430"/>
            <a:ext cx="302365" cy="302365"/>
          </a:xfrm>
          <a:prstGeom prst="rect">
            <a:avLst/>
          </a:prstGeom>
        </p:spPr>
      </p:pic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BD4384DC-A961-43DA-83E4-FBF2C3B852BE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19878" t="22947" r="19539" b="725"/>
          <a:stretch/>
        </p:blipFill>
        <p:spPr>
          <a:xfrm>
            <a:off x="7582346" y="683581"/>
            <a:ext cx="4383838" cy="2991774"/>
          </a:xfrm>
          <a:prstGeom prst="rect">
            <a:avLst/>
          </a:prstGeom>
        </p:spPr>
      </p:pic>
      <p:pic>
        <p:nvPicPr>
          <p:cNvPr id="1026" name="Picture 2" descr="myQuiz — обзор сервиса | Startpack">
            <a:extLst>
              <a:ext uri="{FF2B5EF4-FFF2-40B4-BE49-F238E27FC236}">
                <a16:creationId xmlns:a16="http://schemas.microsoft.com/office/drawing/2014/main" id="{0FF389ED-8692-46B8-87E6-BD592685C79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71940" y="3720795"/>
            <a:ext cx="4604651" cy="25901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5ED3022E-7452-4860-A8F3-9DE47D3A1282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9194049" y="2381377"/>
            <a:ext cx="2384397" cy="12518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231242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73188" y="0"/>
            <a:ext cx="10318812" cy="681036"/>
          </a:xfrm>
        </p:spPr>
        <p:txBody>
          <a:bodyPr>
            <a:normAutofit/>
          </a:bodyPr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</a:rPr>
              <a:t>Электронные рабочие листы «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LiveWorksheets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7</a:t>
            </a:fld>
            <a:endParaRPr lang="ru-RU"/>
          </a:p>
        </p:txBody>
      </p:sp>
      <p:pic>
        <p:nvPicPr>
          <p:cNvPr id="2050" name="Picture 2" descr="Создайте интерактивные учебные материалы из текстовых файлов">
            <a:extLst>
              <a:ext uri="{FF2B5EF4-FFF2-40B4-BE49-F238E27FC236}">
                <a16:creationId xmlns:a16="http://schemas.microsoft.com/office/drawing/2014/main" id="{B048A980-6EA1-41C2-AC51-3679BAEBA1B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2667" y="2909147"/>
            <a:ext cx="4689259" cy="27282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Как учителю пользоваться сервисом Liveworksheets и для чего">
            <a:extLst>
              <a:ext uri="{FF2B5EF4-FFF2-40B4-BE49-F238E27FC236}">
                <a16:creationId xmlns:a16="http://schemas.microsoft.com/office/drawing/2014/main" id="{EBBE0F32-820F-467C-8EC7-80ABC7C9727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782" y="1040490"/>
            <a:ext cx="2683027" cy="15092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8" name="Таблица 7">
            <a:extLst>
              <a:ext uri="{FF2B5EF4-FFF2-40B4-BE49-F238E27FC236}">
                <a16:creationId xmlns:a16="http://schemas.microsoft.com/office/drawing/2014/main" id="{0BE633A3-F960-4E65-B304-92682F8999B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84546265"/>
              </p:ext>
            </p:extLst>
          </p:nvPr>
        </p:nvGraphicFramePr>
        <p:xfrm>
          <a:off x="213398" y="1004218"/>
          <a:ext cx="6897085" cy="5305235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4001754">
                  <a:extLst>
                    <a:ext uri="{9D8B030D-6E8A-4147-A177-3AD203B41FA5}">
                      <a16:colId xmlns:a16="http://schemas.microsoft.com/office/drawing/2014/main" val="2395946100"/>
                    </a:ext>
                  </a:extLst>
                </a:gridCol>
                <a:gridCol w="2895331">
                  <a:extLst>
                    <a:ext uri="{9D8B030D-6E8A-4147-A177-3AD203B41FA5}">
                      <a16:colId xmlns:a16="http://schemas.microsoft.com/office/drawing/2014/main" val="342090431"/>
                    </a:ext>
                  </a:extLst>
                </a:gridCol>
              </a:tblGrid>
              <a:tr h="337151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dirty="0">
                          <a:effectLst/>
                        </a:rPr>
                        <a:t>Достоинства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62" marR="32762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>
                          <a:effectLst/>
                        </a:rPr>
                        <a:t>Недостатки</a:t>
                      </a:r>
                      <a:endParaRPr lang="ru-RU" sz="18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62" marR="32762" marT="0" marB="0"/>
                </a:tc>
                <a:extLst>
                  <a:ext uri="{0D108BD9-81ED-4DB2-BD59-A6C34878D82A}">
                    <a16:rowId xmlns:a16="http://schemas.microsoft.com/office/drawing/2014/main" val="489045678"/>
                  </a:ext>
                </a:extLst>
              </a:tr>
              <a:tr h="4489929"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Интерактивность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Позволяет индивидуализировать обучение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Необязательно создавать свои </a:t>
                      </a:r>
                      <a:r>
                        <a:rPr lang="en-US" sz="1800" b="0" dirty="0">
                          <a:effectLst/>
                        </a:rPr>
                        <a:t>worksheets</a:t>
                      </a:r>
                      <a:r>
                        <a:rPr lang="ru-RU" sz="1800" b="0" dirty="0">
                          <a:effectLst/>
                        </a:rPr>
                        <a:t>, на сайте много готовых на любые темы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Автоматическая система проверки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Выполнять задания можно с использованием телефонов или компьютеров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Результаты можно отправить преподавателю на почту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62" marR="32762" marT="0" marB="0"/>
                </a:tc>
                <a:tc>
                  <a:txBody>
                    <a:bodyPr/>
                    <a:lstStyle/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>
                          <a:effectLst/>
                        </a:rPr>
                        <a:t>Автопроверка не всегда срабатывает эффективно</a:t>
                      </a:r>
                    </a:p>
                    <a:p>
                      <a:pPr marL="342900" indent="-3429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dirty="0">
                          <a:effectLst/>
                        </a:rPr>
                        <a:t>Не у всех обучающихся есть доступ в Интернет</a:t>
                      </a:r>
                      <a:r>
                        <a:rPr lang="en-US" sz="1800" dirty="0">
                          <a:effectLst/>
                        </a:rPr>
                        <a:t> </a:t>
                      </a:r>
                      <a:endParaRPr lang="ru-RU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32762" marR="32762" marT="0" marB="0"/>
                </a:tc>
                <a:extLst>
                  <a:ext uri="{0D108BD9-81ED-4DB2-BD59-A6C34878D82A}">
                    <a16:rowId xmlns:a16="http://schemas.microsoft.com/office/drawing/2014/main" val="2351324948"/>
                  </a:ext>
                </a:extLst>
              </a:tr>
            </a:tbl>
          </a:graphicData>
        </a:graphic>
      </p:graphicFrame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F67D478F-E306-4F4F-A40A-F91077BD3DE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30418" y="1070972"/>
            <a:ext cx="298730" cy="274344"/>
          </a:xfrm>
          <a:prstGeom prst="rect">
            <a:avLst/>
          </a:prstGeom>
        </p:spPr>
      </p:pic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D8B238D-697D-4561-87D4-759730A51CC9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267960" y="1040490"/>
            <a:ext cx="298730" cy="3048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741650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8" y="0"/>
            <a:ext cx="10221682" cy="742950"/>
          </a:xfrm>
        </p:spPr>
        <p:txBody>
          <a:bodyPr/>
          <a:lstStyle/>
          <a:p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</a:rPr>
              <a:t>Электронные рабочие листы «</a:t>
            </a:r>
            <a:r>
              <a:rPr lang="en-US" sz="3200" dirty="0" err="1">
                <a:solidFill>
                  <a:prstClr val="black"/>
                </a:solidFill>
                <a:latin typeface="Times New Roman" panose="02020603050405020304" pitchFamily="18" charset="0"/>
              </a:rPr>
              <a:t>LiveWorksheets</a:t>
            </a:r>
            <a:r>
              <a:rPr lang="ru-RU" sz="3200" dirty="0">
                <a:solidFill>
                  <a:prstClr val="black"/>
                </a:solidFill>
                <a:latin typeface="Times New Roman" panose="02020603050405020304" pitchFamily="18" charset="0"/>
              </a:rPr>
              <a:t>»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8</a:t>
            </a:fld>
            <a:endParaRPr lang="ru-RU"/>
          </a:p>
        </p:txBody>
      </p:sp>
      <p:pic>
        <p:nvPicPr>
          <p:cNvPr id="7" name="Объект 6">
            <a:extLst>
              <a:ext uri="{FF2B5EF4-FFF2-40B4-BE49-F238E27FC236}">
                <a16:creationId xmlns:a16="http://schemas.microsoft.com/office/drawing/2014/main" id="{E2F372CC-79C3-465B-B988-B3B5C5F3B640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 rotWithShape="1">
          <a:blip r:embed="rId3"/>
          <a:srcRect l="18766" t="10584" r="54681" b="4858"/>
          <a:stretch/>
        </p:blipFill>
        <p:spPr>
          <a:xfrm>
            <a:off x="1922690" y="701030"/>
            <a:ext cx="4876800" cy="5697242"/>
          </a:xfrm>
          <a:prstGeom prst="rect">
            <a:avLst/>
          </a:prstGeom>
        </p:spPr>
      </p:pic>
      <p:pic>
        <p:nvPicPr>
          <p:cNvPr id="8" name="Рисунок 7">
            <a:extLst>
              <a:ext uri="{FF2B5EF4-FFF2-40B4-BE49-F238E27FC236}">
                <a16:creationId xmlns:a16="http://schemas.microsoft.com/office/drawing/2014/main" id="{0CDEA639-2EAC-48EC-83EB-BF36E6A9F953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l="31953" t="12750" r="33125" b="145"/>
          <a:stretch/>
        </p:blipFill>
        <p:spPr>
          <a:xfrm>
            <a:off x="6753225" y="752273"/>
            <a:ext cx="3962400" cy="53534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86536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70314" y="122921"/>
            <a:ext cx="10221685" cy="558115"/>
          </a:xfrm>
        </p:spPr>
        <p:txBody>
          <a:bodyPr>
            <a:normAutofit fontScale="90000"/>
          </a:bodyPr>
          <a:lstStyle/>
          <a:p>
            <a:r>
              <a:rPr lang="ru-RU" sz="4400" dirty="0" err="1">
                <a:effectLst/>
                <a:latin typeface="Times New Roman" panose="02020603050405020304" pitchFamily="18" charset="0"/>
                <a:ea typeface="Calibri" panose="020F0502020204030204" pitchFamily="34" charset="0"/>
              </a:rPr>
              <a:t>Baamboozle</a:t>
            </a:r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703D75F-3C8C-4373-9499-703616C11FAA}" type="slidenum">
              <a:rPr lang="ru-RU" smtClean="0"/>
              <a:pPr/>
              <a:t>9</a:t>
            </a:fld>
            <a:endParaRPr lang="ru-RU"/>
          </a:p>
        </p:txBody>
      </p:sp>
      <p:graphicFrame>
        <p:nvGraphicFramePr>
          <p:cNvPr id="10" name="Объект 9">
            <a:extLst>
              <a:ext uri="{FF2B5EF4-FFF2-40B4-BE49-F238E27FC236}">
                <a16:creationId xmlns:a16="http://schemas.microsoft.com/office/drawing/2014/main" id="{66A4CF18-5A55-431A-ADF1-4EF0900178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31878292"/>
              </p:ext>
            </p:extLst>
          </p:nvPr>
        </p:nvGraphicFramePr>
        <p:xfrm>
          <a:off x="152696" y="1095122"/>
          <a:ext cx="6316343" cy="4867999"/>
        </p:xfrm>
        <a:graphic>
          <a:graphicData uri="http://schemas.openxmlformats.org/drawingml/2006/table">
            <a:tbl>
              <a:tblPr firstRow="1" firstCol="1" bandRow="1">
                <a:tableStyleId>{BC89EF96-8CEA-46FF-86C4-4CE0E7609802}</a:tableStyleId>
              </a:tblPr>
              <a:tblGrid>
                <a:gridCol w="3594516">
                  <a:extLst>
                    <a:ext uri="{9D8B030D-6E8A-4147-A177-3AD203B41FA5}">
                      <a16:colId xmlns:a16="http://schemas.microsoft.com/office/drawing/2014/main" val="2981528365"/>
                    </a:ext>
                  </a:extLst>
                </a:gridCol>
                <a:gridCol w="2721827">
                  <a:extLst>
                    <a:ext uri="{9D8B030D-6E8A-4147-A177-3AD203B41FA5}">
                      <a16:colId xmlns:a16="http://schemas.microsoft.com/office/drawing/2014/main" val="1883052491"/>
                    </a:ext>
                  </a:extLst>
                </a:gridCol>
              </a:tblGrid>
              <a:tr h="139465"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Достоинства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87" marR="60087" marT="0" marB="0"/>
                </a:tc>
                <a:tc>
                  <a:txBody>
                    <a:bodyPr/>
                    <a:lstStyle/>
                    <a:p>
                      <a:pPr indent="450215" algn="just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>
                          <a:effectLst/>
                        </a:rPr>
                        <a:t>Недостатки</a:t>
                      </a:r>
                      <a:endParaRPr lang="ru-RU" sz="1800" b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87" marR="60087" marT="0" marB="0"/>
                </a:tc>
                <a:extLst>
                  <a:ext uri="{0D108BD9-81ED-4DB2-BD59-A6C34878D82A}">
                    <a16:rowId xmlns:a16="http://schemas.microsoft.com/office/drawing/2014/main" val="4232590299"/>
                  </a:ext>
                </a:extLst>
              </a:tr>
              <a:tr h="4456519">
                <a:tc>
                  <a:txBody>
                    <a:bodyPr/>
                    <a:lstStyle/>
                    <a:p>
                      <a:pPr marL="228600" indent="-2286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Отличный способ провести викторину, игру, соревнования по командам </a:t>
                      </a:r>
                    </a:p>
                    <a:p>
                      <a:pPr marL="228600" indent="-2286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 Яркий дизайн привлекает внимание обучающихся</a:t>
                      </a:r>
                    </a:p>
                    <a:p>
                      <a:pPr marL="228600" indent="-2286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Можно найти много готовых, а также создать свои собственные</a:t>
                      </a:r>
                    </a:p>
                    <a:p>
                      <a:pPr marL="228600" indent="-228600" algn="l">
                        <a:lnSpc>
                          <a:spcPct val="150000"/>
                        </a:lnSpc>
                        <a:spcAft>
                          <a:spcPts val="0"/>
                        </a:spcAft>
                        <a:buAutoNum type="arabicPeriod"/>
                      </a:pPr>
                      <a:r>
                        <a:rPr lang="ru-RU" sz="1800" b="0" dirty="0">
                          <a:effectLst/>
                        </a:rPr>
                        <a:t>Даже в бесплатной версии сайта можно найти интересные викторины и игры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87" marR="60087" marT="0" marB="0"/>
                </a:tc>
                <a:tc>
                  <a:txBody>
                    <a:bodyPr/>
                    <a:lstStyle/>
                    <a:p>
                      <a:pPr indent="450215" algn="l">
                        <a:lnSpc>
                          <a:spcPct val="150000"/>
                        </a:lnSpc>
                        <a:spcAft>
                          <a:spcPts val="0"/>
                        </a:spcAft>
                      </a:pPr>
                      <a:r>
                        <a:rPr lang="ru-RU" sz="1800" b="0" dirty="0">
                          <a:effectLst/>
                        </a:rPr>
                        <a:t>1. У ресурса ограничен бесплатный функционал</a:t>
                      </a:r>
                      <a:endParaRPr lang="ru-RU" sz="1800" b="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0087" marR="60087" marT="0" marB="0"/>
                </a:tc>
                <a:extLst>
                  <a:ext uri="{0D108BD9-81ED-4DB2-BD59-A6C34878D82A}">
                    <a16:rowId xmlns:a16="http://schemas.microsoft.com/office/drawing/2014/main" val="2476280031"/>
                  </a:ext>
                </a:extLst>
              </a:tr>
            </a:tbl>
          </a:graphicData>
        </a:graphic>
      </p:graphicFrame>
      <p:pic>
        <p:nvPicPr>
          <p:cNvPr id="11" name="Рисунок 10">
            <a:extLst>
              <a:ext uri="{FF2B5EF4-FFF2-40B4-BE49-F238E27FC236}">
                <a16:creationId xmlns:a16="http://schemas.microsoft.com/office/drawing/2014/main" id="{E293A03C-2DC0-4E37-823A-34CD5B58C09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7329" y="1182597"/>
            <a:ext cx="298730" cy="274344"/>
          </a:xfrm>
          <a:prstGeom prst="rect">
            <a:avLst/>
          </a:prstGeom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id="{E6A7F151-20E7-4D5F-BBE7-3BBF1A663D76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03937" y="1152115"/>
            <a:ext cx="298730" cy="304826"/>
          </a:xfrm>
          <a:prstGeom prst="rect">
            <a:avLst/>
          </a:prstGeom>
        </p:spPr>
      </p:pic>
      <p:pic>
        <p:nvPicPr>
          <p:cNvPr id="1026" name="Picture 2" descr="Baamboozle Blog">
            <a:extLst>
              <a:ext uri="{FF2B5EF4-FFF2-40B4-BE49-F238E27FC236}">
                <a16:creationId xmlns:a16="http://schemas.microsoft.com/office/drawing/2014/main" id="{CF0B0B0C-DFE6-42D6-9A1C-C3E2657E812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7390" y="1456941"/>
            <a:ext cx="4894458" cy="147192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0628399A-5902-4BAA-B1FF-3EBAB3F19C9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537239" y="3303737"/>
            <a:ext cx="5654760" cy="26153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85099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Другая 1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3_Тема Office">
  <a:themeElements>
    <a:clrScheme name="урк">
      <a:dk1>
        <a:srgbClr val="000000"/>
      </a:dk1>
      <a:lt1>
        <a:sysClr val="window" lastClr="FFFFFF"/>
      </a:lt1>
      <a:dk2>
        <a:srgbClr val="005AAA"/>
      </a:dk2>
      <a:lt2>
        <a:srgbClr val="F0F5FF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82D7D7"/>
      </a:hlink>
      <a:folHlink>
        <a:srgbClr val="144140"/>
      </a:folHlink>
    </a:clrScheme>
    <a:fontScheme name="Другая 2">
      <a:majorFont>
        <a:latin typeface="Times New Roman"/>
        <a:ea typeface=""/>
        <a:cs typeface=""/>
      </a:majorFont>
      <a:minorFont>
        <a:latin typeface="Times New Roman"/>
        <a:ea typeface=""/>
        <a:cs typeface="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1366</TotalTime>
  <Words>335</Words>
  <Application>Microsoft Office PowerPoint</Application>
  <PresentationFormat>Широкоэкранный</PresentationFormat>
  <Paragraphs>64</Paragraphs>
  <Slides>11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11</vt:i4>
      </vt:variant>
    </vt:vector>
  </HeadingPairs>
  <TitlesOfParts>
    <vt:vector size="18" baseType="lpstr">
      <vt:lpstr>Arial</vt:lpstr>
      <vt:lpstr>Calibri</vt:lpstr>
      <vt:lpstr>Times New Roman</vt:lpstr>
      <vt:lpstr>Тема Office</vt:lpstr>
      <vt:lpstr>1_Тема Office</vt:lpstr>
      <vt:lpstr>2_Тема Office</vt:lpstr>
      <vt:lpstr>3_Тема Office</vt:lpstr>
      <vt:lpstr>Современное цифровое пространство преподавателя иностранного языка в системе профессионального образования</vt:lpstr>
      <vt:lpstr>Цифровая образовательная среда</vt:lpstr>
      <vt:lpstr>Цифровое образовательное пространство преподавателя</vt:lpstr>
      <vt:lpstr>Цифровое образовательное пространство</vt:lpstr>
      <vt:lpstr>Достоинства и недостатки </vt:lpstr>
      <vt:lpstr>Интернет-ресурс MyQuiz </vt:lpstr>
      <vt:lpstr>Электронные рабочие листы «LiveWorksheets»</vt:lpstr>
      <vt:lpstr>Электронные рабочие листы «LiveWorksheets»</vt:lpstr>
      <vt:lpstr>Baamboozle</vt:lpstr>
      <vt:lpstr>Baamboozle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«Моя будущая профессия: мечты и реальность»</dc:title>
  <dc:creator>ilyal</dc:creator>
  <cp:lastModifiedBy>Дарья Валерьевна Щевлёва</cp:lastModifiedBy>
  <cp:revision>140</cp:revision>
  <cp:lastPrinted>2024-01-09T09:29:47Z</cp:lastPrinted>
  <dcterms:modified xsi:type="dcterms:W3CDTF">2024-03-13T08:02:28Z</dcterms:modified>
</cp:coreProperties>
</file>