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74" r:id="rId2"/>
    <p:sldMasterId id="2147483739" r:id="rId3"/>
  </p:sldMasterIdLst>
  <p:notesMasterIdLst>
    <p:notesMasterId r:id="rId14"/>
  </p:notesMasterIdLst>
  <p:sldIdLst>
    <p:sldId id="256" r:id="rId4"/>
    <p:sldId id="257" r:id="rId5"/>
    <p:sldId id="258" r:id="rId6"/>
    <p:sldId id="261" r:id="rId7"/>
    <p:sldId id="263" r:id="rId8"/>
    <p:sldId id="260" r:id="rId9"/>
    <p:sldId id="268" r:id="rId10"/>
    <p:sldId id="267" r:id="rId11"/>
    <p:sldId id="269" r:id="rId12"/>
    <p:sldId id="266" r:id="rId13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9" autoAdjust="0"/>
    <p:restoredTop sz="94660"/>
  </p:normalViewPr>
  <p:slideViewPr>
    <p:cSldViewPr>
      <p:cViewPr>
        <p:scale>
          <a:sx n="121" d="100"/>
          <a:sy n="121" d="100"/>
        </p:scale>
        <p:origin x="-350" y="-19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Для перемещения страницы щёлкните мышью</a:t>
            </a:r>
          </a:p>
        </p:txBody>
      </p:sp>
      <p:sp>
        <p:nvSpPr>
          <p:cNvPr id="330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216000" indent="0">
              <a:buNone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Для правки формата примечаний щёлкните мышью</a:t>
            </a:r>
          </a:p>
        </p:txBody>
      </p:sp>
      <p:sp>
        <p:nvSpPr>
          <p:cNvPr id="331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buNone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&lt;верхний колонтитул&gt;</a:t>
            </a:r>
          </a:p>
        </p:txBody>
      </p:sp>
      <p:sp>
        <p:nvSpPr>
          <p:cNvPr id="332" name="PlaceHolder 4"/>
          <p:cNvSpPr>
            <a:spLocks noGrp="1"/>
          </p:cNvSpPr>
          <p:nvPr>
            <p:ph type="dt" idx="25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&lt;дата/время&gt;</a:t>
            </a:r>
          </a:p>
        </p:txBody>
      </p:sp>
      <p:sp>
        <p:nvSpPr>
          <p:cNvPr id="333" name="PlaceHolder 5"/>
          <p:cNvSpPr>
            <a:spLocks noGrp="1"/>
          </p:cNvSpPr>
          <p:nvPr>
            <p:ph type="ftr" idx="26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</a:p>
        </p:txBody>
      </p:sp>
      <p:sp>
        <p:nvSpPr>
          <p:cNvPr id="334" name="PlaceHolder 6"/>
          <p:cNvSpPr>
            <a:spLocks noGrp="1"/>
          </p:cNvSpPr>
          <p:nvPr>
            <p:ph type="sldNum" idx="27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 algn="r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2AE122A6-6C10-4406-B0F6-A314472F5479}" type="slidenum"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‹#›</a:t>
            </a:fld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617112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377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216000" indent="0">
              <a:buNone/>
            </a:pPr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8" name="PlaceHolder 3"/>
          <p:cNvSpPr>
            <a:spLocks noGrp="1"/>
          </p:cNvSpPr>
          <p:nvPr>
            <p:ph type="sldNum" idx="28"/>
          </p:nvPr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buNone/>
              <a:defRPr lang="ru-RU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71439EFD-4287-46C1-9DBD-D41D5EC5E088}" type="slidenum"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</a:t>
            </a:fld>
            <a:endParaRPr lang="ru-RU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9CC71B79-7942-4DE7-B8F0-BEF2BF89DFB6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822924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57200" y="2973240"/>
            <a:ext cx="822924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49776732-015E-487E-95F9-AF89851C5364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67424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457200" y="2973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4674240" y="2973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4D08A104-1147-4864-A8E7-70B597BFB3A0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239640" y="1200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022080" y="1200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457200" y="2973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239640" y="2973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022080" y="2973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B3C81525-9E59-42B4-96D5-11B09F13DF6F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DC1625F7-918E-43AA-8BE0-C87FC10503B7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 type="subTitle"/>
          </p:nvPr>
        </p:nvSpPr>
        <p:spPr>
          <a:xfrm>
            <a:off x="457200" y="1200240"/>
            <a:ext cx="822924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2CA11579-1D33-44D0-8586-F36417EBFC9A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822924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20572EB5-0A70-4DB8-8393-EA6C758B2ECB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401580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/>
          </p:nvPr>
        </p:nvSpPr>
        <p:spPr>
          <a:xfrm>
            <a:off x="4674240" y="1200240"/>
            <a:ext cx="401580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C94A3E35-E772-483C-977A-CE8817DC84B2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BC66F24C-1B4A-4997-B9C2-595D5AE74B13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subTitle"/>
          </p:nvPr>
        </p:nvSpPr>
        <p:spPr>
          <a:xfrm>
            <a:off x="457200" y="205920"/>
            <a:ext cx="8229240" cy="397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5C2B41E1-DD11-4F3A-BE7B-8F002404211C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/>
          </p:nvPr>
        </p:nvSpPr>
        <p:spPr>
          <a:xfrm>
            <a:off x="4674240" y="1200240"/>
            <a:ext cx="401580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0" name="PlaceHolder 4"/>
          <p:cNvSpPr>
            <a:spLocks noGrp="1"/>
          </p:cNvSpPr>
          <p:nvPr>
            <p:ph/>
          </p:nvPr>
        </p:nvSpPr>
        <p:spPr>
          <a:xfrm>
            <a:off x="457200" y="2973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DE35F018-8F5B-4998-AE48-36E2823B03F6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200240"/>
            <a:ext cx="822924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6D987390-25D8-4765-A2E6-24A4A3344930}" type="slidenum">
              <a:t>‹#›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401580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3" name="PlaceHolder 3"/>
          <p:cNvSpPr>
            <a:spLocks noGrp="1"/>
          </p:cNvSpPr>
          <p:nvPr>
            <p:ph/>
          </p:nvPr>
        </p:nvSpPr>
        <p:spPr>
          <a:xfrm>
            <a:off x="467424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4" name="PlaceHolder 4"/>
          <p:cNvSpPr>
            <a:spLocks noGrp="1"/>
          </p:cNvSpPr>
          <p:nvPr>
            <p:ph/>
          </p:nvPr>
        </p:nvSpPr>
        <p:spPr>
          <a:xfrm>
            <a:off x="4674240" y="2973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3E98045D-CCB4-4A4C-8F2F-091EEADF7592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7" name="PlaceHolder 3"/>
          <p:cNvSpPr>
            <a:spLocks noGrp="1"/>
          </p:cNvSpPr>
          <p:nvPr>
            <p:ph/>
          </p:nvPr>
        </p:nvSpPr>
        <p:spPr>
          <a:xfrm>
            <a:off x="467424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8" name="PlaceHolder 4"/>
          <p:cNvSpPr>
            <a:spLocks noGrp="1"/>
          </p:cNvSpPr>
          <p:nvPr>
            <p:ph/>
          </p:nvPr>
        </p:nvSpPr>
        <p:spPr>
          <a:xfrm>
            <a:off x="457200" y="2973240"/>
            <a:ext cx="822924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1ABB6956-B9A3-495C-83CD-64F4DE751D0D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822924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1" name="PlaceHolder 3"/>
          <p:cNvSpPr>
            <a:spLocks noGrp="1"/>
          </p:cNvSpPr>
          <p:nvPr>
            <p:ph/>
          </p:nvPr>
        </p:nvSpPr>
        <p:spPr>
          <a:xfrm>
            <a:off x="457200" y="2973240"/>
            <a:ext cx="822924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4E4A7D77-AA56-4AB6-849C-69355EAF397F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/>
          </p:nvPr>
        </p:nvSpPr>
        <p:spPr>
          <a:xfrm>
            <a:off x="467424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PlaceHolder 4"/>
          <p:cNvSpPr>
            <a:spLocks noGrp="1"/>
          </p:cNvSpPr>
          <p:nvPr>
            <p:ph/>
          </p:nvPr>
        </p:nvSpPr>
        <p:spPr>
          <a:xfrm>
            <a:off x="457200" y="2973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6" name="PlaceHolder 5"/>
          <p:cNvSpPr>
            <a:spLocks noGrp="1"/>
          </p:cNvSpPr>
          <p:nvPr>
            <p:ph/>
          </p:nvPr>
        </p:nvSpPr>
        <p:spPr>
          <a:xfrm>
            <a:off x="4674240" y="2973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AEF47545-0589-48AF-9A2F-2AC678EF8B58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/>
          </p:nvPr>
        </p:nvSpPr>
        <p:spPr>
          <a:xfrm>
            <a:off x="3239640" y="1200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/>
          </p:nvPr>
        </p:nvSpPr>
        <p:spPr>
          <a:xfrm>
            <a:off x="6022080" y="1200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/>
          </p:nvPr>
        </p:nvSpPr>
        <p:spPr>
          <a:xfrm>
            <a:off x="457200" y="2973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2" name="PlaceHolder 6"/>
          <p:cNvSpPr>
            <a:spLocks noGrp="1"/>
          </p:cNvSpPr>
          <p:nvPr>
            <p:ph/>
          </p:nvPr>
        </p:nvSpPr>
        <p:spPr>
          <a:xfrm>
            <a:off x="3239640" y="2973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3" name="PlaceHolder 7"/>
          <p:cNvSpPr>
            <a:spLocks noGrp="1"/>
          </p:cNvSpPr>
          <p:nvPr>
            <p:ph/>
          </p:nvPr>
        </p:nvSpPr>
        <p:spPr>
          <a:xfrm>
            <a:off x="6022080" y="2973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E218AF40-9F35-4E6F-9FBA-5C4727A55389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4"/>
          </p:nvPr>
        </p:nvSpPr>
        <p:spPr/>
        <p:txBody>
          <a:bodyPr/>
          <a:lstStyle/>
          <a:p>
            <a:fld id="{FAA6C964-4358-4488-8C8B-BC2E4B4C7F47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2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4" name="PlaceHolder 2"/>
          <p:cNvSpPr>
            <a:spLocks noGrp="1"/>
          </p:cNvSpPr>
          <p:nvPr>
            <p:ph type="subTitle"/>
          </p:nvPr>
        </p:nvSpPr>
        <p:spPr>
          <a:xfrm>
            <a:off x="457200" y="1200240"/>
            <a:ext cx="822924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4"/>
          </p:nvPr>
        </p:nvSpPr>
        <p:spPr/>
        <p:txBody>
          <a:bodyPr/>
          <a:lstStyle/>
          <a:p>
            <a:fld id="{D034D6FF-B120-4613-9DDC-110F691F91AC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2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6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822924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4"/>
          </p:nvPr>
        </p:nvSpPr>
        <p:spPr/>
        <p:txBody>
          <a:bodyPr/>
          <a:lstStyle/>
          <a:p>
            <a:fld id="{2BCDACFF-C850-49F0-B546-09DE4435162E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2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8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401580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9" name="PlaceHolder 3"/>
          <p:cNvSpPr>
            <a:spLocks noGrp="1"/>
          </p:cNvSpPr>
          <p:nvPr>
            <p:ph/>
          </p:nvPr>
        </p:nvSpPr>
        <p:spPr>
          <a:xfrm>
            <a:off x="4674240" y="1200240"/>
            <a:ext cx="401580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4"/>
          </p:nvPr>
        </p:nvSpPr>
        <p:spPr/>
        <p:txBody>
          <a:bodyPr/>
          <a:lstStyle/>
          <a:p>
            <a:fld id="{90F67707-BB77-4A3B-87D6-564025231060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2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4"/>
          </p:nvPr>
        </p:nvSpPr>
        <p:spPr/>
        <p:txBody>
          <a:bodyPr/>
          <a:lstStyle/>
          <a:p>
            <a:fld id="{762B9F32-564C-4C0C-96B9-F82B4897F26B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2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822924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B46C1BA8-10A6-48DF-9A61-7E8E97F90E85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PlaceHolder 1"/>
          <p:cNvSpPr>
            <a:spLocks noGrp="1"/>
          </p:cNvSpPr>
          <p:nvPr>
            <p:ph type="subTitle"/>
          </p:nvPr>
        </p:nvSpPr>
        <p:spPr>
          <a:xfrm>
            <a:off x="457200" y="205920"/>
            <a:ext cx="8229240" cy="397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4"/>
          </p:nvPr>
        </p:nvSpPr>
        <p:spPr/>
        <p:txBody>
          <a:bodyPr/>
          <a:lstStyle/>
          <a:p>
            <a:fld id="{2CC6FBA6-A4AD-4713-AE7B-033481C80FE5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2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3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4" name="PlaceHolder 3"/>
          <p:cNvSpPr>
            <a:spLocks noGrp="1"/>
          </p:cNvSpPr>
          <p:nvPr>
            <p:ph/>
          </p:nvPr>
        </p:nvSpPr>
        <p:spPr>
          <a:xfrm>
            <a:off x="4674240" y="1200240"/>
            <a:ext cx="401580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5" name="PlaceHolder 4"/>
          <p:cNvSpPr>
            <a:spLocks noGrp="1"/>
          </p:cNvSpPr>
          <p:nvPr>
            <p:ph/>
          </p:nvPr>
        </p:nvSpPr>
        <p:spPr>
          <a:xfrm>
            <a:off x="457200" y="2973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4"/>
          </p:nvPr>
        </p:nvSpPr>
        <p:spPr/>
        <p:txBody>
          <a:bodyPr/>
          <a:lstStyle/>
          <a:p>
            <a:fld id="{B3F2C323-E1DC-44FD-8321-B1C3D94F0604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2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7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401580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8" name="PlaceHolder 3"/>
          <p:cNvSpPr>
            <a:spLocks noGrp="1"/>
          </p:cNvSpPr>
          <p:nvPr>
            <p:ph/>
          </p:nvPr>
        </p:nvSpPr>
        <p:spPr>
          <a:xfrm>
            <a:off x="467424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9" name="PlaceHolder 4"/>
          <p:cNvSpPr>
            <a:spLocks noGrp="1"/>
          </p:cNvSpPr>
          <p:nvPr>
            <p:ph/>
          </p:nvPr>
        </p:nvSpPr>
        <p:spPr>
          <a:xfrm>
            <a:off x="4674240" y="2973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4"/>
          </p:nvPr>
        </p:nvSpPr>
        <p:spPr/>
        <p:txBody>
          <a:bodyPr/>
          <a:lstStyle/>
          <a:p>
            <a:fld id="{B13A9941-59B8-4460-8E68-1CC2D1660BEB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2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1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2" name="PlaceHolder 3"/>
          <p:cNvSpPr>
            <a:spLocks noGrp="1"/>
          </p:cNvSpPr>
          <p:nvPr>
            <p:ph/>
          </p:nvPr>
        </p:nvSpPr>
        <p:spPr>
          <a:xfrm>
            <a:off x="467424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3" name="PlaceHolder 4"/>
          <p:cNvSpPr>
            <a:spLocks noGrp="1"/>
          </p:cNvSpPr>
          <p:nvPr>
            <p:ph/>
          </p:nvPr>
        </p:nvSpPr>
        <p:spPr>
          <a:xfrm>
            <a:off x="457200" y="2973240"/>
            <a:ext cx="822924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4"/>
          </p:nvPr>
        </p:nvSpPr>
        <p:spPr/>
        <p:txBody>
          <a:bodyPr/>
          <a:lstStyle/>
          <a:p>
            <a:fld id="{19FCD3BC-39EA-4D22-8B70-C37F354DED41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2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5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822924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6" name="PlaceHolder 3"/>
          <p:cNvSpPr>
            <a:spLocks noGrp="1"/>
          </p:cNvSpPr>
          <p:nvPr>
            <p:ph/>
          </p:nvPr>
        </p:nvSpPr>
        <p:spPr>
          <a:xfrm>
            <a:off x="457200" y="2973240"/>
            <a:ext cx="822924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4"/>
          </p:nvPr>
        </p:nvSpPr>
        <p:spPr/>
        <p:txBody>
          <a:bodyPr/>
          <a:lstStyle/>
          <a:p>
            <a:fld id="{69E8FC24-570D-4AE0-B0F5-6270E59A31E0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2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8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9" name="PlaceHolder 3"/>
          <p:cNvSpPr>
            <a:spLocks noGrp="1"/>
          </p:cNvSpPr>
          <p:nvPr>
            <p:ph/>
          </p:nvPr>
        </p:nvSpPr>
        <p:spPr>
          <a:xfrm>
            <a:off x="467424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0" name="PlaceHolder 4"/>
          <p:cNvSpPr>
            <a:spLocks noGrp="1"/>
          </p:cNvSpPr>
          <p:nvPr>
            <p:ph/>
          </p:nvPr>
        </p:nvSpPr>
        <p:spPr>
          <a:xfrm>
            <a:off x="457200" y="2973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1" name="PlaceHolder 5"/>
          <p:cNvSpPr>
            <a:spLocks noGrp="1"/>
          </p:cNvSpPr>
          <p:nvPr>
            <p:ph/>
          </p:nvPr>
        </p:nvSpPr>
        <p:spPr>
          <a:xfrm>
            <a:off x="4674240" y="2973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4"/>
          </p:nvPr>
        </p:nvSpPr>
        <p:spPr/>
        <p:txBody>
          <a:bodyPr/>
          <a:lstStyle/>
          <a:p>
            <a:fld id="{297E585A-1F8A-4346-8A73-6C26F9BFD94B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2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3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4" name="PlaceHolder 3"/>
          <p:cNvSpPr>
            <a:spLocks noGrp="1"/>
          </p:cNvSpPr>
          <p:nvPr>
            <p:ph/>
          </p:nvPr>
        </p:nvSpPr>
        <p:spPr>
          <a:xfrm>
            <a:off x="3239640" y="1200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5" name="PlaceHolder 4"/>
          <p:cNvSpPr>
            <a:spLocks noGrp="1"/>
          </p:cNvSpPr>
          <p:nvPr>
            <p:ph/>
          </p:nvPr>
        </p:nvSpPr>
        <p:spPr>
          <a:xfrm>
            <a:off x="6022080" y="1200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6" name="PlaceHolder 5"/>
          <p:cNvSpPr>
            <a:spLocks noGrp="1"/>
          </p:cNvSpPr>
          <p:nvPr>
            <p:ph/>
          </p:nvPr>
        </p:nvSpPr>
        <p:spPr>
          <a:xfrm>
            <a:off x="457200" y="2973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7" name="PlaceHolder 6"/>
          <p:cNvSpPr>
            <a:spLocks noGrp="1"/>
          </p:cNvSpPr>
          <p:nvPr>
            <p:ph/>
          </p:nvPr>
        </p:nvSpPr>
        <p:spPr>
          <a:xfrm>
            <a:off x="3239640" y="2973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8" name="PlaceHolder 7"/>
          <p:cNvSpPr>
            <a:spLocks noGrp="1"/>
          </p:cNvSpPr>
          <p:nvPr>
            <p:ph/>
          </p:nvPr>
        </p:nvSpPr>
        <p:spPr>
          <a:xfrm>
            <a:off x="6022080" y="2973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4"/>
          </p:nvPr>
        </p:nvSpPr>
        <p:spPr/>
        <p:txBody>
          <a:bodyPr/>
          <a:lstStyle/>
          <a:p>
            <a:fld id="{EF3A96A1-3606-418E-B875-BEE09D6E5816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2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401580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4674240" y="1200240"/>
            <a:ext cx="401580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0B8EB8A2-5734-4A6A-858E-59C67B9FC7FA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568E873A-AC20-4168-AF07-8031FA3A6A2B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05920"/>
            <a:ext cx="8229240" cy="397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994AC06C-2119-4971-AB0E-63D68AB584A2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4674240" y="1200240"/>
            <a:ext cx="401580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457200" y="2973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75E28D35-F118-4F63-81A2-0C42D330EC8E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401580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467424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4674240" y="2973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CEB5E5CF-AAD9-4DF4-8149-F69839E6257A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67424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57200" y="2973240"/>
            <a:ext cx="822924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D1090318-6978-4DF2-9526-6936D1C62535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1597680"/>
            <a:ext cx="7772040" cy="1102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ru-RU" sz="4400" b="0" strike="noStrike" spc="-1">
                <a:solidFill>
                  <a:srgbClr val="000000"/>
                </a:solidFill>
                <a:latin typeface="Calibri"/>
              </a:rPr>
              <a:t>Образец заголовка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dt" idx="1"/>
          </p:nvPr>
        </p:nvSpPr>
        <p:spPr>
          <a:xfrm>
            <a:off x="457200" y="4767120"/>
            <a:ext cx="2133360" cy="27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lang="ru-RU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lang="ru-RU" sz="1200" b="0" strike="noStrike" spc="-1">
                <a:solidFill>
                  <a:srgbClr val="8B8B8B"/>
                </a:solidFill>
                <a:latin typeface="Calibri"/>
              </a:rPr>
              <a:t>&lt;дата/время&gt;</a:t>
            </a:r>
            <a:endParaRPr lang="ru-RU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>
          <a:xfrm>
            <a:off x="3124080" y="4767120"/>
            <a:ext cx="2895120" cy="27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6553080" y="4767120"/>
            <a:ext cx="2133360" cy="27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lang="ru-RU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1542285A-CEF5-4E9B-9CED-AE003C7ED683}" type="slidenum">
              <a:rPr lang="ru-RU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ru-RU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400" b="0" strike="noStrike" spc="-1">
                <a:solidFill>
                  <a:srgbClr val="000000"/>
                </a:solidFill>
                <a:latin typeface="Calibri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ru-RU" sz="4400" b="0" strike="noStrike" spc="-1">
                <a:solidFill>
                  <a:srgbClr val="000000"/>
                </a:solidFill>
                <a:latin typeface="Calibri"/>
              </a:rPr>
              <a:t>Образец заголовка</a:t>
            </a:r>
          </a:p>
        </p:txBody>
      </p:sp>
      <p:sp>
        <p:nvSpPr>
          <p:cNvPr id="84" name="PlaceHolder 2"/>
          <p:cNvSpPr>
            <a:spLocks noGrp="1"/>
          </p:cNvSpPr>
          <p:nvPr>
            <p:ph type="dt" idx="7"/>
          </p:nvPr>
        </p:nvSpPr>
        <p:spPr>
          <a:xfrm>
            <a:off x="457200" y="4767120"/>
            <a:ext cx="2133360" cy="27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lang="ru-RU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lang="ru-RU" sz="1200" b="0" strike="noStrike" spc="-1">
                <a:solidFill>
                  <a:srgbClr val="8B8B8B"/>
                </a:solidFill>
                <a:latin typeface="Calibri"/>
              </a:rPr>
              <a:t>&lt;дата/время&gt;</a:t>
            </a:r>
            <a:endParaRPr lang="ru-RU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 type="ftr" idx="8"/>
          </p:nvPr>
        </p:nvSpPr>
        <p:spPr>
          <a:xfrm>
            <a:off x="3124080" y="4767120"/>
            <a:ext cx="2895120" cy="27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</a:p>
        </p:txBody>
      </p:sp>
      <p:sp>
        <p:nvSpPr>
          <p:cNvPr id="86" name="PlaceHolder 4"/>
          <p:cNvSpPr>
            <a:spLocks noGrp="1"/>
          </p:cNvSpPr>
          <p:nvPr>
            <p:ph type="sldNum" idx="9"/>
          </p:nvPr>
        </p:nvSpPr>
        <p:spPr>
          <a:xfrm>
            <a:off x="6553080" y="4767120"/>
            <a:ext cx="2133360" cy="27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lang="ru-RU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0EBE1896-A563-4FA6-936B-DE5FBC1F3532}" type="slidenum">
              <a:rPr lang="ru-RU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ru-RU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7" name="PlaceHolder 5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400" b="0" strike="noStrike" spc="-1">
                <a:solidFill>
                  <a:srgbClr val="000000"/>
                </a:solidFill>
                <a:latin typeface="Calibri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ru-RU" sz="4400" b="0" strike="noStrike" spc="-1">
                <a:solidFill>
                  <a:srgbClr val="000000"/>
                </a:solidFill>
                <a:latin typeface="Calibri"/>
              </a:rPr>
              <a:t>Образец заголовка</a:t>
            </a:r>
          </a:p>
        </p:txBody>
      </p:sp>
      <p:sp>
        <p:nvSpPr>
          <p:cNvPr id="289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8229240" cy="339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0" strike="noStrike" spc="-1">
                <a:solidFill>
                  <a:srgbClr val="000000"/>
                </a:solidFill>
                <a:latin typeface="Calibri"/>
              </a:rPr>
              <a:t>Образец текста</a:t>
            </a:r>
          </a:p>
          <a:p>
            <a:pPr marL="743040" lvl="1" indent="-2858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Второй уровень</a:t>
            </a:r>
          </a:p>
          <a:p>
            <a:pPr marL="1143000" lvl="2" indent="-2286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ru-RU" sz="2400" b="0" strike="noStrike" spc="-1">
                <a:solidFill>
                  <a:srgbClr val="000000"/>
                </a:solidFill>
                <a:latin typeface="Calibri"/>
              </a:rPr>
              <a:t>Третий уровень</a:t>
            </a:r>
          </a:p>
          <a:p>
            <a:pPr marL="1600200" lvl="3" indent="-2286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Четвертый уровень</a:t>
            </a:r>
          </a:p>
          <a:p>
            <a:pPr marL="2057400" lvl="4" indent="-2286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Пятый уровень</a:t>
            </a:r>
          </a:p>
        </p:txBody>
      </p:sp>
      <p:sp>
        <p:nvSpPr>
          <p:cNvPr id="290" name="PlaceHolder 3"/>
          <p:cNvSpPr>
            <a:spLocks noGrp="1"/>
          </p:cNvSpPr>
          <p:nvPr>
            <p:ph type="dt" idx="22"/>
          </p:nvPr>
        </p:nvSpPr>
        <p:spPr>
          <a:xfrm>
            <a:off x="457200" y="4767120"/>
            <a:ext cx="2133360" cy="27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lang="ru-RU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lang="ru-RU" sz="1200" b="0" strike="noStrike" spc="-1">
                <a:solidFill>
                  <a:srgbClr val="8B8B8B"/>
                </a:solidFill>
                <a:latin typeface="Calibri"/>
              </a:rPr>
              <a:t>&lt;дата/время&gt;</a:t>
            </a:r>
            <a:endParaRPr lang="ru-RU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91" name="PlaceHolder 4"/>
          <p:cNvSpPr>
            <a:spLocks noGrp="1"/>
          </p:cNvSpPr>
          <p:nvPr>
            <p:ph type="ftr" idx="23"/>
          </p:nvPr>
        </p:nvSpPr>
        <p:spPr>
          <a:xfrm>
            <a:off x="3124080" y="4767120"/>
            <a:ext cx="2895120" cy="27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</a:p>
        </p:txBody>
      </p:sp>
      <p:sp>
        <p:nvSpPr>
          <p:cNvPr id="292" name="PlaceHolder 5"/>
          <p:cNvSpPr>
            <a:spLocks noGrp="1"/>
          </p:cNvSpPr>
          <p:nvPr>
            <p:ph type="sldNum" idx="24"/>
          </p:nvPr>
        </p:nvSpPr>
        <p:spPr>
          <a:xfrm>
            <a:off x="6553080" y="4767120"/>
            <a:ext cx="2133360" cy="27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lang="ru-RU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92A0CA80-4A94-4366-AA60-E3351E2AE6C6}" type="slidenum">
              <a:rPr lang="ru-RU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ru-RU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4.png"/><Relationship Id="rId7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3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5" name="Picture 2" descr="C:\Users\User\Desktop\2023\МПК\Оформление\Логотипы\Брендбук МПК\Новый логотип\Логотип МПК новый.png"/>
          <p:cNvPicPr/>
          <p:nvPr/>
        </p:nvPicPr>
        <p:blipFill>
          <a:blip r:embed="rId4"/>
          <a:stretch/>
        </p:blipFill>
        <p:spPr>
          <a:xfrm>
            <a:off x="251520" y="123478"/>
            <a:ext cx="1440160" cy="1152128"/>
          </a:xfrm>
          <a:prstGeom prst="rect">
            <a:avLst/>
          </a:prstGeom>
          <a:ln w="0">
            <a:noFill/>
          </a:ln>
        </p:spPr>
      </p:pic>
      <p:sp>
        <p:nvSpPr>
          <p:cNvPr id="336" name="PlaceHolder 1"/>
          <p:cNvSpPr>
            <a:spLocks noGrp="1"/>
          </p:cNvSpPr>
          <p:nvPr>
            <p:ph type="title"/>
          </p:nvPr>
        </p:nvSpPr>
        <p:spPr>
          <a:xfrm>
            <a:off x="107504" y="1419622"/>
            <a:ext cx="4456080" cy="23760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indent="0" algn="ctr">
              <a:buNone/>
            </a:pPr>
            <a:r>
              <a:rPr lang="ru-RU" sz="2000" b="1" strike="noStrike" spc="-1" dirty="0" smtClean="0">
                <a:solidFill>
                  <a:schemeClr val="accent1">
                    <a:lumMod val="75000"/>
                  </a:schemeClr>
                </a:solidFill>
                <a:latin typeface="Calibri"/>
              </a:rPr>
              <a:t>О ПЕРСПЕКТИВАХ </a:t>
            </a:r>
            <a:r>
              <a:rPr lang="ru-RU" sz="2000" b="1" spc="-1" dirty="0" smtClean="0">
                <a:solidFill>
                  <a:schemeClr val="accent1">
                    <a:lumMod val="75000"/>
                  </a:schemeClr>
                </a:solidFill>
                <a:latin typeface="Calibri"/>
              </a:rPr>
              <a:t>Р</a:t>
            </a:r>
            <a:r>
              <a:rPr lang="ru-RU" sz="2000" b="1" strike="noStrike" spc="-1" dirty="0" smtClean="0">
                <a:solidFill>
                  <a:schemeClr val="accent1">
                    <a:lumMod val="75000"/>
                  </a:schemeClr>
                </a:solidFill>
                <a:latin typeface="Calibri"/>
              </a:rPr>
              <a:t>АЗВИТИЯ </a:t>
            </a:r>
            <a:br>
              <a:rPr lang="ru-RU" sz="2000" b="1" strike="noStrike" spc="-1" dirty="0" smtClean="0">
                <a:solidFill>
                  <a:schemeClr val="accent1">
                    <a:lumMod val="75000"/>
                  </a:schemeClr>
                </a:solidFill>
                <a:latin typeface="Calibri"/>
              </a:rPr>
            </a:br>
            <a:r>
              <a:rPr lang="ru-RU" sz="2000" b="1" spc="-1" dirty="0" smtClean="0">
                <a:solidFill>
                  <a:schemeClr val="accent1">
                    <a:lumMod val="75000"/>
                  </a:schemeClr>
                </a:solidFill>
                <a:latin typeface="Calibri"/>
              </a:rPr>
              <a:t>МЕЖДУНАРОДНОЙ ДЕЯТЕЛЬНОСТИ</a:t>
            </a:r>
            <a:br>
              <a:rPr lang="ru-RU" sz="2000" b="1" spc="-1" dirty="0" smtClean="0">
                <a:solidFill>
                  <a:schemeClr val="accent1">
                    <a:lumMod val="75000"/>
                  </a:schemeClr>
                </a:solidFill>
                <a:latin typeface="Calibri"/>
              </a:rPr>
            </a:br>
            <a:r>
              <a:rPr lang="ru-RU" sz="2000" b="1" spc="-1" dirty="0" smtClean="0">
                <a:solidFill>
                  <a:schemeClr val="accent1">
                    <a:lumMod val="75000"/>
                  </a:schemeClr>
                </a:solidFill>
                <a:latin typeface="Calibri"/>
              </a:rPr>
              <a:t>В МАГНИТОГОРСКОМ ПЕДАГОГИЧЕСКОМ</a:t>
            </a:r>
            <a:br>
              <a:rPr lang="ru-RU" sz="2000" b="1" spc="-1" dirty="0" smtClean="0">
                <a:solidFill>
                  <a:schemeClr val="accent1">
                    <a:lumMod val="75000"/>
                  </a:schemeClr>
                </a:solidFill>
                <a:latin typeface="Calibri"/>
              </a:rPr>
            </a:br>
            <a:r>
              <a:rPr lang="ru-RU" sz="2000" b="1" spc="-1" dirty="0" smtClean="0">
                <a:solidFill>
                  <a:schemeClr val="accent1">
                    <a:lumMod val="75000"/>
                  </a:schemeClr>
                </a:solidFill>
                <a:latin typeface="Calibri"/>
              </a:rPr>
              <a:t>КОЛЛЕДЖЕ</a:t>
            </a:r>
            <a:endParaRPr lang="ru-RU" sz="2000" b="1" strike="noStrike" spc="-1" dirty="0">
              <a:solidFill>
                <a:schemeClr val="accent1">
                  <a:lumMod val="75000"/>
                </a:schemeClr>
              </a:solidFill>
              <a:latin typeface="Calibri"/>
            </a:endParaRPr>
          </a:p>
        </p:txBody>
      </p:sp>
      <p:sp>
        <p:nvSpPr>
          <p:cNvPr id="337" name="PlaceHolder 2"/>
          <p:cNvSpPr>
            <a:spLocks noGrp="1"/>
          </p:cNvSpPr>
          <p:nvPr>
            <p:ph type="subTitle"/>
          </p:nvPr>
        </p:nvSpPr>
        <p:spPr>
          <a:xfrm>
            <a:off x="4003560" y="4248360"/>
            <a:ext cx="4816440" cy="7916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lstStyle/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endParaRPr lang="ru-RU" sz="2900" b="0" strike="noStrike" spc="-1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endParaRPr lang="ru-RU" sz="2900" b="0" strike="noStrike" spc="-1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479"/>
              </a:spcBef>
              <a:buNone/>
              <a:tabLst>
                <a:tab pos="0" algn="l"/>
              </a:tabLst>
            </a:pP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8" name="TextBox 337"/>
          <p:cNvSpPr txBox="1"/>
          <p:nvPr/>
        </p:nvSpPr>
        <p:spPr>
          <a:xfrm>
            <a:off x="3607920" y="4375545"/>
            <a:ext cx="5607720" cy="53727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ru-RU" sz="1600" b="0" strike="noStrike" spc="-1" dirty="0">
                <a:solidFill>
                  <a:srgbClr val="151359"/>
                </a:solidFill>
                <a:latin typeface="Arial"/>
              </a:rPr>
              <a:t> </a:t>
            </a:r>
            <a:r>
              <a:rPr lang="ru-RU" sz="1600" spc="-1" dirty="0" smtClean="0">
                <a:solidFill>
                  <a:schemeClr val="accent1">
                    <a:lumMod val="75000"/>
                  </a:schemeClr>
                </a:solidFill>
                <a:latin typeface="Arial"/>
              </a:rPr>
              <a:t>Костина Натали Николаевна, кандидат </a:t>
            </a:r>
            <a:r>
              <a:rPr lang="ru-RU" sz="1600" spc="-1" dirty="0" err="1" smtClean="0">
                <a:solidFill>
                  <a:schemeClr val="accent1">
                    <a:lumMod val="75000"/>
                  </a:schemeClr>
                </a:solidFill>
                <a:latin typeface="Arial"/>
              </a:rPr>
              <a:t>филол</a:t>
            </a:r>
            <a:r>
              <a:rPr lang="ru-RU" sz="1600" spc="-1" dirty="0" smtClean="0">
                <a:solidFill>
                  <a:schemeClr val="accent1">
                    <a:lumMod val="75000"/>
                  </a:schemeClr>
                </a:solidFill>
                <a:latin typeface="Arial"/>
              </a:rPr>
              <a:t>. наук, доцент, преподаватель ГБПОУ «МПК»</a:t>
            </a:r>
            <a:endParaRPr lang="ru-RU" sz="1600" b="0" strike="noStrike" spc="-1" dirty="0">
              <a:solidFill>
                <a:schemeClr val="accent1">
                  <a:lumMod val="75000"/>
                </a:schemeClr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3" name="Picture 5" descr="C:\Users\User\Desktop\2023\МПК\Оформление\Логотипы\Брендбук МПК\Новый логотип\Логотип МПК новый.png"/>
          <p:cNvPicPr/>
          <p:nvPr/>
        </p:nvPicPr>
        <p:blipFill>
          <a:blip r:embed="rId3"/>
          <a:stretch/>
        </p:blipFill>
        <p:spPr>
          <a:xfrm>
            <a:off x="251640" y="195480"/>
            <a:ext cx="729720" cy="647640"/>
          </a:xfrm>
          <a:prstGeom prst="rect">
            <a:avLst/>
          </a:prstGeom>
          <a:ln w="0">
            <a:noFill/>
          </a:ln>
        </p:spPr>
      </p:pic>
      <p:sp>
        <p:nvSpPr>
          <p:cNvPr id="374" name="Прямоугольник 5"/>
          <p:cNvSpPr/>
          <p:nvPr/>
        </p:nvSpPr>
        <p:spPr>
          <a:xfrm>
            <a:off x="1979640" y="1635480"/>
            <a:ext cx="5382000" cy="1551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5" name="TextBox 374"/>
          <p:cNvSpPr txBox="1"/>
          <p:nvPr/>
        </p:nvSpPr>
        <p:spPr>
          <a:xfrm>
            <a:off x="185238" y="2201400"/>
            <a:ext cx="8765280" cy="8586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r>
              <a:rPr lang="ru-RU" sz="4000" b="1" strike="noStrike" spc="-1" dirty="0">
                <a:solidFill>
                  <a:schemeClr val="accent1">
                    <a:lumMod val="75000"/>
                  </a:schemeClr>
                </a:solidFill>
                <a:latin typeface="Arial"/>
              </a:rPr>
              <a:t>Благодарю за внимание!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0" name="Picture 2" descr="C:\Users\User\Desktop\2023\МПК\Оформление\Логотипы\Брендбук МПК\Новый логотип\Логотип МПК новый.png"/>
          <p:cNvPicPr/>
          <p:nvPr/>
        </p:nvPicPr>
        <p:blipFill>
          <a:blip r:embed="rId3"/>
          <a:stretch/>
        </p:blipFill>
        <p:spPr>
          <a:xfrm>
            <a:off x="251640" y="195480"/>
            <a:ext cx="729720" cy="647640"/>
          </a:xfrm>
          <a:prstGeom prst="rect">
            <a:avLst/>
          </a:prstGeom>
          <a:ln w="0">
            <a:noFill/>
          </a:ln>
        </p:spPr>
      </p:pic>
      <p:sp>
        <p:nvSpPr>
          <p:cNvPr id="341" name="Прямоугольник 1"/>
          <p:cNvSpPr/>
          <p:nvPr/>
        </p:nvSpPr>
        <p:spPr>
          <a:xfrm>
            <a:off x="1979640" y="1635480"/>
            <a:ext cx="5382000" cy="1551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2" name="TextBox 341"/>
          <p:cNvSpPr txBox="1"/>
          <p:nvPr/>
        </p:nvSpPr>
        <p:spPr>
          <a:xfrm>
            <a:off x="440640" y="915566"/>
            <a:ext cx="8460000" cy="31446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just"/>
            <a:r>
              <a:rPr lang="ru-RU" sz="2000" dirty="0"/>
              <a:t>Практика интернационализации в сфере СПО, нормативно-правовое обеспечение сетевых колледжей как форматов межрегионального и международного сотрудничества только формируется.</a:t>
            </a:r>
          </a:p>
          <a:p>
            <a:pPr algn="just"/>
            <a:r>
              <a:rPr lang="ru-RU" sz="2000" dirty="0"/>
              <a:t>	В настоящее время колледжи практически исключены из процесса интернационализации. Пока </a:t>
            </a:r>
            <a:r>
              <a:rPr lang="ru-RU" sz="2000" dirty="0" smtClean="0"/>
              <a:t>только в </a:t>
            </a:r>
            <a:r>
              <a:rPr lang="ru-RU" sz="2000" smtClean="0"/>
              <a:t>стадии формирования </a:t>
            </a:r>
            <a:r>
              <a:rPr lang="ru-RU" sz="2000" dirty="0"/>
              <a:t>стратегия интернационализации профессионального образования СПО, которая должна предложить </a:t>
            </a:r>
            <a:endParaRPr lang="en-US" sz="2000" dirty="0" smtClean="0"/>
          </a:p>
          <a:p>
            <a:pPr algn="just"/>
            <a:r>
              <a:rPr lang="ru-RU" sz="2000" dirty="0" smtClean="0"/>
              <a:t>комплекс мер </a:t>
            </a:r>
            <a:r>
              <a:rPr lang="ru-RU" sz="2000" dirty="0"/>
              <a:t>по развитию связей </a:t>
            </a:r>
            <a:endParaRPr lang="en-US" sz="2000" dirty="0" smtClean="0"/>
          </a:p>
          <a:p>
            <a:pPr algn="just"/>
            <a:r>
              <a:rPr lang="ru-RU" sz="2000" dirty="0" smtClean="0"/>
              <a:t>с регионами </a:t>
            </a:r>
            <a:r>
              <a:rPr lang="ru-RU" sz="2000" dirty="0"/>
              <a:t>и расширению </a:t>
            </a:r>
            <a:endParaRPr lang="en-US" sz="2000" dirty="0" smtClean="0"/>
          </a:p>
          <a:p>
            <a:pPr algn="just"/>
            <a:r>
              <a:rPr lang="ru-RU" sz="2000" dirty="0" smtClean="0"/>
              <a:t>реального </a:t>
            </a:r>
            <a:r>
              <a:rPr lang="ru-RU" sz="2000" dirty="0"/>
              <a:t>сотрудничества </a:t>
            </a:r>
            <a:endParaRPr lang="en-US" sz="2000" dirty="0" smtClean="0"/>
          </a:p>
          <a:p>
            <a:pPr algn="just"/>
            <a:r>
              <a:rPr lang="ru-RU" sz="2000" dirty="0" smtClean="0"/>
              <a:t>российских </a:t>
            </a:r>
            <a:r>
              <a:rPr lang="ru-RU" sz="2000" dirty="0"/>
              <a:t>и зарубежных </a:t>
            </a:r>
            <a:endParaRPr lang="en-US" sz="2000" dirty="0" smtClean="0"/>
          </a:p>
          <a:p>
            <a:pPr algn="just"/>
            <a:r>
              <a:rPr lang="ru-RU" sz="2000" dirty="0" smtClean="0"/>
              <a:t>колледжей</a:t>
            </a:r>
            <a:r>
              <a:rPr lang="ru-RU" sz="2000" dirty="0"/>
              <a:t>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0760" y="339502"/>
            <a:ext cx="8229240" cy="8568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ФОРМИРОВАНИЕ МЕХАНИЗМА МЕЖДУНАРОДНОГО СОТРУДНИЧЕСТВА В СИСТЕМЕ СПО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787774"/>
            <a:ext cx="4155008" cy="2016223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3" name="Picture 7" descr="C:\Users\User\Desktop\2023\МПК\Оформление\Логотипы\Брендбук МПК\Новый логотип\Логотип МПК новый.png"/>
          <p:cNvPicPr/>
          <p:nvPr/>
        </p:nvPicPr>
        <p:blipFill>
          <a:blip r:embed="rId3"/>
          <a:stretch/>
        </p:blipFill>
        <p:spPr>
          <a:xfrm>
            <a:off x="174692" y="123478"/>
            <a:ext cx="729720" cy="647640"/>
          </a:xfrm>
          <a:prstGeom prst="rect">
            <a:avLst/>
          </a:prstGeom>
          <a:ln w="0">
            <a:noFill/>
          </a:ln>
        </p:spPr>
      </p:pic>
      <p:sp>
        <p:nvSpPr>
          <p:cNvPr id="344" name="Прямоугольник 6"/>
          <p:cNvSpPr/>
          <p:nvPr/>
        </p:nvSpPr>
        <p:spPr>
          <a:xfrm>
            <a:off x="1979640" y="1635480"/>
            <a:ext cx="5382000" cy="1551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5" name="TextBox 344"/>
          <p:cNvSpPr txBox="1"/>
          <p:nvPr/>
        </p:nvSpPr>
        <p:spPr>
          <a:xfrm>
            <a:off x="174692" y="123478"/>
            <a:ext cx="8865824" cy="3997582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                 НОРМАТИВНО-ПРАВОВЫЕ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ДОКУМЕНТЫ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ПО </a:t>
            </a:r>
          </a:p>
          <a:p>
            <a:pPr algn="ctr"/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РЕАЛИЗАЦИИ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МЕЖДУНАРОДНОГО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СОТРУДНИЧЕСТВА</a:t>
            </a:r>
          </a:p>
          <a:p>
            <a:pPr algn="ctr"/>
            <a:endParaRPr lang="ru-RU" sz="1600" b="1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ru-RU" sz="1600" b="1" dirty="0">
              <a:solidFill>
                <a:schemeClr val="accent1">
                  <a:lumMod val="75000"/>
                </a:schemeClr>
              </a:solidFill>
            </a:endParaRPr>
          </a:p>
          <a:p>
            <a:pPr lvl="0"/>
            <a:r>
              <a:rPr lang="ru-RU" sz="1600" dirty="0" smtClean="0"/>
              <a:t>1. </a:t>
            </a:r>
            <a:r>
              <a:rPr lang="ru-RU" sz="1400" dirty="0" smtClean="0"/>
              <a:t>Федеральный </a:t>
            </a:r>
            <a:r>
              <a:rPr lang="ru-RU" sz="1400" dirty="0"/>
              <a:t>закон </a:t>
            </a:r>
            <a:r>
              <a:rPr lang="ru-RU" sz="1400" dirty="0" smtClean="0"/>
              <a:t>«Об </a:t>
            </a:r>
            <a:r>
              <a:rPr lang="ru-RU" sz="1400" dirty="0"/>
              <a:t>образовании в Российской </a:t>
            </a:r>
            <a:r>
              <a:rPr lang="ru-RU" sz="1400" dirty="0" smtClean="0"/>
              <a:t>Федерации» </a:t>
            </a:r>
            <a:r>
              <a:rPr lang="ru-RU" sz="1400" dirty="0"/>
              <a:t>от 29.12.2012г. №</a:t>
            </a:r>
            <a:r>
              <a:rPr lang="ru-RU" sz="1400" dirty="0" smtClean="0"/>
              <a:t>273-ФЗ.</a:t>
            </a:r>
            <a:endParaRPr lang="ru-RU" sz="1400" dirty="0"/>
          </a:p>
          <a:p>
            <a:pPr lvl="0" algn="just"/>
            <a:r>
              <a:rPr lang="ru-RU" sz="1400" dirty="0" smtClean="0"/>
              <a:t>2. СОГЛАШЕНИЕ</a:t>
            </a:r>
            <a:r>
              <a:rPr lang="ru-RU" sz="1400" dirty="0"/>
              <a:t> между Правительством Челябинской области (Российская Федерация) и </a:t>
            </a:r>
            <a:r>
              <a:rPr lang="ru-RU" sz="1400" dirty="0" err="1"/>
              <a:t>Акиматом</a:t>
            </a:r>
            <a:r>
              <a:rPr lang="ru-RU" sz="1400" dirty="0"/>
              <a:t> </a:t>
            </a:r>
            <a:r>
              <a:rPr lang="ru-RU" sz="1400" dirty="0" err="1"/>
              <a:t>Акмолинской</a:t>
            </a:r>
            <a:r>
              <a:rPr lang="ru-RU" sz="1400" dirty="0"/>
              <a:t> области (Республика Казахстан) о  торгово-экономическом, научно-техническом, социальном, культурном и гуманитарном </a:t>
            </a:r>
            <a:r>
              <a:rPr lang="ru-RU" sz="1400" dirty="0" smtClean="0"/>
              <a:t>сотрудничестве</a:t>
            </a:r>
            <a:r>
              <a:rPr lang="ru-RU" sz="1400" b="1" dirty="0"/>
              <a:t>.</a:t>
            </a:r>
            <a:endParaRPr lang="ru-RU" sz="1400" dirty="0"/>
          </a:p>
          <a:p>
            <a:pPr lvl="0" algn="just"/>
            <a:r>
              <a:rPr lang="ru-RU" sz="1400" dirty="0" smtClean="0"/>
              <a:t>3. СОГЛАШЕНИЕ</a:t>
            </a:r>
            <a:r>
              <a:rPr lang="ru-RU" sz="1400" dirty="0"/>
              <a:t> между Правительством Челябинской области (Российская Федерация) и Правительством Республики Беларусь о  торгово-экономическом, научно-техническом, социально-культурном </a:t>
            </a:r>
            <a:r>
              <a:rPr lang="ru-RU" sz="1400" dirty="0" smtClean="0"/>
              <a:t>сотрудничестве.</a:t>
            </a:r>
          </a:p>
          <a:p>
            <a:pPr lvl="0" algn="just"/>
            <a:r>
              <a:rPr lang="ru-RU" sz="1400" dirty="0"/>
              <a:t>4. СОГЛАШЕНИЕ между Правительством Челябинской области (Российская Федерация) и Исполнительным органом государственной власти Согдийской области (Республика Таджикистан) о торгово-экономическом, научно-техническом, социальном, культурном и гуманитарном </a:t>
            </a:r>
            <a:r>
              <a:rPr lang="ru-RU" sz="1400" dirty="0" smtClean="0"/>
              <a:t>сотрудничестве.</a:t>
            </a:r>
            <a:endParaRPr lang="ru-RU" sz="1400" dirty="0"/>
          </a:p>
          <a:p>
            <a:pPr lvl="0" algn="just"/>
            <a:r>
              <a:rPr lang="ru-RU" sz="1400" dirty="0"/>
              <a:t>5. СОГЛАШЕНИЕ между Правительством Челябинской области (Российская Федерация) и </a:t>
            </a:r>
            <a:r>
              <a:rPr lang="ru-RU" sz="1400" dirty="0" err="1"/>
              <a:t>Хокимиятом</a:t>
            </a:r>
            <a:r>
              <a:rPr lang="ru-RU" sz="1400" dirty="0"/>
              <a:t> Джизакской области (Республика Узбекистан) о сотрудничестве в торгово-экономической, научно-технической и социально-культурной </a:t>
            </a:r>
            <a:r>
              <a:rPr lang="ru-RU" sz="1400" dirty="0" smtClean="0"/>
              <a:t>сферах.</a:t>
            </a:r>
            <a:endParaRPr lang="ru-RU" sz="1400" dirty="0"/>
          </a:p>
          <a:p>
            <a:pPr lvl="0" algn="just"/>
            <a:endParaRPr lang="ru-RU" sz="16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3" name="Picture 2" descr="C:\Users\User\Desktop\2023\МПК\Оформление\Логотипы\Брендбук МПК\Новый логотип\Логотип МПК новый.png"/>
          <p:cNvPicPr/>
          <p:nvPr/>
        </p:nvPicPr>
        <p:blipFill>
          <a:blip r:embed="rId3"/>
          <a:stretch/>
        </p:blipFill>
        <p:spPr>
          <a:xfrm>
            <a:off x="7747560" y="123480"/>
            <a:ext cx="1089720" cy="967320"/>
          </a:xfrm>
          <a:prstGeom prst="rect">
            <a:avLst/>
          </a:prstGeom>
          <a:ln w="0">
            <a:noFill/>
          </a:ln>
        </p:spPr>
      </p:pic>
      <p:sp>
        <p:nvSpPr>
          <p:cNvPr id="354" name="TextBox 8"/>
          <p:cNvSpPr/>
          <p:nvPr/>
        </p:nvSpPr>
        <p:spPr>
          <a:xfrm>
            <a:off x="2051640" y="483480"/>
            <a:ext cx="4571640" cy="369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endParaRPr lang="en-US" sz="1800" b="1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5" name="TextBox 10"/>
          <p:cNvSpPr/>
          <p:nvPr/>
        </p:nvSpPr>
        <p:spPr>
          <a:xfrm>
            <a:off x="683640" y="1406880"/>
            <a:ext cx="8010000" cy="307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endParaRPr lang="ru-RU" sz="1400" b="1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6" name="TextBox 355"/>
          <p:cNvSpPr txBox="1"/>
          <p:nvPr/>
        </p:nvSpPr>
        <p:spPr>
          <a:xfrm>
            <a:off x="323528" y="771550"/>
            <a:ext cx="8568952" cy="3512426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ЦЕЛИ МЕЖДУНАРОДНОГО СОТРУДНИЧЕСТВА В МПК :</a:t>
            </a:r>
          </a:p>
          <a:p>
            <a:pPr marL="457200" indent="-457200" algn="just">
              <a:lnSpc>
                <a:spcPct val="150000"/>
              </a:lnSpc>
              <a:buAutoNum type="arabicPeriod"/>
            </a:pPr>
            <a:r>
              <a:rPr lang="ru-RU" sz="2000" dirty="0" smtClean="0"/>
              <a:t>Повышение </a:t>
            </a:r>
            <a:r>
              <a:rPr lang="ru-RU" sz="2000" dirty="0"/>
              <a:t>профессиональных </a:t>
            </a:r>
            <a:r>
              <a:rPr lang="ru-RU" sz="2000" dirty="0" smtClean="0"/>
              <a:t>навыков студентов. 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ru-RU" sz="2000" dirty="0" smtClean="0"/>
              <a:t>Повышение квалификации преподавателей. </a:t>
            </a:r>
            <a:r>
              <a:rPr lang="ru-RU" sz="2000" dirty="0"/>
              <a:t> </a:t>
            </a:r>
            <a:endParaRPr lang="ru-RU" sz="2000" dirty="0" smtClean="0"/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ru-RU" sz="2000" dirty="0"/>
              <a:t>О</a:t>
            </a:r>
            <a:r>
              <a:rPr lang="ru-RU" sz="2000" dirty="0" smtClean="0"/>
              <a:t>бмен</a:t>
            </a:r>
            <a:r>
              <a:rPr lang="ru-RU" sz="2000" dirty="0"/>
              <a:t> передовыми педагогическими </a:t>
            </a:r>
            <a:r>
              <a:rPr lang="ru-RU" sz="2000" dirty="0" smtClean="0"/>
              <a:t>технологиями.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ru-RU" sz="2000" dirty="0" smtClean="0"/>
              <a:t> </a:t>
            </a:r>
            <a:r>
              <a:rPr lang="ru-RU" sz="2000" dirty="0"/>
              <a:t>З</a:t>
            </a:r>
            <a:r>
              <a:rPr lang="ru-RU" sz="2000" dirty="0" smtClean="0"/>
              <a:t>накомство </a:t>
            </a:r>
            <a:r>
              <a:rPr lang="ru-RU" sz="2000" dirty="0"/>
              <a:t>с современными </a:t>
            </a:r>
            <a:r>
              <a:rPr lang="ru-RU" sz="2000" dirty="0" smtClean="0"/>
              <a:t>производственными технологическими процессами</a:t>
            </a:r>
            <a:r>
              <a:rPr lang="ru-RU" sz="2000" dirty="0"/>
              <a:t>.</a:t>
            </a:r>
            <a:endParaRPr lang="ru-RU" sz="2000" dirty="0" smtClean="0"/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ru-RU" sz="2000" dirty="0"/>
              <a:t>Р</a:t>
            </a:r>
            <a:r>
              <a:rPr lang="ru-RU" sz="2000" dirty="0" smtClean="0"/>
              <a:t>азвитие </a:t>
            </a:r>
            <a:r>
              <a:rPr lang="ru-RU" sz="2000" dirty="0"/>
              <a:t>и укрепление международных связей. </a:t>
            </a:r>
            <a:endParaRPr lang="ru-RU" sz="2000" b="0" strike="noStrike" spc="-1" dirty="0">
              <a:solidFill>
                <a:srgbClr val="151359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1" name="Picture 3" descr="C:\Users\User\Desktop\2023\МПК\Оформление\Логотипы\Брендбук МПК\Новый логотип\Логотип МПК новый.png"/>
          <p:cNvPicPr/>
          <p:nvPr/>
        </p:nvPicPr>
        <p:blipFill>
          <a:blip r:embed="rId3"/>
          <a:stretch/>
        </p:blipFill>
        <p:spPr>
          <a:xfrm>
            <a:off x="102684" y="123478"/>
            <a:ext cx="729720" cy="647640"/>
          </a:xfrm>
          <a:prstGeom prst="rect">
            <a:avLst/>
          </a:prstGeom>
          <a:ln w="0">
            <a:noFill/>
          </a:ln>
        </p:spPr>
      </p:pic>
      <p:sp>
        <p:nvSpPr>
          <p:cNvPr id="362" name="Прямоугольник 3"/>
          <p:cNvSpPr/>
          <p:nvPr/>
        </p:nvSpPr>
        <p:spPr>
          <a:xfrm>
            <a:off x="1979640" y="1635480"/>
            <a:ext cx="5382000" cy="1551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3" name="TextBox 362"/>
          <p:cNvSpPr txBox="1"/>
          <p:nvPr/>
        </p:nvSpPr>
        <p:spPr>
          <a:xfrm>
            <a:off x="530640" y="410974"/>
            <a:ext cx="8280000" cy="4000971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НАПРАВЛЕНИЯ МЕЖДУНАРОДНОЙ ДЕЯТЕЛЬНОСТИ</a:t>
            </a: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 algn="ctr"/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МАГНИТОГОРСКОГО ПЕДАГОГИЧЕСКОГО КОЛЛЕДЖА:</a:t>
            </a:r>
            <a:endParaRPr lang="ru-RU" sz="1600" b="1" dirty="0">
              <a:solidFill>
                <a:schemeClr val="accent1">
                  <a:lumMod val="75000"/>
                </a:schemeClr>
              </a:solidFill>
            </a:endParaRPr>
          </a:p>
          <a:p>
            <a:pPr lvl="0" algn="just"/>
            <a:r>
              <a:rPr lang="ru-RU" sz="1600" dirty="0" smtClean="0"/>
              <a:t>1. Повышение </a:t>
            </a:r>
            <a:r>
              <a:rPr lang="ru-RU" sz="1600" dirty="0"/>
              <a:t>квалификации преподавателей и </a:t>
            </a:r>
            <a:r>
              <a:rPr lang="ru-RU" sz="1600" dirty="0" smtClean="0"/>
              <a:t>специалистов.</a:t>
            </a:r>
          </a:p>
          <a:p>
            <a:pPr lvl="0" algn="just"/>
            <a:r>
              <a:rPr lang="ru-RU" sz="1600" dirty="0" smtClean="0"/>
              <a:t>2.Сотрудничество </a:t>
            </a:r>
            <a:r>
              <a:rPr lang="ru-RU" sz="1600" dirty="0"/>
              <a:t>с зарубежными образовательными и профессиональными </a:t>
            </a:r>
            <a:r>
              <a:rPr lang="ru-RU" sz="1600" dirty="0" smtClean="0"/>
              <a:t>организациями.</a:t>
            </a:r>
            <a:endParaRPr lang="ru-RU" sz="1600" dirty="0"/>
          </a:p>
          <a:p>
            <a:pPr lvl="0" algn="just"/>
            <a:r>
              <a:rPr lang="ru-RU" sz="1600" dirty="0"/>
              <a:t>3</a:t>
            </a:r>
            <a:r>
              <a:rPr lang="ru-RU" sz="1600" dirty="0" smtClean="0"/>
              <a:t>. Организация </a:t>
            </a:r>
            <a:r>
              <a:rPr lang="ru-RU" sz="1600" dirty="0"/>
              <a:t>практики, языковых и профессиональных стажировок студентов за </a:t>
            </a:r>
            <a:r>
              <a:rPr lang="ru-RU" sz="1600" dirty="0" smtClean="0"/>
              <a:t>рубежом</a:t>
            </a:r>
            <a:r>
              <a:rPr lang="ru-RU" sz="1600" dirty="0"/>
              <a:t>.</a:t>
            </a:r>
          </a:p>
          <a:p>
            <a:pPr lvl="0" algn="just"/>
            <a:r>
              <a:rPr lang="ru-RU" sz="1600" dirty="0" smtClean="0"/>
              <a:t>4. Культурный </a:t>
            </a:r>
            <a:r>
              <a:rPr lang="ru-RU" sz="1600" dirty="0"/>
              <a:t>обмен студентами и </a:t>
            </a:r>
            <a:r>
              <a:rPr lang="ru-RU" sz="1600" dirty="0" smtClean="0"/>
              <a:t>преподавателями.</a:t>
            </a:r>
            <a:endParaRPr lang="ru-RU" sz="1600" dirty="0"/>
          </a:p>
          <a:p>
            <a:pPr lvl="0" algn="just"/>
            <a:r>
              <a:rPr lang="ru-RU" sz="1600" dirty="0" smtClean="0"/>
              <a:t>5. Участие </a:t>
            </a:r>
            <a:r>
              <a:rPr lang="ru-RU" sz="1600" dirty="0"/>
              <a:t>в международных проектах, программах, конкурсах и молодежных </a:t>
            </a:r>
            <a:r>
              <a:rPr lang="ru-RU" sz="1600" dirty="0" smtClean="0"/>
              <a:t>фестивалях.</a:t>
            </a:r>
          </a:p>
          <a:p>
            <a:pPr lvl="0" algn="just"/>
            <a:r>
              <a:rPr lang="ru-RU" sz="1600" dirty="0"/>
              <a:t>6. Организация обучения для иностранных </a:t>
            </a:r>
            <a:r>
              <a:rPr lang="ru-RU" sz="1600" dirty="0" smtClean="0"/>
              <a:t>граждан.</a:t>
            </a:r>
            <a:endParaRPr lang="ru-RU" sz="1600" dirty="0"/>
          </a:p>
          <a:p>
            <a:pPr lvl="0" algn="just"/>
            <a:r>
              <a:rPr lang="ru-RU" sz="1600" dirty="0"/>
              <a:t>7. Организация приема иностранных делегаций, проведения международных конференций и деловых </a:t>
            </a:r>
            <a:r>
              <a:rPr lang="ru-RU" sz="1600" dirty="0" smtClean="0"/>
              <a:t>мероприятий.</a:t>
            </a:r>
            <a:r>
              <a:rPr lang="ru-RU" sz="1600" dirty="0"/>
              <a:t> </a:t>
            </a:r>
          </a:p>
          <a:p>
            <a:pPr lvl="0" algn="just"/>
            <a:r>
              <a:rPr lang="ru-RU" sz="1600" dirty="0"/>
              <a:t>8. Обмен учебно-методической </a:t>
            </a:r>
            <a:r>
              <a:rPr lang="ru-RU" sz="1600" dirty="0" smtClean="0"/>
              <a:t>литературой.</a:t>
            </a:r>
            <a:endParaRPr lang="ru-RU" sz="1600" dirty="0"/>
          </a:p>
          <a:p>
            <a:pPr lvl="0" algn="just"/>
            <a:r>
              <a:rPr lang="ru-RU" sz="1600" dirty="0"/>
              <a:t>9. Взаимный обмен опытом по организации, осуществлению и совершенствованию учебного </a:t>
            </a:r>
            <a:r>
              <a:rPr lang="ru-RU" sz="1600" dirty="0" smtClean="0"/>
              <a:t>процесса.</a:t>
            </a:r>
            <a:endParaRPr lang="ru-RU" sz="1600" dirty="0"/>
          </a:p>
          <a:p>
            <a:pPr lvl="0" algn="just"/>
            <a:r>
              <a:rPr lang="ru-RU" sz="1600" dirty="0"/>
              <a:t>10. Развитие международной проектной </a:t>
            </a:r>
            <a:r>
              <a:rPr lang="ru-RU" sz="1600" dirty="0" smtClean="0"/>
              <a:t>деятельности.</a:t>
            </a:r>
            <a:endParaRPr lang="ru-RU" sz="1600" dirty="0"/>
          </a:p>
          <a:p>
            <a:pPr lvl="0" algn="just"/>
            <a:endParaRPr lang="ru-RU" sz="1600" dirty="0"/>
          </a:p>
          <a:p>
            <a:pPr algn="just">
              <a:lnSpc>
                <a:spcPct val="150000"/>
              </a:lnSpc>
            </a:pPr>
            <a:r>
              <a:rPr lang="ru-RU" sz="1600" b="0" strike="noStrike" spc="-1" dirty="0" smtClean="0">
                <a:solidFill>
                  <a:srgbClr val="151359"/>
                </a:solidFill>
              </a:rPr>
              <a:t>	</a:t>
            </a:r>
            <a:endParaRPr lang="ru-RU" sz="1600" b="0" strike="noStrike" spc="-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9" name="Picture 2" descr="C:\Users\User\Desktop\2023\МПК\Оформление\Логотипы\Брендбук МПК\Новый логотип\Логотип МПК новый.png"/>
          <p:cNvPicPr/>
          <p:nvPr/>
        </p:nvPicPr>
        <p:blipFill>
          <a:blip r:embed="rId3"/>
          <a:stretch/>
        </p:blipFill>
        <p:spPr>
          <a:xfrm>
            <a:off x="7747560" y="123480"/>
            <a:ext cx="1089720" cy="967320"/>
          </a:xfrm>
          <a:prstGeom prst="rect">
            <a:avLst/>
          </a:prstGeom>
          <a:ln w="0">
            <a:noFill/>
          </a:ln>
        </p:spPr>
      </p:pic>
      <p:sp>
        <p:nvSpPr>
          <p:cNvPr id="350" name="TextBox 6"/>
          <p:cNvSpPr/>
          <p:nvPr/>
        </p:nvSpPr>
        <p:spPr>
          <a:xfrm>
            <a:off x="3383280" y="19440"/>
            <a:ext cx="4337640" cy="638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1" name="TextBox 350"/>
          <p:cNvSpPr txBox="1"/>
          <p:nvPr/>
        </p:nvSpPr>
        <p:spPr>
          <a:xfrm>
            <a:off x="9831" y="1275606"/>
            <a:ext cx="8729776" cy="1368152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just"/>
            <a:r>
              <a:rPr lang="ru-RU" sz="2000" dirty="0" smtClean="0"/>
              <a:t>Очное обучение-20</a:t>
            </a:r>
            <a:r>
              <a:rPr lang="ru-RU" sz="2000" dirty="0"/>
              <a:t> </a:t>
            </a:r>
            <a:r>
              <a:rPr lang="ru-RU" sz="2000" dirty="0" smtClean="0"/>
              <a:t>студентов</a:t>
            </a:r>
            <a:r>
              <a:rPr lang="en-US" sz="2000" dirty="0" smtClean="0"/>
              <a:t>;</a:t>
            </a:r>
            <a:r>
              <a:rPr lang="ru-RU" sz="2000" dirty="0" smtClean="0"/>
              <a:t> </a:t>
            </a:r>
          </a:p>
          <a:p>
            <a:pPr algn="just"/>
            <a:r>
              <a:rPr lang="ru-RU" sz="2000" dirty="0" smtClean="0"/>
              <a:t>Заочное обучение-13 студентов</a:t>
            </a:r>
            <a:r>
              <a:rPr lang="ru-RU" sz="2000" dirty="0"/>
              <a:t>.</a:t>
            </a:r>
            <a:r>
              <a:rPr lang="ru-RU" sz="2000" dirty="0" smtClean="0"/>
              <a:t>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0367" y="408386"/>
            <a:ext cx="8229240" cy="856800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МОНИТОРИНГ </a:t>
            </a:r>
            <a:b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ИНОСТРАННЫХ СТУДЕНТОВ МПК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/>
          </p:nvPr>
        </p:nvSpPr>
        <p:spPr>
          <a:xfrm>
            <a:off x="7236296" y="2715766"/>
            <a:ext cx="1450144" cy="103394"/>
          </a:xfrm>
        </p:spPr>
        <p:txBody>
          <a:bodyPr>
            <a:normAutofit fontScale="40000" lnSpcReduction="2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959682"/>
            <a:ext cx="4968552" cy="2810360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7" name="Picture 4" descr="C:\Users\User\Desktop\2023\МПК\Оформление\Логотипы\Брендбук МПК\Новый логотип\Логотип МПК новый.png"/>
          <p:cNvPicPr/>
          <p:nvPr/>
        </p:nvPicPr>
        <p:blipFill>
          <a:blip r:embed="rId3"/>
          <a:stretch/>
        </p:blipFill>
        <p:spPr>
          <a:xfrm>
            <a:off x="35496" y="26831"/>
            <a:ext cx="729720" cy="647640"/>
          </a:xfrm>
          <a:prstGeom prst="rect">
            <a:avLst/>
          </a:prstGeom>
          <a:ln w="0">
            <a:noFill/>
          </a:ln>
        </p:spPr>
      </p:pic>
      <p:sp>
        <p:nvSpPr>
          <p:cNvPr id="358" name="Прямоугольник 4"/>
          <p:cNvSpPr/>
          <p:nvPr/>
        </p:nvSpPr>
        <p:spPr>
          <a:xfrm>
            <a:off x="1979640" y="1635480"/>
            <a:ext cx="5382000" cy="1551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9" name="TextBox 358"/>
          <p:cNvSpPr txBox="1"/>
          <p:nvPr/>
        </p:nvSpPr>
        <p:spPr>
          <a:xfrm>
            <a:off x="360000" y="1203598"/>
            <a:ext cx="8460000" cy="18002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just"/>
            <a:r>
              <a:rPr lang="ru-RU" sz="2000" dirty="0" smtClean="0"/>
              <a:t>	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75380" y="513133"/>
            <a:ext cx="8229240" cy="856800"/>
          </a:xfrm>
        </p:spPr>
        <p:txBody>
          <a:bodyPr/>
          <a:lstStyle/>
          <a:p>
            <a:pPr algn="just"/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В МПК РАЗРАБОТАЛИ: ПОЛОЖЕНИЕ О МЕЖДУНАРОДНОЙ ДЕЯТЕЛЬНОСТИ, ДОГОВОР О СОТРУДНИЧЕСТВЕ</a:t>
            </a: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</a:rPr>
              <a:t> (COOPERATION AGREEMENT)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, МЕМОРАНДУМ О ВЗАИМОПОНИМАНИИ</a:t>
            </a: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</a:rPr>
              <a:t> (MEMORANDUM OF UNDERSTANDING)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, ПИСЬМО О НАМЕРЕНИЯХ (</a:t>
            </a: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</a:rPr>
              <a:t>LETTER OF </a:t>
            </a:r>
            <a:r>
              <a:rPr lang="en-US" sz="1600" b="1" dirty="0">
                <a:solidFill>
                  <a:schemeClr val="accent1">
                    <a:lumMod val="75000"/>
                  </a:schemeClr>
                </a:solidFill>
              </a:rPr>
              <a:t>I</a:t>
            </a: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</a:rPr>
              <a:t>NTENTS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).  </a:t>
            </a:r>
            <a:endParaRPr lang="ru-RU" sz="1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0" name="Объект 19"/>
          <p:cNvPicPr>
            <a:picLocks noGrp="1" noChangeAspect="1"/>
          </p:cNvPicPr>
          <p:nvPr>
            <p:ph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28283">
            <a:off x="6213334" y="1530324"/>
            <a:ext cx="2159000" cy="1619250"/>
          </a:xfrm>
        </p:spPr>
      </p:pic>
      <p:pic>
        <p:nvPicPr>
          <p:cNvPr id="21" name="Объект 20"/>
          <p:cNvPicPr>
            <a:picLocks noGrp="1" noChangeAspect="1"/>
          </p:cNvPicPr>
          <p:nvPr>
            <p:ph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71090">
            <a:off x="6392551" y="3203848"/>
            <a:ext cx="2159000" cy="1619250"/>
          </a:xfrm>
        </p:spPr>
      </p:pic>
      <p:pic>
        <p:nvPicPr>
          <p:cNvPr id="18" name="Объект 17"/>
          <p:cNvPicPr>
            <a:picLocks noGrp="1" noChangeAspect="1"/>
          </p:cNvPicPr>
          <p:nvPr>
            <p:ph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453785">
            <a:off x="900140" y="2099342"/>
            <a:ext cx="2159000" cy="1619250"/>
          </a:xfrm>
        </p:spPr>
      </p:pic>
      <p:pic>
        <p:nvPicPr>
          <p:cNvPr id="19" name="Объект 18"/>
          <p:cNvPicPr>
            <a:picLocks noGrp="1" noChangeAspect="1"/>
          </p:cNvPicPr>
          <p:nvPr>
            <p:ph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739691">
            <a:off x="-185696" y="2933859"/>
            <a:ext cx="2159000" cy="1619250"/>
          </a:xfrm>
        </p:spPr>
      </p:pic>
      <p:pic>
        <p:nvPicPr>
          <p:cNvPr id="22" name="Объект 21"/>
          <p:cNvPicPr>
            <a:picLocks noGrp="1" noChangeAspect="1"/>
          </p:cNvPicPr>
          <p:nvPr>
            <p:ph/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5850" y="1635480"/>
            <a:ext cx="2688299" cy="2016224"/>
          </a:xfrm>
        </p:spPr>
      </p:pic>
    </p:spTree>
    <p:extLst>
      <p:ext uri="{BB962C8B-B14F-4D97-AF65-F5344CB8AC3E}">
        <p14:creationId xmlns:p14="http://schemas.microsoft.com/office/powerpoint/2010/main" val="3480140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5" name="Picture 1" descr="C:\Users\User\Desktop\2023\МПК\Оформление\Логотипы\Брендбук МПК\Новый логотип\Логотип МПК новый.png"/>
          <p:cNvPicPr/>
          <p:nvPr/>
        </p:nvPicPr>
        <p:blipFill>
          <a:blip r:embed="rId3"/>
          <a:stretch/>
        </p:blipFill>
        <p:spPr>
          <a:xfrm>
            <a:off x="7747560" y="123480"/>
            <a:ext cx="1089720" cy="967320"/>
          </a:xfrm>
          <a:prstGeom prst="rect">
            <a:avLst/>
          </a:prstGeom>
          <a:ln w="0">
            <a:noFill/>
          </a:ln>
        </p:spPr>
      </p:pic>
      <p:sp>
        <p:nvSpPr>
          <p:cNvPr id="366" name="TextBox 3"/>
          <p:cNvSpPr/>
          <p:nvPr/>
        </p:nvSpPr>
        <p:spPr>
          <a:xfrm>
            <a:off x="2051640" y="483480"/>
            <a:ext cx="4571640" cy="369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endParaRPr lang="en-US" sz="1800" b="1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7" name="TextBox 4"/>
          <p:cNvSpPr/>
          <p:nvPr/>
        </p:nvSpPr>
        <p:spPr>
          <a:xfrm>
            <a:off x="683640" y="1406880"/>
            <a:ext cx="8010000" cy="307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endParaRPr lang="ru-RU" sz="1400" b="1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8" name="TextBox 367"/>
          <p:cNvSpPr txBox="1"/>
          <p:nvPr/>
        </p:nvSpPr>
        <p:spPr>
          <a:xfrm>
            <a:off x="237240" y="1275606"/>
            <a:ext cx="8710560" cy="2376264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lvl="0"/>
            <a:endParaRPr lang="ru-RU" sz="2000" dirty="0"/>
          </a:p>
          <a:p>
            <a:pPr lvl="0"/>
            <a:endParaRPr lang="ru-RU" sz="20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ru-RU" dirty="0" smtClean="0"/>
              <a:t>                                 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Англоязычный сайт МПК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315568"/>
            <a:ext cx="8229600" cy="3163238"/>
          </a:xfrm>
        </p:spPr>
      </p:pic>
    </p:spTree>
    <p:extLst>
      <p:ext uri="{BB962C8B-B14F-4D97-AF65-F5344CB8AC3E}">
        <p14:creationId xmlns:p14="http://schemas.microsoft.com/office/powerpoint/2010/main" val="1537655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5" name="Picture 1" descr="C:\Users\User\Desktop\2023\МПК\Оформление\Логотипы\Брендбук МПК\Новый логотип\Логотип МПК новый.png"/>
          <p:cNvPicPr/>
          <p:nvPr/>
        </p:nvPicPr>
        <p:blipFill>
          <a:blip r:embed="rId3"/>
          <a:stretch/>
        </p:blipFill>
        <p:spPr>
          <a:xfrm>
            <a:off x="8021278" y="39581"/>
            <a:ext cx="1089720" cy="967320"/>
          </a:xfrm>
          <a:prstGeom prst="rect">
            <a:avLst/>
          </a:prstGeom>
          <a:ln w="0">
            <a:noFill/>
          </a:ln>
        </p:spPr>
      </p:pic>
      <p:sp>
        <p:nvSpPr>
          <p:cNvPr id="366" name="TextBox 3"/>
          <p:cNvSpPr/>
          <p:nvPr/>
        </p:nvSpPr>
        <p:spPr>
          <a:xfrm>
            <a:off x="2051640" y="483480"/>
            <a:ext cx="4571640" cy="369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endParaRPr lang="en-US" sz="1800" b="1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7" name="TextBox 4"/>
          <p:cNvSpPr/>
          <p:nvPr/>
        </p:nvSpPr>
        <p:spPr>
          <a:xfrm>
            <a:off x="683640" y="1406880"/>
            <a:ext cx="8010000" cy="307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endParaRPr lang="ru-RU" sz="1400" b="1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8" name="TextBox 367"/>
          <p:cNvSpPr txBox="1"/>
          <p:nvPr/>
        </p:nvSpPr>
        <p:spPr>
          <a:xfrm>
            <a:off x="467544" y="1091376"/>
            <a:ext cx="8134496" cy="2560494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457200" lvl="0" indent="-457200">
              <a:buAutoNum type="arabicPeriod"/>
            </a:pPr>
            <a:endParaRPr lang="ru-RU" sz="2000" dirty="0" smtClean="0"/>
          </a:p>
          <a:p>
            <a:pPr marL="457200" lvl="0" indent="-457200">
              <a:buAutoNum type="arabicPeriod"/>
            </a:pPr>
            <a:r>
              <a:rPr lang="ru-RU" sz="2000" dirty="0" smtClean="0"/>
              <a:t>Договора о сотрудничестве;</a:t>
            </a:r>
          </a:p>
          <a:p>
            <a:pPr marL="457200" indent="-457200">
              <a:buFontTx/>
              <a:buAutoNum type="arabicPeriod"/>
            </a:pPr>
            <a:r>
              <a:rPr lang="ru-RU" sz="2000" dirty="0" smtClean="0"/>
              <a:t>Зарубежные колледжи-партнеры;</a:t>
            </a:r>
            <a:endParaRPr lang="ru-RU" sz="2000" dirty="0"/>
          </a:p>
          <a:p>
            <a:pPr marL="457200" lvl="0" indent="-457200">
              <a:buAutoNum type="arabicPeriod"/>
            </a:pPr>
            <a:r>
              <a:rPr lang="ru-RU" sz="2000" dirty="0" smtClean="0"/>
              <a:t>Академическая мобильность студентов МПК;</a:t>
            </a:r>
          </a:p>
          <a:p>
            <a:pPr marL="457200" lvl="0" indent="-457200">
              <a:buAutoNum type="arabicPeriod"/>
            </a:pPr>
            <a:r>
              <a:rPr lang="ru-RU" sz="2000" dirty="0" smtClean="0"/>
              <a:t>Академическая мобильность преподавателей МПК;</a:t>
            </a:r>
          </a:p>
          <a:p>
            <a:pPr marL="457200" lvl="0" indent="-457200">
              <a:buAutoNum type="arabicPeriod"/>
            </a:pPr>
            <a:r>
              <a:rPr lang="ru-RU" sz="2000" dirty="0" smtClean="0"/>
              <a:t>Сетевые программы и программы двойных дипломов;</a:t>
            </a:r>
          </a:p>
          <a:p>
            <a:pPr marL="457200" lvl="0" indent="-457200">
              <a:buAutoNum type="arabicPeriod"/>
            </a:pPr>
            <a:r>
              <a:rPr lang="ru-RU" sz="2000" dirty="0" smtClean="0"/>
              <a:t>Совместные научные публикации с коллегами из зарубежных колледжей-партнеров. </a:t>
            </a: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1704" y="339502"/>
            <a:ext cx="8229240" cy="8568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ОЖИДАЕМЫЕ РЕЗУЛЬТАТЫ ПО МЕЖДУНАРОДНОЙ ДЕЯТЕЛЬНОСТИ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/>
          </p:nvPr>
        </p:nvSpPr>
        <p:spPr>
          <a:xfrm flipH="1">
            <a:off x="7164288" y="5143500"/>
            <a:ext cx="216025" cy="189733"/>
          </a:xfrm>
        </p:spPr>
        <p:txBody>
          <a:bodyPr/>
          <a:lstStyle/>
          <a:p>
            <a:endParaRPr lang="ru-RU" sz="800" dirty="0"/>
          </a:p>
        </p:txBody>
      </p:sp>
    </p:spTree>
    <p:extLst>
      <p:ext uri="{BB962C8B-B14F-4D97-AF65-F5344CB8AC3E}">
        <p14:creationId xmlns:p14="http://schemas.microsoft.com/office/powerpoint/2010/main" val="1362487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7_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9823</TotalTime>
  <Words>241</Words>
  <Application>Microsoft Office PowerPoint</Application>
  <PresentationFormat>Экран (16:9)</PresentationFormat>
  <Paragraphs>57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Тема Office</vt:lpstr>
      <vt:lpstr>Тема Office</vt:lpstr>
      <vt:lpstr>7_Тема Office</vt:lpstr>
      <vt:lpstr>О ПЕРСПЕКТИВАХ РАЗВИТИЯ  МЕЖДУНАРОДНОЙ ДЕЯТЕЛЬНОСТИ В МАГНИТОГОРСКОМ ПЕДАГОГИЧЕСКОМ КОЛЛЕДЖЕ</vt:lpstr>
      <vt:lpstr>ФОРМИРОВАНИЕ МЕХАНИЗМА МЕЖДУНАРОДНОГО СОТРУДНИЧЕСТВА В СИСТЕМЕ СПО</vt:lpstr>
      <vt:lpstr>Презентация PowerPoint</vt:lpstr>
      <vt:lpstr>Презентация PowerPoint</vt:lpstr>
      <vt:lpstr>Презентация PowerPoint</vt:lpstr>
      <vt:lpstr>МОНИТОРИНГ  ИНОСТРАННЫХ СТУДЕНТОВ МПК</vt:lpstr>
      <vt:lpstr>В МПК РАЗРАБОТАЛИ: ПОЛОЖЕНИЕ О МЕЖДУНАРОДНОЙ ДЕЯТЕЛЬНОСТИ, ДОГОВОР О СОТРУДНИЧЕСТВЕ (COOPERATION AGREEMENT), МЕМОРАНДУМ О ВЗАИМОПОНИМАНИИ (MEMORANDUM OF UNDERSTANDING), ПИСЬМО О НАМЕРЕНИЯХ (LETTER OF INTENTS).  </vt:lpstr>
      <vt:lpstr>                                  Англоязычный сайт МПК</vt:lpstr>
      <vt:lpstr> ОЖИДАЕМЫЕ РЕЗУЛЬТАТЫ ПО МЕЖДУНАРОДНОЙ ДЕЯТЕЛЬНОСТИ: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User</cp:lastModifiedBy>
  <cp:revision>230</cp:revision>
  <dcterms:created xsi:type="dcterms:W3CDTF">2023-08-17T09:17:35Z</dcterms:created>
  <dcterms:modified xsi:type="dcterms:W3CDTF">2024-03-14T04:19:35Z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</vt:i4>
  </property>
  <property fmtid="{D5CDD505-2E9C-101B-9397-08002B2CF9AE}" pid="3" name="PresentationFormat">
    <vt:lpwstr>Экран (16:9)</vt:lpwstr>
  </property>
  <property fmtid="{D5CDD505-2E9C-101B-9397-08002B2CF9AE}" pid="4" name="Slides">
    <vt:i4>12</vt:i4>
  </property>
</Properties>
</file>