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9" r:id="rId3"/>
    <p:sldId id="258" r:id="rId4"/>
    <p:sldId id="260" r:id="rId5"/>
    <p:sldId id="270" r:id="rId6"/>
    <p:sldId id="271" r:id="rId7"/>
    <p:sldId id="268" r:id="rId8"/>
    <p:sldId id="261" r:id="rId9"/>
    <p:sldId id="27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83" d="100"/>
          <a:sy n="83" d="100"/>
        </p:scale>
        <p:origin x="-1282"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F1B85-21A0-461C-ABCF-378891E77BF3}" type="datetimeFigureOut">
              <a:rPr lang="ru-RU" smtClean="0"/>
              <a:pPr/>
              <a:t>06.04.2022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F8AE6F-4350-4AA3-A540-53631588FFD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06.04.2022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06.04.2022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06.04.2022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06.04.2022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06.04.2022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06.04.2022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06.04.2022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000240"/>
            <a:ext cx="6172200" cy="3018322"/>
          </a:xfrm>
        </p:spPr>
        <p:txBody>
          <a:bodyPr>
            <a:noAutofit/>
          </a:bodyPr>
          <a:lstStyle/>
          <a:p>
            <a:pPr algn="ct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Министерство образования и науки Челябинской области</a:t>
            </a:r>
            <a:br>
              <a:rPr lang="ru-RU" sz="1400" dirty="0" smtClean="0">
                <a:latin typeface="Times New Roman" pitchFamily="18" charset="0"/>
                <a:cs typeface="Times New Roman" pitchFamily="18" charset="0"/>
              </a:rPr>
            </a:br>
            <a:r>
              <a:rPr lang="ru-RU" sz="1400" dirty="0" err="1" smtClean="0">
                <a:latin typeface="Times New Roman" pitchFamily="18" charset="0"/>
                <a:cs typeface="Times New Roman" pitchFamily="18" charset="0"/>
              </a:rPr>
              <a:t>Пластовский</a:t>
            </a:r>
            <a:r>
              <a:rPr lang="ru-RU" sz="1400" dirty="0" smtClean="0">
                <a:latin typeface="Times New Roman" pitchFamily="18" charset="0"/>
                <a:cs typeface="Times New Roman" pitchFamily="18" charset="0"/>
              </a:rPr>
              <a:t> технологический филиал</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ГБПОУ «</a:t>
            </a:r>
            <a:r>
              <a:rPr lang="ru-RU" sz="1400" dirty="0" err="1" smtClean="0">
                <a:latin typeface="Times New Roman" pitchFamily="18" charset="0"/>
                <a:cs typeface="Times New Roman" pitchFamily="18" charset="0"/>
              </a:rPr>
              <a:t>Копейский</a:t>
            </a:r>
            <a:r>
              <a:rPr lang="ru-RU" sz="1400" dirty="0" smtClean="0">
                <a:latin typeface="Times New Roman" pitchFamily="18" charset="0"/>
                <a:cs typeface="Times New Roman" pitchFamily="18" charset="0"/>
              </a:rPr>
              <a:t> политехнический колледж имени С.В. Хохрякова»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t/>
            </a:r>
            <a:br>
              <a:rPr lang="ru-RU" sz="1600" dirty="0" smtClean="0"/>
            </a:br>
            <a:r>
              <a:rPr lang="ru-RU" sz="1600" dirty="0" smtClean="0"/>
              <a:t> </a:t>
            </a:r>
            <a:br>
              <a:rPr lang="ru-RU" sz="1600" dirty="0" smtClean="0"/>
            </a:br>
            <a:r>
              <a:rPr lang="ru-RU" sz="1600" dirty="0" smtClean="0"/>
              <a:t/>
            </a:r>
            <a:br>
              <a:rPr lang="ru-RU" sz="1600" dirty="0" smtClean="0"/>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2000" dirty="0" smtClean="0"/>
              <a:t>Опыт проведения районной олимпиады по переводу технического текста с английского языка</a:t>
            </a: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29058" y="4071942"/>
            <a:ext cx="4529142" cy="2214578"/>
          </a:xfrm>
        </p:spPr>
        <p:txBody>
          <a:bodyPr>
            <a:normAutofit lnSpcReduction="10000"/>
          </a:bodyPr>
          <a:lstStyle/>
          <a:p>
            <a:pPr algn="r">
              <a:lnSpc>
                <a:spcPct val="120000"/>
              </a:lnSpc>
            </a:pPr>
            <a:endParaRPr lang="ru-RU" sz="1900" dirty="0" smtClean="0"/>
          </a:p>
          <a:p>
            <a:pPr algn="r">
              <a:lnSpc>
                <a:spcPct val="120000"/>
              </a:lnSpc>
            </a:pPr>
            <a:endParaRPr lang="ru-RU" sz="1600" b="0" dirty="0" smtClean="0">
              <a:latin typeface="Times New Roman" pitchFamily="18" charset="0"/>
              <a:cs typeface="Times New Roman" pitchFamily="18" charset="0"/>
            </a:endParaRPr>
          </a:p>
          <a:p>
            <a:pPr algn="r">
              <a:lnSpc>
                <a:spcPct val="120000"/>
              </a:lnSpc>
            </a:pPr>
            <a:endParaRPr lang="ru-RU" sz="1600" b="0" dirty="0" smtClean="0">
              <a:latin typeface="Times New Roman" pitchFamily="18" charset="0"/>
              <a:cs typeface="Times New Roman" pitchFamily="18" charset="0"/>
            </a:endParaRPr>
          </a:p>
          <a:p>
            <a:pPr algn="r">
              <a:lnSpc>
                <a:spcPct val="120000"/>
              </a:lnSpc>
            </a:pPr>
            <a:endParaRPr lang="ru-RU" sz="1600" b="0" dirty="0" smtClean="0">
              <a:latin typeface="Times New Roman" pitchFamily="18" charset="0"/>
              <a:cs typeface="Times New Roman" pitchFamily="18" charset="0"/>
            </a:endParaRPr>
          </a:p>
          <a:p>
            <a:pPr algn="r">
              <a:lnSpc>
                <a:spcPct val="110000"/>
              </a:lnSpc>
            </a:pPr>
            <a:r>
              <a:rPr lang="ru-RU" sz="1600" b="0" dirty="0" smtClean="0">
                <a:latin typeface="Times New Roman" pitchFamily="18" charset="0"/>
                <a:cs typeface="Times New Roman" pitchFamily="18" charset="0"/>
              </a:rPr>
              <a:t>Преподаватель иностранного языка:</a:t>
            </a:r>
          </a:p>
          <a:p>
            <a:pPr algn="r">
              <a:lnSpc>
                <a:spcPct val="110000"/>
              </a:lnSpc>
            </a:pP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Исимбаева</a:t>
            </a:r>
            <a:r>
              <a:rPr lang="ru-RU" sz="1600" b="0" dirty="0" smtClean="0">
                <a:latin typeface="Times New Roman" pitchFamily="18" charset="0"/>
                <a:cs typeface="Times New Roman" pitchFamily="18" charset="0"/>
              </a:rPr>
              <a:t> Земфира </a:t>
            </a:r>
            <a:r>
              <a:rPr lang="ru-RU" sz="1600" b="0" dirty="0" err="1" smtClean="0">
                <a:latin typeface="Times New Roman" pitchFamily="18" charset="0"/>
                <a:cs typeface="Times New Roman" pitchFamily="18" charset="0"/>
              </a:rPr>
              <a:t>Азатовна</a:t>
            </a:r>
            <a:r>
              <a:rPr lang="ru-RU" sz="1600" b="0"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58204" cy="1143000"/>
          </a:xfrm>
        </p:spPr>
        <p:txBody>
          <a:bodyPr>
            <a:noAutofit/>
          </a:bodyPr>
          <a:lstStyle/>
          <a:p>
            <a:pPr algn="just"/>
            <a:r>
              <a:rPr lang="ru-RU" sz="1400" dirty="0" smtClean="0">
                <a:solidFill>
                  <a:schemeClr val="tx1"/>
                </a:solidFill>
                <a:latin typeface="Times New Roman" pitchFamily="18" charset="0"/>
                <a:cs typeface="Times New Roman" pitchFamily="18" charset="0"/>
              </a:rPr>
              <a:t>В 2018 году на конференции по социальному партнерству </a:t>
            </a:r>
            <a:r>
              <a:rPr lang="ru-RU" sz="1400" dirty="0" err="1" smtClean="0">
                <a:solidFill>
                  <a:schemeClr val="tx1"/>
                </a:solidFill>
                <a:latin typeface="Times New Roman" pitchFamily="18" charset="0"/>
                <a:cs typeface="Times New Roman" pitchFamily="18" charset="0"/>
              </a:rPr>
              <a:t>аристенко</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нина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алексеевна</a:t>
            </a:r>
            <a:r>
              <a:rPr lang="ru-RU" sz="1400" dirty="0" smtClean="0">
                <a:solidFill>
                  <a:schemeClr val="tx1"/>
                </a:solidFill>
                <a:latin typeface="Times New Roman" pitchFamily="18" charset="0"/>
                <a:cs typeface="Times New Roman" pitchFamily="18" charset="0"/>
              </a:rPr>
              <a:t>, начальник управления образования </a:t>
            </a:r>
            <a:r>
              <a:rPr lang="ru-RU" sz="1400" dirty="0" err="1" smtClean="0">
                <a:solidFill>
                  <a:schemeClr val="tx1"/>
                </a:solidFill>
                <a:latin typeface="Times New Roman" pitchFamily="18" charset="0"/>
                <a:cs typeface="Times New Roman" pitchFamily="18" charset="0"/>
              </a:rPr>
              <a:t>пластовского</a:t>
            </a:r>
            <a:r>
              <a:rPr lang="ru-RU" sz="1400" dirty="0" smtClean="0">
                <a:solidFill>
                  <a:schemeClr val="tx1"/>
                </a:solidFill>
                <a:latin typeface="Times New Roman" pitchFamily="18" charset="0"/>
                <a:cs typeface="Times New Roman" pitchFamily="18" charset="0"/>
              </a:rPr>
              <a:t> муниципального района предложила провести городскую олимпиаду по иностранному языку, в которой бы приняли участие учащиеся школ города и района, а также обучающиеся колледжа, и задания для олимпиады должны быть технической направленности. </a:t>
            </a:r>
            <a:endParaRPr lang="ru-RU" sz="1400"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endParaRPr lang="ru-RU"/>
          </a:p>
        </p:txBody>
      </p:sp>
      <p:pic>
        <p:nvPicPr>
          <p:cNvPr id="2050" name="Picture 2"/>
          <p:cNvPicPr>
            <a:picLocks noChangeAspect="1" noChangeArrowheads="1"/>
          </p:cNvPicPr>
          <p:nvPr/>
        </p:nvPicPr>
        <p:blipFill>
          <a:blip r:embed="rId2"/>
          <a:srcRect l="36489" t="27366" r="12250" b="35442"/>
          <a:stretch>
            <a:fillRect/>
          </a:stretch>
        </p:blipFill>
        <p:spPr bwMode="auto">
          <a:xfrm>
            <a:off x="285720" y="1571612"/>
            <a:ext cx="8715436" cy="47863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a:xfrm>
            <a:off x="457200" y="857232"/>
            <a:ext cx="7467600" cy="5616720"/>
          </a:xfrm>
        </p:spPr>
        <p:txBody>
          <a:bodyPr>
            <a:normAutofit/>
          </a:bodyPr>
          <a:lstStyle/>
          <a:p>
            <a:endParaRPr lang="ru-RU" sz="2000" b="1" dirty="0" smtClean="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pPr algn="ctr">
              <a:buNone/>
            </a:pPr>
            <a:r>
              <a:rPr lang="ru-RU" sz="2000" b="1" dirty="0" smtClean="0">
                <a:latin typeface="Times New Roman" pitchFamily="18" charset="0"/>
                <a:cs typeface="Times New Roman" pitchFamily="18" charset="0"/>
              </a:rPr>
              <a:t>Основные задачи и цели проведения Олимпиады:</a:t>
            </a:r>
          </a:p>
          <a:p>
            <a:pPr algn="just"/>
            <a:r>
              <a:rPr lang="ru-RU" sz="2000" dirty="0" smtClean="0">
                <a:latin typeface="Times New Roman" pitchFamily="18" charset="0"/>
                <a:cs typeface="Times New Roman" pitchFamily="18" charset="0"/>
              </a:rPr>
              <a:t>- повышение интереса обучающихся к изучению английского языка технической направленности; </a:t>
            </a:r>
          </a:p>
          <a:p>
            <a:pPr algn="just"/>
            <a:r>
              <a:rPr lang="ru-RU" sz="2000" dirty="0" smtClean="0">
                <a:latin typeface="Times New Roman" pitchFamily="18" charset="0"/>
                <a:cs typeface="Times New Roman" pitchFamily="18" charset="0"/>
              </a:rPr>
              <a:t>- активизация внеклассной и внешкольной работы с обучающимися по английскому языку;</a:t>
            </a:r>
          </a:p>
          <a:p>
            <a:pPr algn="just"/>
            <a:r>
              <a:rPr lang="ru-RU" sz="2000" dirty="0" smtClean="0">
                <a:latin typeface="Times New Roman" pitchFamily="18" charset="0"/>
                <a:cs typeface="Times New Roman" pitchFamily="18" charset="0"/>
              </a:rPr>
              <a:t> - развитие сотрудничества и расширение взаимодействия между обучающимися и преподавателями школ города и района, а также    технологического филиала </a:t>
            </a:r>
            <a:r>
              <a:rPr lang="ru-RU" sz="2000" dirty="0" err="1" smtClean="0">
                <a:latin typeface="Times New Roman" pitchFamily="18" charset="0"/>
                <a:cs typeface="Times New Roman" pitchFamily="18" charset="0"/>
              </a:rPr>
              <a:t>Копейского</a:t>
            </a:r>
            <a:r>
              <a:rPr lang="ru-RU" sz="2000" dirty="0" smtClean="0">
                <a:latin typeface="Times New Roman" pitchFamily="18" charset="0"/>
                <a:cs typeface="Times New Roman" pitchFamily="18" charset="0"/>
              </a:rPr>
              <a:t> политехнического колледжа</a:t>
            </a:r>
            <a:r>
              <a:rPr lang="ru-RU" sz="2000" i="1"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buNone/>
            </a:pPr>
            <a:endParaRPr lang="ru-RU" sz="1900" dirty="0" smtClean="0">
              <a:latin typeface="Times New Roman" pitchFamily="18" charset="0"/>
              <a:cs typeface="Times New Roman" pitchFamily="18" charset="0"/>
            </a:endParaRPr>
          </a:p>
          <a:p>
            <a:endParaRPr lang="ru-RU" sz="1900" dirty="0" smtClean="0">
              <a:latin typeface="Times New Roman" pitchFamily="18" charset="0"/>
              <a:cs typeface="Times New Roman" pitchFamily="18" charset="0"/>
            </a:endParaRPr>
          </a:p>
          <a:p>
            <a:endParaRPr lang="ru-RU" sz="19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Фотографии участников олимпиады</a:t>
            </a:r>
            <a:br>
              <a:rPr lang="ru-RU" dirty="0" smtClean="0"/>
            </a:br>
            <a:endParaRPr lang="ru-RU" dirty="0"/>
          </a:p>
        </p:txBody>
      </p:sp>
      <p:pic>
        <p:nvPicPr>
          <p:cNvPr id="4" name="Содержимое 3" descr="C:\Users\Univer\Desktop\техн олимпиада январь, 2020\фото\IMG_20200219_100825.jpg"/>
          <p:cNvPicPr>
            <a:picLocks noGrp="1"/>
          </p:cNvPicPr>
          <p:nvPr>
            <p:ph sz="quarter" idx="1"/>
          </p:nvPr>
        </p:nvPicPr>
        <p:blipFill>
          <a:blip r:embed="rId2" cstate="print"/>
          <a:srcRect/>
          <a:stretch>
            <a:fillRect/>
          </a:stretch>
        </p:blipFill>
        <p:spPr bwMode="auto">
          <a:xfrm>
            <a:off x="928662" y="3786190"/>
            <a:ext cx="2714644" cy="2857520"/>
          </a:xfrm>
          <a:prstGeom prst="rect">
            <a:avLst/>
          </a:prstGeom>
          <a:noFill/>
          <a:ln w="9525">
            <a:noFill/>
            <a:miter lim="800000"/>
            <a:headEnd/>
            <a:tailEnd/>
          </a:ln>
        </p:spPr>
      </p:pic>
      <p:pic>
        <p:nvPicPr>
          <p:cNvPr id="5" name="Рисунок 4" descr="C:\Users\Univer\Desktop\техн олимпиада январь, 2020\фото\IMG-20200219-WA0002.jpg"/>
          <p:cNvPicPr/>
          <p:nvPr/>
        </p:nvPicPr>
        <p:blipFill>
          <a:blip r:embed="rId3"/>
          <a:srcRect/>
          <a:stretch>
            <a:fillRect/>
          </a:stretch>
        </p:blipFill>
        <p:spPr bwMode="auto">
          <a:xfrm>
            <a:off x="5143504" y="1071546"/>
            <a:ext cx="2928958" cy="2714311"/>
          </a:xfrm>
          <a:prstGeom prst="rect">
            <a:avLst/>
          </a:prstGeom>
          <a:noFill/>
          <a:ln w="9525">
            <a:noFill/>
            <a:miter lim="800000"/>
            <a:headEnd/>
            <a:tailEnd/>
          </a:ln>
        </p:spPr>
      </p:pic>
      <p:pic>
        <p:nvPicPr>
          <p:cNvPr id="6" name="Рисунок 5" descr="C:\Users\Univer\Desktop\техн олимпиада январь, 2020\фото\IMG-20200219-WA0012.jpg"/>
          <p:cNvPicPr/>
          <p:nvPr/>
        </p:nvPicPr>
        <p:blipFill>
          <a:blip r:embed="rId4"/>
          <a:srcRect/>
          <a:stretch>
            <a:fillRect/>
          </a:stretch>
        </p:blipFill>
        <p:spPr bwMode="auto">
          <a:xfrm>
            <a:off x="642910" y="1071546"/>
            <a:ext cx="4071966" cy="2827866"/>
          </a:xfrm>
          <a:prstGeom prst="rect">
            <a:avLst/>
          </a:prstGeom>
          <a:noFill/>
          <a:ln w="9525">
            <a:noFill/>
            <a:miter lim="800000"/>
            <a:headEnd/>
            <a:tailEnd/>
          </a:ln>
        </p:spPr>
      </p:pic>
      <p:pic>
        <p:nvPicPr>
          <p:cNvPr id="7" name="Рисунок 6" descr="C:\Users\Univer\Desktop\техн олимпиада январь, 2020\фото\IMG-20200219-WA0015.jpg"/>
          <p:cNvPicPr/>
          <p:nvPr/>
        </p:nvPicPr>
        <p:blipFill>
          <a:blip r:embed="rId5"/>
          <a:srcRect r="16176"/>
          <a:stretch>
            <a:fillRect/>
          </a:stretch>
        </p:blipFill>
        <p:spPr bwMode="auto">
          <a:xfrm>
            <a:off x="4143372" y="3857628"/>
            <a:ext cx="4071965" cy="27347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572560" cy="1500198"/>
          </a:xfrm>
        </p:spPr>
        <p:txBody>
          <a:bodyPr>
            <a:noAutofit/>
          </a:bodyPr>
          <a:lstStyle/>
          <a:p>
            <a:pPr algn="ctr"/>
            <a:r>
              <a:rPr lang="ru-RU" sz="1800" dirty="0" smtClean="0">
                <a:latin typeface="Times New Roman" pitchFamily="18" charset="0"/>
                <a:cs typeface="Times New Roman" pitchFamily="18" charset="0"/>
              </a:rPr>
              <a:t>Показатели по количеству</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обучающихся, принявших участие в олимпиадах по годам; количество  максимальных баллов за переводы и количество участников олимпиады, поступивших в </a:t>
            </a:r>
            <a:r>
              <a:rPr lang="ru-RU" sz="1800" dirty="0" err="1" smtClean="0">
                <a:latin typeface="Times New Roman" pitchFamily="18" charset="0"/>
                <a:cs typeface="Times New Roman" pitchFamily="18" charset="0"/>
              </a:rPr>
              <a:t>Пластовский</a:t>
            </a:r>
            <a:r>
              <a:rPr lang="ru-RU" sz="1800" dirty="0" smtClean="0">
                <a:latin typeface="Times New Roman" pitchFamily="18" charset="0"/>
                <a:cs typeface="Times New Roman" pitchFamily="18" charset="0"/>
              </a:rPr>
              <a:t> филиал КПК.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8" name="Содержимое 7" descr="Безымянный.png"/>
          <p:cNvPicPr>
            <a:picLocks noGrp="1" noChangeAspect="1"/>
          </p:cNvPicPr>
          <p:nvPr>
            <p:ph sz="quarter" idx="1"/>
          </p:nvPr>
        </p:nvPicPr>
        <p:blipFill>
          <a:blip r:embed="rId2"/>
          <a:stretch>
            <a:fillRect/>
          </a:stretch>
        </p:blipFill>
        <p:spPr>
          <a:xfrm>
            <a:off x="214282" y="1714488"/>
            <a:ext cx="8501122" cy="4000528"/>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Фотографии с площадок олимпиады</a:t>
            </a:r>
            <a:br>
              <a:rPr lang="ru-RU" dirty="0" smtClean="0"/>
            </a:br>
            <a:endParaRPr lang="ru-RU" dirty="0"/>
          </a:p>
        </p:txBody>
      </p:sp>
      <p:pic>
        <p:nvPicPr>
          <p:cNvPr id="1026" name="Picture 2" descr="C:\Users\Univer\Desktop\техн олимпиада январь, 2020\фото\IMG_20200219_100910.jpg"/>
          <p:cNvPicPr>
            <a:picLocks noChangeAspect="1" noChangeArrowheads="1"/>
          </p:cNvPicPr>
          <p:nvPr/>
        </p:nvPicPr>
        <p:blipFill>
          <a:blip r:embed="rId2" cstate="print"/>
          <a:srcRect t="21525" b="17937"/>
          <a:stretch>
            <a:fillRect/>
          </a:stretch>
        </p:blipFill>
        <p:spPr bwMode="auto">
          <a:xfrm>
            <a:off x="4929190" y="1000108"/>
            <a:ext cx="3786213" cy="3357586"/>
          </a:xfrm>
          <a:prstGeom prst="rect">
            <a:avLst/>
          </a:prstGeom>
          <a:noFill/>
        </p:spPr>
      </p:pic>
      <p:pic>
        <p:nvPicPr>
          <p:cNvPr id="3" name="Picture 2" descr="C:\Users\Univer\Desktop\IMG-20220329-WA0007.jpg"/>
          <p:cNvPicPr>
            <a:picLocks noGrp="1" noChangeAspect="1" noChangeArrowheads="1"/>
          </p:cNvPicPr>
          <p:nvPr>
            <p:ph sz="quarter" idx="1"/>
          </p:nvPr>
        </p:nvPicPr>
        <p:blipFill>
          <a:blip r:embed="rId3"/>
          <a:srcRect r="18078" b="32544"/>
          <a:stretch>
            <a:fillRect/>
          </a:stretch>
        </p:blipFill>
        <p:spPr bwMode="auto">
          <a:xfrm>
            <a:off x="285720" y="1071546"/>
            <a:ext cx="3500462" cy="3257559"/>
          </a:xfrm>
          <a:prstGeom prst="rect">
            <a:avLst/>
          </a:prstGeom>
          <a:noFill/>
        </p:spPr>
      </p:pic>
      <p:pic>
        <p:nvPicPr>
          <p:cNvPr id="10" name="Picture 2" descr="C:\Users\Univer\Desktop\IMG_20220329_095806 11.jpg"/>
          <p:cNvPicPr>
            <a:picLocks noChangeAspect="1" noChangeArrowheads="1"/>
          </p:cNvPicPr>
          <p:nvPr/>
        </p:nvPicPr>
        <p:blipFill>
          <a:blip r:embed="rId4" cstate="print"/>
          <a:srcRect/>
          <a:stretch>
            <a:fillRect/>
          </a:stretch>
        </p:blipFill>
        <p:spPr bwMode="auto">
          <a:xfrm>
            <a:off x="2357422" y="3357562"/>
            <a:ext cx="3357586" cy="335758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a:xfrm>
            <a:off x="357158" y="285728"/>
            <a:ext cx="3500462" cy="3357586"/>
          </a:xfrm>
        </p:spPr>
        <p:txBody>
          <a:bodyPr>
            <a:noAutofit/>
          </a:bodyPr>
          <a:lstStyle/>
          <a:p>
            <a:pPr algn="just">
              <a:buNone/>
            </a:pPr>
            <a:r>
              <a:rPr lang="ru-RU" sz="1600" b="1" dirty="0" smtClean="0">
                <a:latin typeface="Times New Roman" pitchFamily="18" charset="0"/>
                <a:cs typeface="Times New Roman" pitchFamily="18" charset="0"/>
              </a:rPr>
              <a:t>Образцы технического текста</a:t>
            </a:r>
          </a:p>
          <a:p>
            <a:pPr algn="just">
              <a:buNone/>
            </a:pPr>
            <a:r>
              <a:rPr lang="en-US" sz="800" b="1" dirty="0" smtClean="0">
                <a:latin typeface="Times New Roman" pitchFamily="18" charset="0"/>
                <a:cs typeface="Times New Roman" pitchFamily="18" charset="0"/>
              </a:rPr>
              <a:t> </a:t>
            </a:r>
            <a:endParaRPr lang="ru-RU" sz="800" b="1"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MINING EDUCATION IN GREAT BRITAIN</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In </a:t>
            </a:r>
            <a:r>
              <a:rPr lang="en-US" sz="800" dirty="0" smtClean="0">
                <a:latin typeface="Times New Roman" pitchFamily="18" charset="0"/>
                <a:cs typeface="Times New Roman" pitchFamily="18" charset="0"/>
              </a:rPr>
              <a:t>Great Britain the students can get mining education at special </a:t>
            </a:r>
            <a:r>
              <a:rPr lang="en-US" sz="800" dirty="0" err="1" smtClean="0">
                <a:latin typeface="Times New Roman" pitchFamily="18" charset="0"/>
                <a:cs typeface="Times New Roman" pitchFamily="18" charset="0"/>
              </a:rPr>
              <a:t>collegesandat</a:t>
            </a:r>
            <a:r>
              <a:rPr lang="en-US" sz="800" dirty="0" smtClean="0">
                <a:latin typeface="Times New Roman" pitchFamily="18" charset="0"/>
                <a:cs typeface="Times New Roman" pitchFamily="18" charset="0"/>
              </a:rPr>
              <a:t> mining departments of universities.</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The </a:t>
            </a:r>
            <a:r>
              <a:rPr lang="en-US" sz="800" dirty="0" smtClean="0">
                <a:latin typeface="Times New Roman" pitchFamily="18" charset="0"/>
                <a:cs typeface="Times New Roman" pitchFamily="18" charset="0"/>
              </a:rPr>
              <a:t>training at the University is to give the student an understanding </a:t>
            </a:r>
            <a:r>
              <a:rPr lang="en-US" sz="800" dirty="0" err="1" smtClean="0">
                <a:latin typeface="Times New Roman" pitchFamily="18" charset="0"/>
                <a:cs typeface="Times New Roman" pitchFamily="18" charset="0"/>
              </a:rPr>
              <a:t>ofapplied</a:t>
            </a:r>
            <a:r>
              <a:rPr lang="en-US" sz="800" dirty="0" smtClean="0">
                <a:latin typeface="Times New Roman" pitchFamily="18" charset="0"/>
                <a:cs typeface="Times New Roman" pitchFamily="18" charset="0"/>
              </a:rPr>
              <a:t> science based on lectures, tutorial </a:t>
            </a:r>
            <a:r>
              <a:rPr lang="en-US" sz="800" dirty="0" err="1" smtClean="0">
                <a:latin typeface="Times New Roman" pitchFamily="18" charset="0"/>
                <a:cs typeface="Times New Roman" pitchFamily="18" charset="0"/>
              </a:rPr>
              <a:t>systemof</a:t>
            </a:r>
            <a:r>
              <a:rPr lang="en-US" sz="800" dirty="0" smtClean="0">
                <a:latin typeface="Times New Roman" pitchFamily="18" charset="0"/>
                <a:cs typeface="Times New Roman" pitchFamily="18" charset="0"/>
              </a:rPr>
              <a:t> laboratory works and design classes. The laboratory work trains the students in accurate recording of observations, the drawing of logical conclusions and presentation of scientific reports. Besides, it gives the students an understanding of experimental methods and familiarizes them with the characteristics of engineering materials, equipment and machines.</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The </a:t>
            </a:r>
            <a:r>
              <a:rPr lang="en-US" sz="800" dirty="0" smtClean="0">
                <a:latin typeface="Times New Roman" pitchFamily="18" charset="0"/>
                <a:cs typeface="Times New Roman" pitchFamily="18" charset="0"/>
              </a:rPr>
              <a:t>Mining Department at the University of Nottingham ranks as one of the foremost teaching and research mining schools in Great Britain. The students come to the University from all parts of the country and abroad. The close proximity of Nottingham to mines extracting gold and different metals makes it possible for the University to keep in close touch with new achievements in mining.</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At </a:t>
            </a:r>
            <a:r>
              <a:rPr lang="en-US" sz="800" dirty="0" smtClean="0">
                <a:latin typeface="Times New Roman" pitchFamily="18" charset="0"/>
                <a:cs typeface="Times New Roman" pitchFamily="18" charset="0"/>
              </a:rPr>
              <a:t>Nottingham there are two types of laboratories: general and specialized. General laboratories deal with the fundamental of engineering science and specialized ones study the more specialized problems in different branches of engineering.</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During </a:t>
            </a:r>
            <a:r>
              <a:rPr lang="en-US" sz="800" dirty="0" smtClean="0">
                <a:latin typeface="Times New Roman" pitchFamily="18" charset="0"/>
                <a:cs typeface="Times New Roman" pitchFamily="18" charset="0"/>
              </a:rPr>
              <a:t>the final two years of his course the student will get comprehensive training in surveying.  Practical work both in the field and in drawing classes will form an important part of this course. Besides, the students will have practical work in survey camps, in mines, open cast mines and at the dressing plant during two weeks. The equipment available for carrying out traversing, leveling, tachometric, and astronomical surveying is of the latest design.</a:t>
            </a:r>
            <a:endParaRPr lang="ru-RU" sz="800" dirty="0" smtClean="0">
              <a:latin typeface="Times New Roman" pitchFamily="18" charset="0"/>
              <a:cs typeface="Times New Roman" pitchFamily="18" charset="0"/>
            </a:endParaRPr>
          </a:p>
          <a:p>
            <a:pPr algn="just">
              <a:buNone/>
            </a:pPr>
            <a:r>
              <a:rPr lang="ru-RU" sz="800" dirty="0" smtClean="0">
                <a:latin typeface="Times New Roman" pitchFamily="18" charset="0"/>
                <a:cs typeface="Times New Roman" pitchFamily="18" charset="0"/>
              </a:rPr>
              <a:t>                  </a:t>
            </a:r>
            <a:r>
              <a:rPr lang="en-US" sz="800" dirty="0" smtClean="0">
                <a:latin typeface="Times New Roman" pitchFamily="18" charset="0"/>
                <a:cs typeface="Times New Roman" pitchFamily="18" charset="0"/>
              </a:rPr>
              <a:t>The </a:t>
            </a:r>
            <a:r>
              <a:rPr lang="en-US" sz="800" dirty="0" smtClean="0">
                <a:latin typeface="Times New Roman" pitchFamily="18" charset="0"/>
                <a:cs typeface="Times New Roman" pitchFamily="18" charset="0"/>
              </a:rPr>
              <a:t>practical and laboratory work throughout the three or four years of study forms a very important part of the course and students must obtain the required standard in their laboratory course work before they pass from year to year and finally graduate.	</a:t>
            </a:r>
            <a:endParaRPr lang="ru-RU" sz="800" dirty="0" smtClean="0">
              <a:latin typeface="Times New Roman" pitchFamily="18" charset="0"/>
              <a:cs typeface="Times New Roman" pitchFamily="18" charset="0"/>
            </a:endParaRPr>
          </a:p>
          <a:p>
            <a:pPr algn="just"/>
            <a:endParaRPr lang="ru-RU" sz="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4500562" y="500042"/>
            <a:ext cx="3871909" cy="47149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Образцы грамот, благодарностей и сертификатов</a:t>
            </a:r>
            <a:br>
              <a:rPr lang="ru-RU" dirty="0" smtClean="0"/>
            </a:br>
            <a:endParaRPr lang="ru-RU" dirty="0"/>
          </a:p>
        </p:txBody>
      </p:sp>
      <p:pic>
        <p:nvPicPr>
          <p:cNvPr id="1028" name="Picture 4"/>
          <p:cNvPicPr>
            <a:picLocks noGrp="1" noChangeAspect="1" noChangeArrowheads="1"/>
          </p:cNvPicPr>
          <p:nvPr>
            <p:ph sz="quarter" idx="1"/>
          </p:nvPr>
        </p:nvPicPr>
        <p:blipFill>
          <a:blip r:embed="rId2"/>
          <a:srcRect/>
          <a:stretch>
            <a:fillRect/>
          </a:stretch>
        </p:blipFill>
        <p:spPr bwMode="auto">
          <a:xfrm>
            <a:off x="712496" y="1600200"/>
            <a:ext cx="6957007" cy="48736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000240"/>
            <a:ext cx="6172200" cy="3018322"/>
          </a:xfrm>
        </p:spPr>
        <p:txBody>
          <a:bodyPr>
            <a:noAutofit/>
          </a:bodyPr>
          <a:lstStyle/>
          <a:p>
            <a:pPr algn="ct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Министерство образования и науки Челябинской области</a:t>
            </a:r>
            <a:br>
              <a:rPr lang="ru-RU" sz="1400" dirty="0" smtClean="0">
                <a:latin typeface="Times New Roman" pitchFamily="18" charset="0"/>
                <a:cs typeface="Times New Roman" pitchFamily="18" charset="0"/>
              </a:rPr>
            </a:br>
            <a:r>
              <a:rPr lang="ru-RU" sz="1400" dirty="0" err="1" smtClean="0">
                <a:latin typeface="Times New Roman" pitchFamily="18" charset="0"/>
                <a:cs typeface="Times New Roman" pitchFamily="18" charset="0"/>
              </a:rPr>
              <a:t>Пластовский</a:t>
            </a:r>
            <a:r>
              <a:rPr lang="ru-RU" sz="1400" dirty="0" smtClean="0">
                <a:latin typeface="Times New Roman" pitchFamily="18" charset="0"/>
                <a:cs typeface="Times New Roman" pitchFamily="18" charset="0"/>
              </a:rPr>
              <a:t> технологический филиал</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ГБПОУ «</a:t>
            </a:r>
            <a:r>
              <a:rPr lang="ru-RU" sz="1400" dirty="0" err="1" smtClean="0">
                <a:latin typeface="Times New Roman" pitchFamily="18" charset="0"/>
                <a:cs typeface="Times New Roman" pitchFamily="18" charset="0"/>
              </a:rPr>
              <a:t>Копейский</a:t>
            </a:r>
            <a:r>
              <a:rPr lang="ru-RU" sz="1400" dirty="0" smtClean="0">
                <a:latin typeface="Times New Roman" pitchFamily="18" charset="0"/>
                <a:cs typeface="Times New Roman" pitchFamily="18" charset="0"/>
              </a:rPr>
              <a:t> политехнический колледж имени С.В. Хохрякова»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t/>
            </a:r>
            <a:br>
              <a:rPr lang="ru-RU" sz="1600" dirty="0" smtClean="0"/>
            </a:br>
            <a:r>
              <a:rPr lang="ru-RU" sz="1600" dirty="0" smtClean="0"/>
              <a:t> </a:t>
            </a:r>
            <a:br>
              <a:rPr lang="ru-RU" sz="1600" dirty="0" smtClean="0"/>
            </a:br>
            <a:r>
              <a:rPr lang="ru-RU" sz="1600" dirty="0" smtClean="0"/>
              <a:t/>
            </a:r>
            <a:br>
              <a:rPr lang="ru-RU" sz="1600" dirty="0" smtClean="0"/>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2000" dirty="0" smtClean="0"/>
              <a:t>Опыт проведения районной олимпиады по переводу технического текста с английского языка</a:t>
            </a: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29058" y="4071942"/>
            <a:ext cx="4529142" cy="2214578"/>
          </a:xfrm>
        </p:spPr>
        <p:txBody>
          <a:bodyPr>
            <a:normAutofit lnSpcReduction="10000"/>
          </a:bodyPr>
          <a:lstStyle/>
          <a:p>
            <a:pPr algn="r">
              <a:lnSpc>
                <a:spcPct val="120000"/>
              </a:lnSpc>
            </a:pPr>
            <a:endParaRPr lang="ru-RU" sz="1900" dirty="0" smtClean="0"/>
          </a:p>
          <a:p>
            <a:pPr algn="r">
              <a:lnSpc>
                <a:spcPct val="120000"/>
              </a:lnSpc>
            </a:pPr>
            <a:endParaRPr lang="ru-RU" sz="1600" b="0" dirty="0" smtClean="0">
              <a:latin typeface="Times New Roman" pitchFamily="18" charset="0"/>
              <a:cs typeface="Times New Roman" pitchFamily="18" charset="0"/>
            </a:endParaRPr>
          </a:p>
          <a:p>
            <a:pPr algn="r">
              <a:lnSpc>
                <a:spcPct val="120000"/>
              </a:lnSpc>
            </a:pPr>
            <a:endParaRPr lang="ru-RU" sz="1600" b="0" dirty="0" smtClean="0">
              <a:latin typeface="Times New Roman" pitchFamily="18" charset="0"/>
              <a:cs typeface="Times New Roman" pitchFamily="18" charset="0"/>
            </a:endParaRPr>
          </a:p>
          <a:p>
            <a:pPr algn="r">
              <a:lnSpc>
                <a:spcPct val="120000"/>
              </a:lnSpc>
            </a:pPr>
            <a:endParaRPr lang="ru-RU" sz="1600" b="0" dirty="0" smtClean="0">
              <a:latin typeface="Times New Roman" pitchFamily="18" charset="0"/>
              <a:cs typeface="Times New Roman" pitchFamily="18" charset="0"/>
            </a:endParaRPr>
          </a:p>
          <a:p>
            <a:pPr algn="r">
              <a:lnSpc>
                <a:spcPct val="110000"/>
              </a:lnSpc>
            </a:pPr>
            <a:r>
              <a:rPr lang="ru-RU" sz="1600" b="0" dirty="0" smtClean="0">
                <a:latin typeface="Times New Roman" pitchFamily="18" charset="0"/>
                <a:cs typeface="Times New Roman" pitchFamily="18" charset="0"/>
              </a:rPr>
              <a:t>Преподаватель иностранного языка:</a:t>
            </a:r>
          </a:p>
          <a:p>
            <a:pPr algn="r">
              <a:lnSpc>
                <a:spcPct val="110000"/>
              </a:lnSpc>
            </a:pPr>
            <a:r>
              <a:rPr lang="ru-RU" sz="1600" b="0" dirty="0" smtClean="0">
                <a:latin typeface="Times New Roman" pitchFamily="18" charset="0"/>
                <a:cs typeface="Times New Roman" pitchFamily="18" charset="0"/>
              </a:rPr>
              <a:t> </a:t>
            </a:r>
            <a:r>
              <a:rPr lang="ru-RU" sz="1600" b="0" dirty="0" err="1" smtClean="0">
                <a:latin typeface="Times New Roman" pitchFamily="18" charset="0"/>
                <a:cs typeface="Times New Roman" pitchFamily="18" charset="0"/>
              </a:rPr>
              <a:t>Исимбаева</a:t>
            </a:r>
            <a:r>
              <a:rPr lang="ru-RU" sz="1600" b="0" dirty="0" smtClean="0">
                <a:latin typeface="Times New Roman" pitchFamily="18" charset="0"/>
                <a:cs typeface="Times New Roman" pitchFamily="18" charset="0"/>
              </a:rPr>
              <a:t> Земфира </a:t>
            </a:r>
            <a:r>
              <a:rPr lang="ru-RU" sz="1600" b="0" dirty="0" err="1" smtClean="0">
                <a:latin typeface="Times New Roman" pitchFamily="18" charset="0"/>
                <a:cs typeface="Times New Roman" pitchFamily="18" charset="0"/>
              </a:rPr>
              <a:t>Азатовна</a:t>
            </a:r>
            <a:r>
              <a:rPr lang="ru-RU" sz="1600" b="0" dirty="0" smtClean="0">
                <a:latin typeface="Times New Roman" pitchFamily="18" charset="0"/>
                <a:cs typeface="Times New Roman" pitchFamily="18" charset="0"/>
              </a:rPr>
              <a:t> </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434</TotalTime>
  <Words>129</Words>
  <PresentationFormat>Экран (4:3)</PresentationFormat>
  <Paragraphs>36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Эркер</vt:lpstr>
      <vt:lpstr>   Министерство образования и науки Челябинской области Пластовский технологический филиал ГБПОУ «Копейский политехнический колледж имени С.В. Хохрякова»              Опыт проведения районной олимпиады по переводу технического текста с английского языка       </vt:lpstr>
      <vt:lpstr>В 2018 году на конференции по социальному партнерству аристенко нина алексеевна, начальник управления образования пластовского муниципального района предложила провести городскую олимпиаду по иностранному языку, в которой бы приняли участие учащиеся школ города и района, а также обучающиеся колледжа, и задания для олимпиады должны быть технической направленности. </vt:lpstr>
      <vt:lpstr>Слайд 3</vt:lpstr>
      <vt:lpstr>Фотографии участников олимпиады </vt:lpstr>
      <vt:lpstr>Показатели по количеству обучающихся, принявших участие в олимпиадах по годам; количество  максимальных баллов за переводы и количество участников олимпиады, поступивших в Пластовский филиал КПК.  </vt:lpstr>
      <vt:lpstr>Фотографии с площадок олимпиады </vt:lpstr>
      <vt:lpstr>Слайд 7</vt:lpstr>
      <vt:lpstr>Образцы грамот, благодарностей и сертификатов </vt:lpstr>
      <vt:lpstr>   Министерство образования и науки Челябинской области Пластовский технологический филиал ГБПОУ «Копейский политехнический колледж имени С.В. Хохрякова»              Опыт проведения районной олимпиады по переводу технического текста с английского языка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Министерство образования и науки Челябинской области Пластовский технологический филиал ГБПОУ «Копейский политехнический колледж имени С.В. Хохрякова»       Исследовательская работа на тему: Формирование интереса к изучению  профессиональной лексики у будущих студентов через проведение технической олимпиады по иностранному языку          </dc:title>
  <dc:creator>Univer</dc:creator>
  <cp:lastModifiedBy>Univer</cp:lastModifiedBy>
  <cp:revision>61</cp:revision>
  <dcterms:created xsi:type="dcterms:W3CDTF">2022-02-24T04:10:50Z</dcterms:created>
  <dcterms:modified xsi:type="dcterms:W3CDTF">2022-04-06T15:53:53Z</dcterms:modified>
</cp:coreProperties>
</file>