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68" r:id="rId3"/>
    <p:sldId id="257" r:id="rId4"/>
    <p:sldId id="259" r:id="rId5"/>
    <p:sldId id="269" r:id="rId6"/>
    <p:sldId id="260" r:id="rId7"/>
    <p:sldId id="262" r:id="rId8"/>
    <p:sldId id="263" r:id="rId9"/>
    <p:sldId id="264" r:id="rId10"/>
    <p:sldId id="265" r:id="rId11"/>
    <p:sldId id="266" r:id="rId12"/>
    <p:sldId id="267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16980" autoAdjust="0"/>
    <p:restoredTop sz="94660"/>
  </p:normalViewPr>
  <p:slideViewPr>
    <p:cSldViewPr snapToGrid="0">
      <p:cViewPr varScale="1">
        <p:scale>
          <a:sx n="62" d="100"/>
          <a:sy n="62" d="100"/>
        </p:scale>
        <p:origin x="-90" y="-35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347D-5ACD-4C99-B74B-A9C85AD731AF}" type="datetimeFigureOut">
              <a:rPr lang="en-US" dirty="0"/>
              <a:pPr/>
              <a:t>4/5/2022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799"/>
            <a:ext cx="8825658" cy="3640667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dirty="0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pPr/>
              <a:t>4/5/2022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pPr/>
              <a:t>4/5/2022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0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>
          <a:xfrm>
            <a:off x="1930400" y="3771174"/>
            <a:ext cx="7279649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>
                    <a:lumMod val="60000"/>
                    <a:lumOff val="4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pPr/>
              <a:t>4/5/2022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2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ea typeface="+mj-ea"/>
                <a:cs typeface="+mj-cs"/>
              </a:rPr>
              <a:t>“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2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ea typeface="+mj-ea"/>
                <a:cs typeface="+mj-cs"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59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pPr/>
              <a:t>4/5/2022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pPr/>
              <a:t>4/5/2022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dirty="0" smtClean="0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dirty="0" smtClean="0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dirty="0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pPr/>
              <a:t>4/5/2022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pPr/>
              <a:t>4/5/2022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pPr/>
              <a:t>4/5/2022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/>
              <a:pPr/>
              <a:t>4/5/2022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/>
              <a:pPr/>
              <a:t>4/5/2022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/>
              <a:pPr/>
              <a:t>4/5/2022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/>
              <a:pPr/>
              <a:t>4/5/2022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pPr/>
              <a:t>4/5/2022</a:t>
            </a:fld>
            <a:endParaRPr 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pPr/>
              <a:t>4/5/2022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3401063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5" y="3129280"/>
            <a:ext cx="3401062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pPr/>
              <a:t>4/5/2022</a:t>
            </a:fld>
            <a:endParaRPr lang="en-US" dirty="0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dirty="0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pPr/>
              <a:t>4/5/2022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3644"/>
          <a:stretch/>
        </p:blipFill>
        <p:spPr>
          <a:xfrm>
            <a:off x="0" y="2669685"/>
            <a:ext cx="4035669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accent5">
                  <a:alpha val="7000"/>
                </a:schemeClr>
              </a:gs>
              <a:gs pos="69000">
                <a:schemeClr val="accent5">
                  <a:alpha val="0"/>
                </a:schemeClr>
              </a:gs>
              <a:gs pos="36000">
                <a:schemeClr val="accent5"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23320"/>
          <a:stretch/>
        </p:blipFill>
        <p:spPr>
          <a:xfrm>
            <a:off x="8609012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4AAD347D-5ACD-4C99-B74B-A9C85AD731AF}" type="datetimeFigureOut">
              <a:rPr lang="en-US" dirty="0"/>
              <a:pPr/>
              <a:t>4/5/2022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7F1E4F-1CFF-5643-939E-02111984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8" r:id="rId9"/>
    <p:sldLayoutId id="2147483667" r:id="rId10"/>
    <p:sldLayoutId id="2147483661" r:id="rId11"/>
    <p:sldLayoutId id="2147483664" r:id="rId12"/>
    <p:sldLayoutId id="2147483662" r:id="rId13"/>
    <p:sldLayoutId id="2147483669" r:id="rId14"/>
    <p:sldLayoutId id="2147483670" r:id="rId15"/>
    <p:sldLayoutId id="2147483658" r:id="rId16"/>
    <p:sldLayoutId id="2147483659" r:id="rId17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92777" y="862149"/>
            <a:ext cx="9078687" cy="2429691"/>
          </a:xfrm>
        </p:spPr>
        <p:txBody>
          <a:bodyPr/>
          <a:lstStyle/>
          <a:p>
            <a:r>
              <a:rPr lang="ru-RU" sz="3600" dirty="0" smtClean="0"/>
              <a:t>Формирования ключевых компетенций на уроках иностранного языка с применением дистанционного обучения</a:t>
            </a:r>
            <a:endParaRPr lang="ru-RU" sz="3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97805" y="4796430"/>
            <a:ext cx="8825658" cy="861420"/>
          </a:xfrm>
        </p:spPr>
        <p:txBody>
          <a:bodyPr/>
          <a:lstStyle/>
          <a:p>
            <a:r>
              <a:rPr lang="ru-RU" sz="1400" dirty="0" smtClean="0"/>
              <a:t>Преподаватель иностранного языка; </a:t>
            </a:r>
            <a:r>
              <a:rPr lang="ru-RU" sz="1400" dirty="0" err="1" smtClean="0"/>
              <a:t>Пегова</a:t>
            </a:r>
            <a:r>
              <a:rPr lang="ru-RU" sz="1400" dirty="0" smtClean="0"/>
              <a:t> О. в.</a:t>
            </a:r>
          </a:p>
          <a:p>
            <a:r>
              <a:rPr lang="ru-RU" sz="1400" dirty="0" smtClean="0"/>
              <a:t>Магнитогорский «</a:t>
            </a:r>
            <a:r>
              <a:rPr lang="ru-RU" sz="1400" dirty="0" err="1" smtClean="0"/>
              <a:t>Строительно</a:t>
            </a:r>
            <a:r>
              <a:rPr lang="ru-RU" sz="1400" dirty="0" smtClean="0"/>
              <a:t> – монтажный» техникум </a:t>
            </a:r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xmlns="" val="201200580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sz="half" idx="2"/>
          </p:nvPr>
        </p:nvSpPr>
        <p:spPr>
          <a:xfrm>
            <a:off x="979714" y="679269"/>
            <a:ext cx="9366069" cy="5773782"/>
          </a:xfrm>
        </p:spPr>
        <p:txBody>
          <a:bodyPr>
            <a:noAutofit/>
          </a:bodyPr>
          <a:lstStyle/>
          <a:p>
            <a:r>
              <a:rPr lang="ru-RU" sz="3200" dirty="0" smtClean="0"/>
              <a:t>Информационная компетенция При помощи реальных объектов (телефон, телевизор, компьютер, принтер, модем) и информационных технологий (аудио - видеозапись, электронная почта, СМИ, Интернет) формируются умения самостоятельно искать, анализировать и отбирать необходимую информацию, организовывать, преобразовывать, сохранять и передавать ее.</a:t>
            </a:r>
            <a:endParaRPr lang="en-US" sz="3200" dirty="0" smtClean="0"/>
          </a:p>
        </p:txBody>
      </p:sp>
    </p:spTree>
    <p:extLst>
      <p:ext uri="{BB962C8B-B14F-4D97-AF65-F5344CB8AC3E}">
        <p14:creationId xmlns:p14="http://schemas.microsoft.com/office/powerpoint/2010/main" xmlns="" val="382039202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sz="half" idx="2"/>
          </p:nvPr>
        </p:nvSpPr>
        <p:spPr>
          <a:xfrm>
            <a:off x="979714" y="679269"/>
            <a:ext cx="9366069" cy="5773782"/>
          </a:xfrm>
        </p:spPr>
        <p:txBody>
          <a:bodyPr>
            <a:noAutofit/>
          </a:bodyPr>
          <a:lstStyle/>
          <a:p>
            <a:r>
              <a:rPr lang="ru-RU" sz="2000" dirty="0" smtClean="0"/>
              <a:t>Итак, в результате исследования особенностей профессиональной подготовки учителя иностранного языка в системе дистанционного обучения можно констатировать, что ей присущ целенаправленный, планомерный и организованный процесс педагогических влияний, который происходит на расстоянии, на основе интенсивной самостоятельной работы субъектов познавательной деятельности в удобном для них месте и времени, по индивидуальному графику взаимодействия с использованием  </a:t>
            </a:r>
            <a:r>
              <a:rPr lang="ru-RU" sz="2000" dirty="0" err="1" smtClean="0"/>
              <a:t>компьютерно</a:t>
            </a:r>
            <a:r>
              <a:rPr lang="ru-RU" sz="2000" dirty="0" smtClean="0"/>
              <a:t> - ориентированных, телекоммуникационных технологий и средств обучения. Вследствие этого процесса у студентов формируются общепедагогические, общекультурные и иноязычные коммуникативные умения как интегрированные качества личности будущего учителя, способного профессионально организовывать обучение учеников общению на иностранных языках.</a:t>
            </a:r>
            <a:endParaRPr lang="en-US" sz="2000" dirty="0" smtClean="0"/>
          </a:p>
        </p:txBody>
      </p:sp>
    </p:spTree>
    <p:extLst>
      <p:ext uri="{BB962C8B-B14F-4D97-AF65-F5344CB8AC3E}">
        <p14:creationId xmlns:p14="http://schemas.microsoft.com/office/powerpoint/2010/main" xmlns="" val="382039202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sz="half" idx="2"/>
          </p:nvPr>
        </p:nvSpPr>
        <p:spPr>
          <a:xfrm>
            <a:off x="222069" y="2575561"/>
            <a:ext cx="11612879" cy="914400"/>
          </a:xfrm>
        </p:spPr>
        <p:txBody>
          <a:bodyPr>
            <a:noAutofit/>
          </a:bodyPr>
          <a:lstStyle/>
          <a:p>
            <a:pPr algn="ctr"/>
            <a:r>
              <a:rPr lang="ru-RU" sz="4000" dirty="0" smtClean="0"/>
              <a:t>Спасибо за просмотр </a:t>
            </a:r>
            <a:endParaRPr lang="en-US" sz="4000" dirty="0" smtClean="0"/>
          </a:p>
        </p:txBody>
      </p:sp>
    </p:spTree>
    <p:extLst>
      <p:ext uri="{BB962C8B-B14F-4D97-AF65-F5344CB8AC3E}">
        <p14:creationId xmlns:p14="http://schemas.microsoft.com/office/powerpoint/2010/main" xmlns="" val="382039202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sz="half" idx="2"/>
          </p:nvPr>
        </p:nvSpPr>
        <p:spPr>
          <a:xfrm>
            <a:off x="979714" y="1149532"/>
            <a:ext cx="9366069" cy="5277393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Дистанционное обучение это взаимодействие между обучающим и обучаемым на расстоянии, отражающее все присущие учебному процессу компоненты (цели, содержание, методы, организационные формы, средства обучения) и реализуемые специфичными средствами Интернет - технологий или другими средствами, Предусматривающими интерактивность.</a:t>
            </a:r>
            <a:endParaRPr lang="en-US" sz="3200" dirty="0" smtClean="0"/>
          </a:p>
          <a:p>
            <a:endParaRPr lang="en-US" sz="3200" dirty="0" smtClean="0"/>
          </a:p>
        </p:txBody>
      </p:sp>
    </p:spTree>
    <p:extLst>
      <p:ext uri="{BB962C8B-B14F-4D97-AF65-F5344CB8AC3E}">
        <p14:creationId xmlns:p14="http://schemas.microsoft.com/office/powerpoint/2010/main" xmlns="" val="382039202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sz="half" idx="2"/>
          </p:nvPr>
        </p:nvSpPr>
        <p:spPr>
          <a:xfrm>
            <a:off x="979714" y="1149532"/>
            <a:ext cx="9366069" cy="5277393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Компетенция - заранее заданное социальное требование (норма) к образовательной подготовке ученика, необходимой для его эффективной продуктивной деятельности в определенной сфере. То есть это некий стандарт, идеал, перечень умений, к достижению которых стремится ученик.</a:t>
            </a:r>
            <a:endParaRPr lang="en-US" sz="3200" dirty="0" smtClean="0"/>
          </a:p>
        </p:txBody>
      </p:sp>
    </p:spTree>
    <p:extLst>
      <p:ext uri="{BB962C8B-B14F-4D97-AF65-F5344CB8AC3E}">
        <p14:creationId xmlns:p14="http://schemas.microsoft.com/office/powerpoint/2010/main" xmlns="" val="382039202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sz="half" idx="2"/>
          </p:nvPr>
        </p:nvSpPr>
        <p:spPr>
          <a:xfrm>
            <a:off x="979714" y="1149532"/>
            <a:ext cx="9366069" cy="5277393"/>
          </a:xfrm>
        </p:spPr>
        <p:txBody>
          <a:bodyPr>
            <a:noAutofit/>
          </a:bodyPr>
          <a:lstStyle/>
          <a:p>
            <a:r>
              <a:rPr lang="ru-RU" sz="2000" dirty="0" smtClean="0"/>
              <a:t>Дистанционная форма образования появилась, с одной стороны, как ответ образовательных систем на объективные тенденции глобализации мира, а с другой - как реакция на развитие информационных и телекоммуникационных технологий, необходимость их применения в образовательной практике.</a:t>
            </a:r>
          </a:p>
          <a:p>
            <a:r>
              <a:rPr lang="ru-RU" sz="2000" dirty="0" smtClean="0"/>
              <a:t>Рядом с существующей традиционной практикой подготовки учителя иностранного языка активно внедряется дистанционное образование, которое имеет свою специфику, особенность и отвечает запросам времени. В исследованиях, посвященных проблемам дистанционного образования, приводятся многочисленные, зачастую разноречивые его определения. Это, с одной стороны, является признаком многогранности и масштабности этого явления, а с другой - указывает на то, что предмет и объект дистанционного образования, его понятийный аппарат еще не до конца изучен.</a:t>
            </a:r>
            <a:endParaRPr lang="en-US" sz="2000" dirty="0" smtClean="0"/>
          </a:p>
        </p:txBody>
      </p:sp>
    </p:spTree>
    <p:extLst>
      <p:ext uri="{BB962C8B-B14F-4D97-AF65-F5344CB8AC3E}">
        <p14:creationId xmlns:p14="http://schemas.microsoft.com/office/powerpoint/2010/main" xmlns="" val="382039202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sz="half" idx="2"/>
          </p:nvPr>
        </p:nvSpPr>
        <p:spPr>
          <a:xfrm>
            <a:off x="979714" y="1149532"/>
            <a:ext cx="9366069" cy="5277393"/>
          </a:xfrm>
        </p:spPr>
        <p:txBody>
          <a:bodyPr>
            <a:noAutofit/>
          </a:bodyPr>
          <a:lstStyle/>
          <a:p>
            <a:r>
              <a:rPr lang="ru-RU" sz="2400" dirty="0" smtClean="0"/>
              <a:t>Термин "дистанционное обучение" в контексте профессиональной подготовки учителей иностранного языка означает такую организацию учебного процесса, при которой преподаватель разрабатывает учебную программу, базирующуюся главным образом на самостоятельном обучении студента; ученик в основном, а часто и совсем отдален от преподавателя в пространстве или во времени; в то же время, студенты и преподаватели имеют возможность осуществлять диалог между собой с помощью средств телекоммуникации. Это дает возможность будущим  учителям иностранного языка получать качественную профессиональную подготовку.</a:t>
            </a:r>
            <a:endParaRPr 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xmlns="" val="382039202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sz="half" idx="2"/>
          </p:nvPr>
        </p:nvSpPr>
        <p:spPr>
          <a:xfrm>
            <a:off x="979714" y="1149532"/>
            <a:ext cx="9366069" cy="5277393"/>
          </a:xfrm>
        </p:spPr>
        <p:txBody>
          <a:bodyPr>
            <a:noAutofit/>
          </a:bodyPr>
          <a:lstStyle/>
          <a:p>
            <a:r>
              <a:rPr lang="ru-RU" sz="2800" dirty="0" smtClean="0"/>
              <a:t>Формы и методы обучения, развивающие коммуникативную компетенцию</a:t>
            </a:r>
            <a:br>
              <a:rPr lang="ru-RU" sz="2800" dirty="0" smtClean="0"/>
            </a:br>
            <a:r>
              <a:rPr lang="ru-RU" sz="2800" dirty="0" smtClean="0"/>
              <a:t>1 ) метод проектов; </a:t>
            </a:r>
            <a:br>
              <a:rPr lang="ru-RU" sz="2800" dirty="0" smtClean="0"/>
            </a:br>
            <a:r>
              <a:rPr lang="ru-RU" sz="2800" dirty="0" smtClean="0"/>
              <a:t>2) развитие критического мышления; </a:t>
            </a:r>
            <a:br>
              <a:rPr lang="ru-RU" sz="2800" dirty="0" smtClean="0"/>
            </a:br>
            <a:r>
              <a:rPr lang="ru-RU" sz="2800" dirty="0" smtClean="0"/>
              <a:t>3) метод дебатов; </a:t>
            </a:r>
            <a:br>
              <a:rPr lang="ru-RU" sz="2800" dirty="0" smtClean="0"/>
            </a:br>
            <a:r>
              <a:rPr lang="ru-RU" sz="2800" dirty="0" smtClean="0"/>
              <a:t>4) игровая технология (языковые, ролевые игры, драматизация); </a:t>
            </a:r>
            <a:br>
              <a:rPr lang="ru-RU" sz="2800" dirty="0" smtClean="0"/>
            </a:br>
            <a:r>
              <a:rPr lang="ru-RU" sz="2800" dirty="0" smtClean="0"/>
              <a:t>5) </a:t>
            </a:r>
            <a:r>
              <a:rPr lang="ru-RU" sz="2800" dirty="0" err="1" smtClean="0"/>
              <a:t>кейс-стади</a:t>
            </a:r>
            <a:r>
              <a:rPr lang="ru-RU" sz="2800" dirty="0" smtClean="0"/>
              <a:t> (техника обучения, использующая описание реальных экономических и социальных ситуаций (от англ. </a:t>
            </a:r>
            <a:r>
              <a:rPr lang="ru-RU" sz="2800" dirty="0" err="1" smtClean="0"/>
              <a:t>case</a:t>
            </a:r>
            <a:r>
              <a:rPr lang="ru-RU" sz="2800" dirty="0" smtClean="0"/>
              <a:t> «случай»).</a:t>
            </a:r>
            <a:endParaRPr lang="en-US" sz="2800" dirty="0" smtClean="0"/>
          </a:p>
        </p:txBody>
      </p:sp>
    </p:spTree>
    <p:extLst>
      <p:ext uri="{BB962C8B-B14F-4D97-AF65-F5344CB8AC3E}">
        <p14:creationId xmlns:p14="http://schemas.microsoft.com/office/powerpoint/2010/main" xmlns="" val="382039202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sz="half" idx="2"/>
          </p:nvPr>
        </p:nvSpPr>
        <p:spPr>
          <a:xfrm>
            <a:off x="979714" y="1149532"/>
            <a:ext cx="9366069" cy="5277393"/>
          </a:xfrm>
        </p:spPr>
        <p:txBody>
          <a:bodyPr>
            <a:noAutofit/>
          </a:bodyPr>
          <a:lstStyle/>
          <a:p>
            <a:r>
              <a:rPr lang="ru-RU" sz="2800" dirty="0" smtClean="0"/>
              <a:t>Целью обучения иностранным языкам в полной средней школе является достижение учащимися иноязычной коммуникативной компетенции на пороговом уровне (термин Совета Европы), т. е. для успешного овладения иностранным языком учащиеся должны знать не только языковые формы ( усвоение грамматики и лексики), но также иметь представление о том, как их использовать для целей реальной коммуникации, дискуссии и др.</a:t>
            </a:r>
            <a:endParaRPr lang="en-US" sz="2800" dirty="0" smtClean="0"/>
          </a:p>
        </p:txBody>
      </p:sp>
    </p:spTree>
    <p:extLst>
      <p:ext uri="{BB962C8B-B14F-4D97-AF65-F5344CB8AC3E}">
        <p14:creationId xmlns:p14="http://schemas.microsoft.com/office/powerpoint/2010/main" xmlns="" val="382039202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sz="half" idx="2"/>
          </p:nvPr>
        </p:nvSpPr>
        <p:spPr>
          <a:xfrm>
            <a:off x="979714" y="679269"/>
            <a:ext cx="9366069" cy="5773782"/>
          </a:xfrm>
        </p:spPr>
        <p:txBody>
          <a:bodyPr>
            <a:noAutofit/>
          </a:bodyPr>
          <a:lstStyle/>
          <a:p>
            <a:r>
              <a:rPr lang="ru-RU" sz="1600" dirty="0" smtClean="0"/>
              <a:t>Средства ДО</a:t>
            </a:r>
          </a:p>
          <a:p>
            <a:r>
              <a:rPr lang="ru-RU" sz="1600" dirty="0" smtClean="0"/>
              <a:t>Известно, что при подготовке учителей иностранного языка в университетах Великобритании используются специальные технологии и средства обучения, среди которых распространены:</a:t>
            </a:r>
          </a:p>
          <a:p>
            <a:r>
              <a:rPr lang="ru-RU" sz="1600" dirty="0" smtClean="0"/>
              <a:t>- </a:t>
            </a:r>
            <a:r>
              <a:rPr lang="ru-RU" sz="1600" dirty="0" err="1" smtClean="0"/>
              <a:t>кейс-технологии</a:t>
            </a:r>
            <a:r>
              <a:rPr lang="ru-RU" sz="1600" dirty="0" smtClean="0"/>
              <a:t> (основываются на пакетах учебных материалов для самостоятельного изучения и контрольных задачах и тестах для самоконтроля),</a:t>
            </a:r>
          </a:p>
          <a:p>
            <a:r>
              <a:rPr lang="ru-RU" sz="1600" dirty="0" smtClean="0"/>
              <a:t>-телевизионные технологии (базируются на замкнутых телевизионных системах с обратной связью),</a:t>
            </a:r>
          </a:p>
          <a:p>
            <a:r>
              <a:rPr lang="ru-RU" sz="1600" dirty="0" smtClean="0"/>
              <a:t>-технологии видеоконференций (базируются на средствах обеспечения двусторонней или многосторонней аудио- видеосвязи на значительных расстояниях),</a:t>
            </a:r>
          </a:p>
          <a:p>
            <a:r>
              <a:rPr lang="ru-RU" sz="1600" dirty="0" smtClean="0"/>
              <a:t>-</a:t>
            </a:r>
            <a:r>
              <a:rPr lang="ru-RU" sz="1600" dirty="0" err="1" smtClean="0"/>
              <a:t>компьютерно</a:t>
            </a:r>
            <a:r>
              <a:rPr lang="ru-RU" sz="1600" dirty="0" smtClean="0"/>
              <a:t> - телекоммуникационные технологии ( </a:t>
            </a:r>
            <a:r>
              <a:rPr lang="ru-RU" sz="1600" dirty="0" err="1" smtClean="0"/>
              <a:t>технологии</a:t>
            </a:r>
            <a:r>
              <a:rPr lang="ru-RU" sz="1600" dirty="0" smtClean="0"/>
              <a:t> "клиент - сервер" на основе широкого использования компьютерной и телекоммуникационной техники),</a:t>
            </a:r>
          </a:p>
          <a:p>
            <a:r>
              <a:rPr lang="ru-RU" sz="1600" dirty="0" smtClean="0"/>
              <a:t>-комбинированные технологии (объединение двух или больше предшествующих).</a:t>
            </a:r>
          </a:p>
          <a:p>
            <a:r>
              <a:rPr lang="ru-RU" sz="1600" dirty="0" smtClean="0"/>
              <a:t>С педагогической точки зрения технологии дистанционного обучения</a:t>
            </a:r>
          </a:p>
          <a:p>
            <a:r>
              <a:rPr lang="ru-RU" sz="1600" dirty="0" smtClean="0"/>
              <a:t>практически интегрируют большинство существующих методов обучения и</a:t>
            </a:r>
          </a:p>
          <a:p>
            <a:r>
              <a:rPr lang="ru-RU" sz="1600" dirty="0" smtClean="0"/>
              <a:t>предоставляют им качественно новый, высший просветительное-</a:t>
            </a:r>
          </a:p>
          <a:p>
            <a:r>
              <a:rPr lang="ru-RU" sz="1600" dirty="0" smtClean="0"/>
              <a:t>технологический уровень.</a:t>
            </a:r>
            <a:endParaRPr lang="en-US" sz="1600" dirty="0" smtClean="0"/>
          </a:p>
        </p:txBody>
      </p:sp>
    </p:spTree>
    <p:extLst>
      <p:ext uri="{BB962C8B-B14F-4D97-AF65-F5344CB8AC3E}">
        <p14:creationId xmlns:p14="http://schemas.microsoft.com/office/powerpoint/2010/main" xmlns="" val="382039202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sz="half" idx="2"/>
          </p:nvPr>
        </p:nvSpPr>
        <p:spPr>
          <a:xfrm>
            <a:off x="979714" y="679269"/>
            <a:ext cx="9366069" cy="5773782"/>
          </a:xfrm>
        </p:spPr>
        <p:txBody>
          <a:bodyPr>
            <a:noAutofit/>
          </a:bodyPr>
          <a:lstStyle/>
          <a:p>
            <a:r>
              <a:rPr lang="ru-RU" sz="3200" dirty="0" smtClean="0"/>
              <a:t>Информационная компетенция При помощи реальных объектов (телефон, телевизор, компьютер, принтер, модем) и информационных технологий (аудио - видеозапись, электронная почта, СМИ, Интернет) формируются умения самостоятельно искать, анализировать и отбирать необходимую информацию, организовывать, преобразовывать, сохранять и передавать ее.</a:t>
            </a:r>
            <a:endParaRPr lang="en-US" sz="3200" dirty="0" smtClean="0"/>
          </a:p>
        </p:txBody>
      </p:sp>
    </p:spTree>
    <p:extLst>
      <p:ext uri="{BB962C8B-B14F-4D97-AF65-F5344CB8AC3E}">
        <p14:creationId xmlns:p14="http://schemas.microsoft.com/office/powerpoint/2010/main" xmlns="" val="382039202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он">
  <a:themeElements>
    <a:clrScheme name="Ion">
      <a:dk1>
        <a:sysClr val="windowText" lastClr="000000"/>
      </a:dk1>
      <a:lt1>
        <a:sysClr val="window" lastClr="FFFFFF"/>
      </a:lt1>
      <a:dk2>
        <a:srgbClr val="3B3059"/>
      </a:dk2>
      <a:lt2>
        <a:srgbClr val="EBEBEB"/>
      </a:lt2>
      <a:accent1>
        <a:srgbClr val="B31166"/>
      </a:accent1>
      <a:accent2>
        <a:srgbClr val="E33D6F"/>
      </a:accent2>
      <a:accent3>
        <a:srgbClr val="E45F3C"/>
      </a:accent3>
      <a:accent4>
        <a:srgbClr val="E9943A"/>
      </a:accent4>
      <a:accent5>
        <a:srgbClr val="9B6BF2"/>
      </a:accent5>
      <a:accent6>
        <a:srgbClr val="D53DD0"/>
      </a:accent6>
      <a:hlink>
        <a:srgbClr val="EC76B5"/>
      </a:hlink>
      <a:folHlink>
        <a:srgbClr val="E8ACCD"/>
      </a:folHlink>
    </a:clrScheme>
    <a:fontScheme name="Ion">
      <a:maj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Ion" id="{B8441ADB-2E43-4AF7-B97A-BD870242C6A8}" vid="{A207AED3-9ABC-4A18-9978-A59B65688B1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127</TotalTime>
  <Words>714</Words>
  <Application>Microsoft Office PowerPoint</Application>
  <PresentationFormat>Произвольный</PresentationFormat>
  <Paragraphs>25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Ион</vt:lpstr>
      <vt:lpstr>Формирования ключевых компетенций на уроках иностранного языка с применением дистанционного обучения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Sights of England</dc:title>
  <dc:creator>Student</dc:creator>
  <cp:lastModifiedBy>unnamed</cp:lastModifiedBy>
  <cp:revision>22</cp:revision>
  <dcterms:created xsi:type="dcterms:W3CDTF">2021-12-25T04:54:57Z</dcterms:created>
  <dcterms:modified xsi:type="dcterms:W3CDTF">2022-04-05T07:35:57Z</dcterms:modified>
</cp:coreProperties>
</file>