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8" r:id="rId6"/>
    <p:sldId id="258" r:id="rId7"/>
    <p:sldId id="259" r:id="rId8"/>
    <p:sldId id="260" r:id="rId9"/>
    <p:sldId id="261" r:id="rId10"/>
    <p:sldId id="262" r:id="rId11"/>
    <p:sldId id="263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3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3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6198-B0B9-49DC-9D4A-DD15213F430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992A-DCFE-42D1-83EF-918F18D2C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6198-B0B9-49DC-9D4A-DD15213F430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992A-DCFE-42D1-83EF-918F18D2C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6198-B0B9-49DC-9D4A-DD15213F430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992A-DCFE-42D1-83EF-918F18D2C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6198-B0B9-49DC-9D4A-DD15213F430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992A-DCFE-42D1-83EF-918F18D2C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6198-B0B9-49DC-9D4A-DD15213F430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992A-DCFE-42D1-83EF-918F18D2C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6198-B0B9-49DC-9D4A-DD15213F430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992A-DCFE-42D1-83EF-918F18D2C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6198-B0B9-49DC-9D4A-DD15213F430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992A-DCFE-42D1-83EF-918F18D2C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6198-B0B9-49DC-9D4A-DD15213F430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992A-DCFE-42D1-83EF-918F18D2C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6198-B0B9-49DC-9D4A-DD15213F430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992A-DCFE-42D1-83EF-918F18D2C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6198-B0B9-49DC-9D4A-DD15213F430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992A-DCFE-42D1-83EF-918F18D2C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6198-B0B9-49DC-9D4A-DD15213F430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992A-DCFE-42D1-83EF-918F18D2C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C6198-B0B9-49DC-9D4A-DD15213F430A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F992A-DCFE-42D1-83EF-918F18D2C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лла\Desktop\1613236200_114-p-fon-dlya-prezentatsii-temno-sinii-1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496"/>
            <a:ext cx="8715436" cy="2214578"/>
          </a:xfrm>
        </p:spPr>
        <p:txBody>
          <a:bodyPr/>
          <a:lstStyle/>
          <a:p>
            <a:r>
              <a:rPr lang="ru-RU" sz="4000" b="1" dirty="0">
                <a:solidFill>
                  <a:schemeClr val="bg1"/>
                </a:solidFill>
                <a:latin typeface="Arial Narrow" pitchFamily="34" charset="0"/>
              </a:rPr>
              <a:t>Проектная деятельность как воспитательный потенциал при обучении иностранному языку.</a:t>
            </a:r>
            <a:endParaRPr lang="ru-RU" sz="4000" dirty="0">
              <a:solidFill>
                <a:schemeClr val="bg1"/>
              </a:solidFill>
              <a:latin typeface="Arial Narrow" pitchFamily="34" charset="0"/>
            </a:endParaRPr>
          </a:p>
          <a:p>
            <a:endParaRPr lang="ru-RU" dirty="0"/>
          </a:p>
        </p:txBody>
      </p:sp>
      <p:sp>
        <p:nvSpPr>
          <p:cNvPr id="5" name="Подзаголовок 4"/>
          <p:cNvSpPr txBox="1">
            <a:spLocks/>
          </p:cNvSpPr>
          <p:nvPr/>
        </p:nvSpPr>
        <p:spPr>
          <a:xfrm>
            <a:off x="857224" y="214290"/>
            <a:ext cx="7715304" cy="13573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</a:rPr>
              <a:t>ГОСУДАРСТВЕННОЕ БЮДЖЕТНОЕ</a:t>
            </a:r>
            <a:br>
              <a:rPr kumimoji="0" 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</a:rPr>
            </a:b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</a:rPr>
              <a:t>ПРОФЕССИОНАЛЬНОЕ ОБРАЗОВАТЕЛЬНОЕ УЧРЕЖДЕНИЕ</a:t>
            </a:r>
            <a:br>
              <a:rPr kumimoji="0" 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</a:rPr>
            </a:b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</a:rPr>
              <a:t>«МАГНИТОГОРСКИЙ СТРОИТЕЛЬНО-МОНТАЖНЫЙ ТЕХНИКУМ»</a:t>
            </a:r>
            <a:br>
              <a:rPr kumimoji="0" 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</a:rPr>
            </a:b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</a:rPr>
              <a:t>(ГБПОУ МСМТ)</a:t>
            </a:r>
            <a:endParaRPr kumimoji="0" lang="ru-RU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pic>
        <p:nvPicPr>
          <p:cNvPr id="6" name="Рисунок 5" descr="логотип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0" y="1357298"/>
            <a:ext cx="22098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одзаголовок 4"/>
          <p:cNvSpPr txBox="1">
            <a:spLocks/>
          </p:cNvSpPr>
          <p:nvPr/>
        </p:nvSpPr>
        <p:spPr>
          <a:xfrm>
            <a:off x="4286248" y="5143512"/>
            <a:ext cx="4572032" cy="7143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 Narrow" pitchFamily="34" charset="0"/>
              </a:rPr>
              <a:t>преподаватель иностранного языка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Arial Narrow" pitchFamily="34" charset="0"/>
              </a:rPr>
              <a:t>Даминова Элла Маратовна</a:t>
            </a:r>
            <a:endParaRPr lang="ru-RU" sz="1600" b="1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Подзаголовок 4"/>
          <p:cNvSpPr txBox="1">
            <a:spLocks/>
          </p:cNvSpPr>
          <p:nvPr/>
        </p:nvSpPr>
        <p:spPr>
          <a:xfrm>
            <a:off x="3214678" y="6215058"/>
            <a:ext cx="2500330" cy="6429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 Narrow" pitchFamily="34" charset="0"/>
              </a:rPr>
              <a:t>Магнитогорск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 Narrow" pitchFamily="34" charset="0"/>
              </a:rPr>
              <a:t>2022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899" y="0"/>
            <a:ext cx="91588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942" y="0"/>
            <a:ext cx="91589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Элла\Desktop\1613236200_114-p-fon-dlya-prezentatsii-temno-sinii-1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одзаголовок 4"/>
          <p:cNvSpPr txBox="1">
            <a:spLocks/>
          </p:cNvSpPr>
          <p:nvPr/>
        </p:nvSpPr>
        <p:spPr>
          <a:xfrm>
            <a:off x="500034" y="214290"/>
            <a:ext cx="8358246" cy="62151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/>
            <a:endParaRPr lang="ru-RU" sz="12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Проектная методика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обеспечивает: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значительное 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повышение уровня владения языковым материалом и говорением как одним из видов речевой деятельности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Font typeface="Wingdings" pitchFamily="2" charset="2"/>
              <a:buChar char="q"/>
            </a:pP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повышение 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уровня внутренней мотивации 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студентов;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повышение 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уровня самостоятельности 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студентов, 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уровня сплоченности коллектива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Font typeface="Wingdings" pitchFamily="2" charset="2"/>
              <a:buChar char="q"/>
            </a:pP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повышение 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общего интеллектуального развития 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студентов.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schemeClr val="bg1"/>
                </a:solidFill>
              </a:rPr>
              <a:t> 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Элла\Desktop\1613236200_114-p-fon-dlya-prezentatsii-temno-sinii-1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C:\Users\Элла\Downloads\Diplom_Bogomolo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500042"/>
            <a:ext cx="3920903" cy="5544735"/>
          </a:xfrm>
          <a:prstGeom prst="rect">
            <a:avLst/>
          </a:prstGeom>
          <a:noFill/>
        </p:spPr>
      </p:pic>
      <p:pic>
        <p:nvPicPr>
          <p:cNvPr id="7171" name="Picture 3" descr="C:\Users\Элла\Downloads\Диплом_Резбаев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500042"/>
            <a:ext cx="3929058" cy="5556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лла\Desktop\1613236200_114-p-fon-dlya-prezentatsii-temno-sinii-1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одзаголовок 4"/>
          <p:cNvSpPr txBox="1">
            <a:spLocks/>
          </p:cNvSpPr>
          <p:nvPr/>
        </p:nvSpPr>
        <p:spPr>
          <a:xfrm>
            <a:off x="500034" y="214290"/>
            <a:ext cx="8358246" cy="62151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/>
            <a:endParaRPr lang="ru-RU" sz="2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sz="2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Проектная 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деятельность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– это самостоятельная деятельность обучающегося (индивидуальная, парная, групповая), которая выполняется в течение определенного отрезка времени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Цель</a:t>
            </a: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 проектной деятельности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понимание 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 применение учащимися знаний и умений, приобретенных при изучении иностранного языка.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лла\Desktop\1613236200_114-p-fon-dlya-prezentatsii-temno-sinii-1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одзаголовок 4"/>
          <p:cNvSpPr txBox="1">
            <a:spLocks/>
          </p:cNvSpPr>
          <p:nvPr/>
        </p:nvSpPr>
        <p:spPr>
          <a:xfrm>
            <a:off x="500034" y="214290"/>
            <a:ext cx="8358246" cy="62151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/>
            <a:endParaRPr lang="ru-RU" sz="2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Виды проектов</a:t>
            </a:r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 algn="just"/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исследовательские;</a:t>
            </a:r>
          </a:p>
          <a:p>
            <a:pPr algn="just">
              <a:buFont typeface="Wingdings" pitchFamily="2" charset="2"/>
              <a:buChar char="q"/>
            </a:pPr>
            <a:r>
              <a:rPr lang="ru-RU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творческие;</a:t>
            </a:r>
          </a:p>
          <a:p>
            <a:pPr algn="just">
              <a:buFont typeface="Wingdings" pitchFamily="2" charset="2"/>
              <a:buChar char="q"/>
            </a:pPr>
            <a:r>
              <a:rPr lang="ru-RU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игровые;</a:t>
            </a:r>
          </a:p>
          <a:p>
            <a:pPr algn="just">
              <a:buFont typeface="Wingdings" pitchFamily="2" charset="2"/>
              <a:buChar char="q"/>
            </a:pPr>
            <a:r>
              <a:rPr lang="ru-RU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практико-ориентированные;</a:t>
            </a:r>
          </a:p>
          <a:p>
            <a:pPr algn="just">
              <a:buFont typeface="Wingdings" pitchFamily="2" charset="2"/>
              <a:buChar char="q"/>
            </a:pPr>
            <a:r>
              <a:rPr lang="ru-RU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информационные;</a:t>
            </a:r>
          </a:p>
          <a:p>
            <a:pPr algn="just">
              <a:buFont typeface="Wingdings" pitchFamily="2" charset="2"/>
              <a:buChar char="q"/>
            </a:pPr>
            <a:r>
              <a:rPr lang="ru-RU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и др.</a:t>
            </a:r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лла\Desktop\1613236200_114-p-fon-dlya-prezentatsii-temno-sinii-1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одзаголовок 4"/>
          <p:cNvSpPr txBox="1">
            <a:spLocks/>
          </p:cNvSpPr>
          <p:nvPr/>
        </p:nvSpPr>
        <p:spPr>
          <a:xfrm>
            <a:off x="214282" y="928670"/>
            <a:ext cx="2500330" cy="78581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Задание с критериями оценки</a:t>
            </a:r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одзаголовок 4"/>
          <p:cNvSpPr txBox="1">
            <a:spLocks/>
          </p:cNvSpPr>
          <p:nvPr/>
        </p:nvSpPr>
        <p:spPr>
          <a:xfrm>
            <a:off x="3571868" y="2643182"/>
            <a:ext cx="2857520" cy="785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/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одзаголовок 4"/>
          <p:cNvSpPr txBox="1">
            <a:spLocks/>
          </p:cNvSpPr>
          <p:nvPr/>
        </p:nvSpPr>
        <p:spPr>
          <a:xfrm>
            <a:off x="5857884" y="4929198"/>
            <a:ext cx="2857520" cy="785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/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одзаголовок 4"/>
          <p:cNvSpPr txBox="1">
            <a:spLocks/>
          </p:cNvSpPr>
          <p:nvPr/>
        </p:nvSpPr>
        <p:spPr>
          <a:xfrm>
            <a:off x="500034" y="5857892"/>
            <a:ext cx="2857520" cy="785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/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одзаголовок 4"/>
          <p:cNvSpPr txBox="1">
            <a:spLocks/>
          </p:cNvSpPr>
          <p:nvPr/>
        </p:nvSpPr>
        <p:spPr>
          <a:xfrm>
            <a:off x="3929058" y="5786454"/>
            <a:ext cx="2857520" cy="785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/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Соединительная линия уступом 13"/>
          <p:cNvCxnSpPr/>
          <p:nvPr/>
        </p:nvCxnSpPr>
        <p:spPr>
          <a:xfrm>
            <a:off x="2786050" y="1214422"/>
            <a:ext cx="714380" cy="285752"/>
          </a:xfrm>
          <a:prstGeom prst="bentConnector3">
            <a:avLst>
              <a:gd name="adj1" fmla="val 50000"/>
            </a:avLst>
          </a:prstGeom>
          <a:ln w="22225">
            <a:solidFill>
              <a:schemeClr val="bg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одзаголовок 4"/>
          <p:cNvSpPr txBox="1">
            <a:spLocks/>
          </p:cNvSpPr>
          <p:nvPr/>
        </p:nvSpPr>
        <p:spPr>
          <a:xfrm>
            <a:off x="6215074" y="928670"/>
            <a:ext cx="2714644" cy="78581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Фантазия,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творческий процесс</a:t>
            </a:r>
          </a:p>
          <a:p>
            <a:pPr algn="ctr"/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одзаголовок 4"/>
          <p:cNvSpPr txBox="1">
            <a:spLocks/>
          </p:cNvSpPr>
          <p:nvPr/>
        </p:nvSpPr>
        <p:spPr>
          <a:xfrm>
            <a:off x="6286512" y="2428868"/>
            <a:ext cx="2643206" cy="78581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algn="ctr"/>
            <a:endParaRPr lang="ru-RU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Обсуждение </a:t>
            </a:r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одзаголовок 4"/>
          <p:cNvSpPr txBox="1">
            <a:spLocks/>
          </p:cNvSpPr>
          <p:nvPr/>
        </p:nvSpPr>
        <p:spPr>
          <a:xfrm>
            <a:off x="3500430" y="928670"/>
            <a:ext cx="1928826" cy="78581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Обсуждение, 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выбор темы</a:t>
            </a:r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Соединительная линия уступом 20"/>
          <p:cNvCxnSpPr/>
          <p:nvPr/>
        </p:nvCxnSpPr>
        <p:spPr>
          <a:xfrm>
            <a:off x="5429256" y="1214422"/>
            <a:ext cx="714380" cy="285752"/>
          </a:xfrm>
          <a:prstGeom prst="bentConnector3">
            <a:avLst>
              <a:gd name="adj1" fmla="val 50000"/>
            </a:avLst>
          </a:prstGeom>
          <a:ln w="22225">
            <a:solidFill>
              <a:schemeClr val="bg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оединительная линия уступом 21"/>
          <p:cNvCxnSpPr/>
          <p:nvPr/>
        </p:nvCxnSpPr>
        <p:spPr>
          <a:xfrm rot="16200000" flipH="1">
            <a:off x="7215206" y="1928802"/>
            <a:ext cx="714380" cy="285752"/>
          </a:xfrm>
          <a:prstGeom prst="bentConnector3">
            <a:avLst>
              <a:gd name="adj1" fmla="val 50000"/>
            </a:avLst>
          </a:prstGeom>
          <a:ln w="22225">
            <a:solidFill>
              <a:schemeClr val="bg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Соединительная линия уступом 23"/>
          <p:cNvCxnSpPr/>
          <p:nvPr/>
        </p:nvCxnSpPr>
        <p:spPr>
          <a:xfrm rot="16200000" flipH="1">
            <a:off x="7286644" y="3500438"/>
            <a:ext cx="714380" cy="285752"/>
          </a:xfrm>
          <a:prstGeom prst="bentConnector3">
            <a:avLst>
              <a:gd name="adj1" fmla="val 50000"/>
            </a:avLst>
          </a:prstGeom>
          <a:ln w="22225">
            <a:solidFill>
              <a:schemeClr val="bg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одзаголовок 4"/>
          <p:cNvSpPr txBox="1">
            <a:spLocks/>
          </p:cNvSpPr>
          <p:nvPr/>
        </p:nvSpPr>
        <p:spPr>
          <a:xfrm>
            <a:off x="6286512" y="4071942"/>
            <a:ext cx="2643206" cy="78581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algn="ctr"/>
            <a:endParaRPr lang="ru-RU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Реализация </a:t>
            </a:r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Соединительная линия уступом 25"/>
          <p:cNvCxnSpPr/>
          <p:nvPr/>
        </p:nvCxnSpPr>
        <p:spPr>
          <a:xfrm flipH="1">
            <a:off x="5500694" y="4429132"/>
            <a:ext cx="714380" cy="285752"/>
          </a:xfrm>
          <a:prstGeom prst="bentConnector3">
            <a:avLst>
              <a:gd name="adj1" fmla="val 50000"/>
            </a:avLst>
          </a:prstGeom>
          <a:ln w="22225">
            <a:solidFill>
              <a:schemeClr val="bg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одзаголовок 4"/>
          <p:cNvSpPr txBox="1">
            <a:spLocks/>
          </p:cNvSpPr>
          <p:nvPr/>
        </p:nvSpPr>
        <p:spPr>
          <a:xfrm>
            <a:off x="3500430" y="4143380"/>
            <a:ext cx="1928826" cy="78581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algn="ctr"/>
            <a:endParaRPr lang="ru-RU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Защита</a:t>
            </a:r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Соединительная линия уступом 27"/>
          <p:cNvCxnSpPr/>
          <p:nvPr/>
        </p:nvCxnSpPr>
        <p:spPr>
          <a:xfrm flipH="1">
            <a:off x="2714612" y="4500570"/>
            <a:ext cx="714380" cy="285752"/>
          </a:xfrm>
          <a:prstGeom prst="bentConnector3">
            <a:avLst>
              <a:gd name="adj1" fmla="val 50000"/>
            </a:avLst>
          </a:prstGeom>
          <a:ln w="22225">
            <a:solidFill>
              <a:schemeClr val="bg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одзаголовок 4"/>
          <p:cNvSpPr txBox="1">
            <a:spLocks/>
          </p:cNvSpPr>
          <p:nvPr/>
        </p:nvSpPr>
        <p:spPr>
          <a:xfrm>
            <a:off x="214282" y="4214818"/>
            <a:ext cx="2500330" cy="78581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Оценка по критериям</a:t>
            </a:r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лла\Desktop\1613236200_114-p-fon-dlya-prezentatsii-temno-sinii-1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одзаголовок 4"/>
          <p:cNvSpPr txBox="1">
            <a:spLocks/>
          </p:cNvSpPr>
          <p:nvPr/>
        </p:nvSpPr>
        <p:spPr>
          <a:xfrm>
            <a:off x="500034" y="214290"/>
            <a:ext cx="8358246" cy="62151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/>
            <a:endParaRPr lang="ru-RU" sz="12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Критерии оценки:</a:t>
            </a:r>
            <a:endParaRPr lang="ru-RU" sz="2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Оценка</a:t>
            </a: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«5» </a:t>
            </a: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четко, полно и поэтапно раскрыта тема проекта. Иллюстрации соответствуют содержанию, дополняют информацию о теме проекта. Работа целостна, логична и оригинальна. Выводы логичны, интересны, обоснованы, соответствуют целям и задачам работы. Оформление эстетично, не противоречит содержанию проекта.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Оценка</a:t>
            </a: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«4» </a:t>
            </a: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Отсутствует система в раскрытии  темы проекта. Иллюстрации соответствуют содержанию, дополняют информацию о теме проекта. Логика изложения нарушена. Выводы, в основном, соответствуют целям и задачам работы. Стиль оформления отвлекает от содержания проекта.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Оценка</a:t>
            </a: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«3» </a:t>
            </a: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тема проекта раскрыта не полностью. Иллюстраций мало. Нарушена логика изложения материала. Выводы отсутствуют или не связаны с целью и задачами работы. Нет единого стиля в оформлении проекта.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Оценка</a:t>
            </a: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«2»</a:t>
            </a: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- задание не выполнено.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12346" r="12285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rcRect l="12033" r="124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2132" r="12316"/>
          <a:stretch>
            <a:fillRect/>
          </a:stretch>
        </p:blipFill>
        <p:spPr bwMode="auto">
          <a:xfrm>
            <a:off x="0" y="0"/>
            <a:ext cx="91753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941" y="0"/>
            <a:ext cx="91589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130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Элла</dc:creator>
  <cp:lastModifiedBy>Элла</cp:lastModifiedBy>
  <cp:revision>36</cp:revision>
  <dcterms:created xsi:type="dcterms:W3CDTF">2022-04-05T12:38:06Z</dcterms:created>
  <dcterms:modified xsi:type="dcterms:W3CDTF">2022-04-06T15:41:33Z</dcterms:modified>
</cp:coreProperties>
</file>