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956" r:id="rId2"/>
  </p:sldMasterIdLst>
  <p:notesMasterIdLst>
    <p:notesMasterId r:id="rId9"/>
  </p:notesMasterIdLst>
  <p:handoutMasterIdLst>
    <p:handoutMasterId r:id="rId10"/>
  </p:handoutMasterIdLst>
  <p:sldIdLst>
    <p:sldId id="320" r:id="rId3"/>
    <p:sldId id="364" r:id="rId4"/>
    <p:sldId id="365" r:id="rId5"/>
    <p:sldId id="366" r:id="rId6"/>
    <p:sldId id="367" r:id="rId7"/>
    <p:sldId id="363" r:id="rId8"/>
  </p:sldIdLst>
  <p:sldSz cx="12192000" cy="6858000"/>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382" autoAdjust="0"/>
  </p:normalViewPr>
  <p:slideViewPr>
    <p:cSldViewPr snapToGrid="0">
      <p:cViewPr varScale="1">
        <p:scale>
          <a:sx n="108" d="100"/>
          <a:sy n="108" d="100"/>
        </p:scale>
        <p:origin x="714" y="96"/>
      </p:cViewPr>
      <p:guideLst>
        <p:guide orient="horz" pos="2160"/>
        <p:guide pos="3840"/>
      </p:guideLst>
    </p:cSldViewPr>
  </p:slideViewPr>
  <p:outlineViewPr>
    <p:cViewPr>
      <p:scale>
        <a:sx n="33" d="100"/>
        <a:sy n="33" d="100"/>
      </p:scale>
      <p:origin x="48" y="448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2228AC8-2217-4658-BF92-89C0DF91D6CC}" type="datetimeFigureOut">
              <a:rPr lang="ru-RU" smtClean="0"/>
              <a:pPr/>
              <a:t>07.04.2022</a:t>
            </a:fld>
            <a:endParaRPr lang="ru-RU"/>
          </a:p>
        </p:txBody>
      </p:sp>
      <p:sp>
        <p:nvSpPr>
          <p:cNvPr id="4" name="Нижний колонтитул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D2BE6FD-1525-47DC-93BA-9EC9A48CCED4}" type="slidenum">
              <a:rPr lang="ru-RU" smtClean="0"/>
              <a:pPr/>
              <a:t>‹#›</a:t>
            </a:fld>
            <a:endParaRPr lang="ru-RU"/>
          </a:p>
        </p:txBody>
      </p:sp>
    </p:spTree>
    <p:extLst>
      <p:ext uri="{BB962C8B-B14F-4D97-AF65-F5344CB8AC3E}">
        <p14:creationId xmlns:p14="http://schemas.microsoft.com/office/powerpoint/2010/main" val="1690997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A7BBCE1-84C6-47FC-9607-4EC1B94714B1}" type="datetimeFigureOut">
              <a:rPr lang="ru-RU" smtClean="0"/>
              <a:pPr/>
              <a:t>07.04.2022</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B34DE8E-631C-4CDC-A828-B76484791506}" type="slidenum">
              <a:rPr lang="ru-RU" smtClean="0"/>
              <a:pPr/>
              <a:t>‹#›</a:t>
            </a:fld>
            <a:endParaRPr lang="ru-RU"/>
          </a:p>
        </p:txBody>
      </p:sp>
    </p:spTree>
    <p:extLst>
      <p:ext uri="{BB962C8B-B14F-4D97-AF65-F5344CB8AC3E}">
        <p14:creationId xmlns:p14="http://schemas.microsoft.com/office/powerpoint/2010/main" val="107043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73599355"/>
      </p:ext>
    </p:extLst>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2048413432"/>
      </p:ext>
    </p:extLst>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21119901"/>
      </p:ext>
    </p:extLst>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1774425800"/>
      </p:ext>
    </p:extLst>
  </p:cSld>
  <p:clrMapOvr>
    <a:masterClrMapping/>
  </p:clrMapOvr>
  <p:transition spd="med">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23553197"/>
      </p:ext>
    </p:extLst>
  </p:cSld>
  <p:clrMapOvr>
    <a:masterClrMapping/>
  </p:clrMapOvr>
  <p:transition spd="med">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3572333606"/>
      </p:ext>
    </p:extLst>
  </p:cSld>
  <p:clrMapOvr>
    <a:masterClrMapping/>
  </p:clrMapOvr>
  <p:transition spd="med">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1963383857"/>
      </p:ext>
    </p:extLst>
  </p:cSld>
  <p:clrMapOvr>
    <a:masterClrMapping/>
  </p:clrMapOvr>
  <p:transition spd="med">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2289807414"/>
      </p:ext>
    </p:extLst>
  </p:cSld>
  <p:clrMapOvr>
    <a:masterClrMapping/>
  </p:clrMapOvr>
  <p:transition spd="med">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859648554"/>
      </p:ext>
    </p:extLst>
  </p:cSld>
  <p:clrMapOvr>
    <a:masterClrMapping/>
  </p:clrMapOvr>
  <p:transition spd="med">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1096310516"/>
      </p:ext>
    </p:extLst>
  </p:cSld>
  <p:clrMapOvr>
    <a:masterClrMapping/>
  </p:clrMapOvr>
  <p:transition spd="med">
    <p:wip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1991555806"/>
      </p:ext>
    </p:extLst>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2669686791"/>
      </p:ext>
    </p:extLst>
  </p:cSld>
  <p:clrMapOvr>
    <a:masterClrMapping/>
  </p:clrMapOvr>
  <p:transition spd="med">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3206064636"/>
      </p:ext>
    </p:extLst>
  </p:cSld>
  <p:clrMapOvr>
    <a:masterClrMapping/>
  </p:clrMapOvr>
  <p:transition spd="med">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1342100465"/>
      </p:ext>
    </p:extLst>
  </p:cSld>
  <p:clrMapOvr>
    <a:masterClrMapping/>
  </p:clrMapOvr>
  <p:transition spd="med">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4032234051"/>
      </p:ext>
    </p:extLst>
  </p:cSld>
  <p:clrMapOvr>
    <a:masterClrMapping/>
  </p:clrMapOvr>
  <p:transition spd="med">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2968553676"/>
      </p:ext>
    </p:extLst>
  </p:cSld>
  <p:clrMapOvr>
    <a:masterClrMapping/>
  </p:clrMapOvr>
  <p:transition spd="med">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1295420001"/>
      </p:ext>
    </p:extLst>
  </p:cSld>
  <p:clrMapOvr>
    <a:masterClrMapping/>
  </p:clrMapOvr>
  <p:transition spd="med">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
        <p:nvSpPr>
          <p:cNvPr id="5" name="Date Placeholder 4"/>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Tree>
    <p:extLst>
      <p:ext uri="{BB962C8B-B14F-4D97-AF65-F5344CB8AC3E}">
        <p14:creationId xmlns:p14="http://schemas.microsoft.com/office/powerpoint/2010/main" val="3189568164"/>
      </p:ext>
    </p:extLst>
  </p:cSld>
  <p:clrMapOvr>
    <a:masterClrMapping/>
  </p:clrMapOvr>
  <p:transition spd="med">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2133168012"/>
      </p:ext>
    </p:extLst>
  </p:cSld>
  <p:clrMapOvr>
    <a:masterClrMapping/>
  </p:clrMapOvr>
  <p:transition spd="med">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2582697776"/>
      </p:ext>
    </p:extLst>
  </p:cSld>
  <p:clrMapOvr>
    <a:masterClrMapping/>
  </p:clrMapOvr>
  <p:transition spd="med">
    <p:wip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3128513020"/>
      </p:ext>
    </p:extLst>
  </p:cSld>
  <p:clrMapOvr>
    <a:masterClrMapping/>
  </p:clrMapOvr>
  <p:transition spd="med">
    <p:wip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518427337"/>
      </p:ext>
    </p:extLst>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2805372567"/>
      </p:ext>
    </p:extLst>
  </p:cSld>
  <p:clrMapOvr>
    <a:masterClrMapping/>
  </p:clrMapOvr>
  <p:transition spd="med">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3568318586"/>
      </p:ext>
    </p:extLst>
  </p:cSld>
  <p:clrMapOvr>
    <a:masterClrMapping/>
  </p:clrMapOvr>
  <p:transition spd="med">
    <p:wip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3750521901"/>
      </p:ext>
    </p:extLst>
  </p:cSld>
  <p:clrMapOvr>
    <a:masterClrMapping/>
  </p:clrMapOvr>
  <p:transition spd="med">
    <p:wip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2874469030"/>
      </p:ext>
    </p:extLst>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4272439148"/>
      </p:ext>
    </p:extLst>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3901231524"/>
      </p:ext>
    </p:extLst>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3597541672"/>
      </p:ext>
    </p:extLst>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2535387904"/>
      </p:ext>
    </p:extLst>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B39B5-C409-4C5A-ADF0-D4D434C1CD0E}" type="datetimeFigureOut">
              <a:rPr lang="ru-RU" smtClean="0"/>
              <a:pPr/>
              <a:t>07.04.2022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pPr/>
              <a:t>‹#›</a:t>
            </a:fld>
            <a:endParaRPr lang="ru-RU"/>
          </a:p>
        </p:txBody>
      </p:sp>
    </p:spTree>
    <p:extLst>
      <p:ext uri="{BB962C8B-B14F-4D97-AF65-F5344CB8AC3E}">
        <p14:creationId xmlns:p14="http://schemas.microsoft.com/office/powerpoint/2010/main" val="3031519653"/>
      </p:ext>
    </p:extLst>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pPr/>
              <a:t>‹#›</a:t>
            </a:fld>
            <a:endParaRPr lang="ru-RU"/>
          </a:p>
        </p:txBody>
      </p:sp>
      <p:sp>
        <p:nvSpPr>
          <p:cNvPr id="5" name="Date Placeholder 4"/>
          <p:cNvSpPr>
            <a:spLocks noGrp="1"/>
          </p:cNvSpPr>
          <p:nvPr>
            <p:ph type="dt" sz="half" idx="10"/>
          </p:nvPr>
        </p:nvSpPr>
        <p:spPr/>
        <p:txBody>
          <a:bodyPr/>
          <a:lstStyle/>
          <a:p>
            <a:fld id="{691B39B5-C409-4C5A-ADF0-D4D434C1CD0E}" type="datetimeFigureOut">
              <a:rPr lang="ru-RU" smtClean="0"/>
              <a:pPr/>
              <a:t>07.04.2022</a:t>
            </a:fld>
            <a:endParaRPr lang="ru-RU"/>
          </a:p>
        </p:txBody>
      </p:sp>
    </p:spTree>
    <p:extLst>
      <p:ext uri="{BB962C8B-B14F-4D97-AF65-F5344CB8AC3E}">
        <p14:creationId xmlns:p14="http://schemas.microsoft.com/office/powerpoint/2010/main" val="2113354948"/>
      </p:ext>
    </p:extLst>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1B39B5-C409-4C5A-ADF0-D4D434C1CD0E}" type="datetimeFigureOut">
              <a:rPr lang="ru-RU" smtClean="0"/>
              <a:pPr/>
              <a:t>07.04.2022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0282CFB-DC49-449C-A19C-9A8F3A8445F6}" type="slidenum">
              <a:rPr lang="ru-RU" smtClean="0"/>
              <a:pPr/>
              <a:t>‹#›</a:t>
            </a:fld>
            <a:endParaRPr lang="ru-RU"/>
          </a:p>
        </p:txBody>
      </p:sp>
    </p:spTree>
    <p:extLst>
      <p:ext uri="{BB962C8B-B14F-4D97-AF65-F5344CB8AC3E}">
        <p14:creationId xmlns:p14="http://schemas.microsoft.com/office/powerpoint/2010/main" val="317778331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ransition spd="med">
    <p:wip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1B39B5-C409-4C5A-ADF0-D4D434C1CD0E}" type="datetimeFigureOut">
              <a:rPr lang="ru-RU" smtClean="0">
                <a:solidFill>
                  <a:prstClr val="black">
                    <a:tint val="75000"/>
                  </a:prstClr>
                </a:solidFill>
              </a:rPr>
              <a:pPr/>
              <a:t>07.04.2022</a:t>
            </a:fld>
            <a:endParaRPr lang="ru-RU">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0282CFB-DC49-449C-A19C-9A8F3A8445F6}" type="slidenum">
              <a:rPr lang="ru-RU" smtClean="0">
                <a:solidFill>
                  <a:srgbClr val="5FCBEF"/>
                </a:solidFill>
              </a:rPr>
              <a:pPr/>
              <a:t>‹#›</a:t>
            </a:fld>
            <a:endParaRPr lang="ru-RU">
              <a:solidFill>
                <a:srgbClr val="5FCBEF"/>
              </a:solidFill>
            </a:endParaRPr>
          </a:p>
        </p:txBody>
      </p:sp>
    </p:spTree>
    <p:extLst>
      <p:ext uri="{BB962C8B-B14F-4D97-AF65-F5344CB8AC3E}">
        <p14:creationId xmlns:p14="http://schemas.microsoft.com/office/powerpoint/2010/main" val="2516328853"/>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 id="2147483968" r:id="rId12"/>
    <p:sldLayoutId id="2147483969" r:id="rId13"/>
    <p:sldLayoutId id="2147483970" r:id="rId14"/>
    <p:sldLayoutId id="2147483971" r:id="rId15"/>
    <p:sldLayoutId id="2147483972" r:id="rId16"/>
  </p:sldLayoutIdLst>
  <p:transition spd="med">
    <p:wip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90005" y="186196"/>
            <a:ext cx="9951719" cy="1661160"/>
          </a:xfrm>
          <a:prstGeom prst="rect">
            <a:avLst/>
          </a:prstGeom>
        </p:spPr>
        <p:txBody>
          <a:bodyPr vert="horz" lIns="91440" tIns="45720" rIns="91440" bIns="45720" rtlCol="0" anchor="b">
            <a:noAutofit/>
          </a:bodyPr>
          <a:lstStyle/>
          <a:p>
            <a:pPr marL="0" marR="0" lvl="0" indent="0" algn="ctr" defTabSz="457200" rtl="0" eaLnBrk="1" fontAlgn="auto" latinLnBrk="0" hangingPunct="1">
              <a:lnSpc>
                <a:spcPct val="115000"/>
              </a:lnSpc>
              <a:spcBef>
                <a:spcPct val="0"/>
              </a:spcBef>
              <a:spcAft>
                <a:spcPts val="1000"/>
              </a:spcAft>
              <a:buClrTx/>
              <a:buSzTx/>
              <a:buFontTx/>
              <a:buNone/>
              <a:tabLst/>
              <a:defRPr/>
            </a:pPr>
            <a:r>
              <a:rPr kumimoji="0" lang="ru-RU" sz="5400" b="1" i="0" u="none" strike="noStrike" kern="1200" cap="none" spc="0" normalizeH="0" baseline="0" noProof="0" smtClean="0">
                <a:ln>
                  <a:noFill/>
                </a:ln>
                <a:solidFill>
                  <a:schemeClr val="accent2">
                    <a:lumMod val="50000"/>
                  </a:schemeClr>
                </a:solidFill>
                <a:effectLst/>
                <a:uLnTx/>
                <a:uFillTx/>
                <a:latin typeface="Times New Roman" pitchFamily="18" charset="0"/>
                <a:ea typeface="+mj-ea"/>
                <a:cs typeface="Times New Roman" pitchFamily="18" charset="0"/>
              </a:rPr>
              <a:t/>
            </a:r>
            <a:br>
              <a:rPr kumimoji="0" lang="ru-RU" sz="5400" b="1" i="0" u="none" strike="noStrike" kern="1200" cap="none" spc="0" normalizeH="0" baseline="0" noProof="0" smtClean="0">
                <a:ln>
                  <a:noFill/>
                </a:ln>
                <a:solidFill>
                  <a:schemeClr val="accent2">
                    <a:lumMod val="50000"/>
                  </a:schemeClr>
                </a:solidFill>
                <a:effectLst/>
                <a:uLnTx/>
                <a:uFillTx/>
                <a:latin typeface="Times New Roman" pitchFamily="18" charset="0"/>
                <a:ea typeface="+mj-ea"/>
                <a:cs typeface="Times New Roman" pitchFamily="18" charset="0"/>
              </a:rPr>
            </a:br>
            <a:endParaRPr kumimoji="0" lang="ru-RU" sz="54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2162498" y="2737420"/>
            <a:ext cx="9285512" cy="2005486"/>
          </a:xfrm>
          <a:prstGeom prst="rect">
            <a:avLst/>
          </a:prstGeom>
        </p:spPr>
        <p:txBody>
          <a:bodyPr vert="horz" lIns="91440" tIns="45720" rIns="91440" bIns="45720" rtlCol="0" anchor="b">
            <a:noAutofit/>
          </a:bodyPr>
          <a:lstStyle/>
          <a:p>
            <a:pPr lvl="0" algn="ctr" defTabSz="457200">
              <a:lnSpc>
                <a:spcPct val="115000"/>
              </a:lnSpc>
              <a:spcBef>
                <a:spcPct val="0"/>
              </a:spcBef>
              <a:spcAft>
                <a:spcPts val="1000"/>
              </a:spcAft>
              <a:defRPr/>
            </a:pPr>
            <a:endParaRPr kumimoji="0" lang="ru-RU" sz="2800" b="1" i="0" u="none" strike="noStrike" kern="1200" cap="none" spc="0" normalizeH="0" baseline="0" noProof="0" dirty="0">
              <a:ln>
                <a:noFill/>
              </a:ln>
              <a:solidFill>
                <a:schemeClr val="accent1">
                  <a:lumMod val="75000"/>
                </a:schemeClr>
              </a:solidFill>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3499339" y="4808722"/>
            <a:ext cx="6161061" cy="1486570"/>
          </a:xfrm>
          <a:prstGeom prst="rect">
            <a:avLst/>
          </a:prstGeom>
        </p:spPr>
        <p:txBody>
          <a:bodyPr vert="horz" lIns="91440" tIns="45720" rIns="91440" bIns="45720" rtlCol="0" anchor="b">
            <a:noAutofit/>
          </a:bodyPr>
          <a:lstStyle/>
          <a:p>
            <a:pPr lvl="0" algn="r" defTabSz="457200">
              <a:spcBef>
                <a:spcPct val="0"/>
              </a:spcBef>
              <a:defRPr/>
            </a:pPr>
            <a:r>
              <a:rPr lang="ru-RU" sz="2400" b="1" dirty="0" err="1" smtClean="0">
                <a:solidFill>
                  <a:schemeClr val="accent2">
                    <a:lumMod val="50000"/>
                  </a:schemeClr>
                </a:solidFill>
                <a:ea typeface="+mj-ea"/>
                <a:cs typeface="Times New Roman" pitchFamily="18" charset="0"/>
              </a:rPr>
              <a:t>Омеленчук</a:t>
            </a:r>
            <a:r>
              <a:rPr lang="ru-RU" sz="2400" b="1" dirty="0" smtClean="0">
                <a:solidFill>
                  <a:schemeClr val="accent2">
                    <a:lumMod val="50000"/>
                  </a:schemeClr>
                </a:solidFill>
                <a:ea typeface="+mj-ea"/>
                <a:cs typeface="Times New Roman" pitchFamily="18" charset="0"/>
              </a:rPr>
              <a:t> К.А., </a:t>
            </a:r>
          </a:p>
          <a:p>
            <a:pPr lvl="0" algn="r" defTabSz="457200">
              <a:spcBef>
                <a:spcPct val="0"/>
              </a:spcBef>
              <a:defRPr/>
            </a:pPr>
            <a:r>
              <a:rPr lang="ru-RU" sz="2400" b="1" dirty="0" smtClean="0">
                <a:solidFill>
                  <a:schemeClr val="accent2">
                    <a:lumMod val="50000"/>
                  </a:schemeClr>
                </a:solidFill>
                <a:ea typeface="+mj-ea"/>
                <a:cs typeface="Times New Roman" pitchFamily="18" charset="0"/>
              </a:rPr>
              <a:t>преподаватель иностранного языка </a:t>
            </a:r>
          </a:p>
          <a:p>
            <a:pPr lvl="0" algn="r" defTabSz="457200">
              <a:spcBef>
                <a:spcPct val="0"/>
              </a:spcBef>
              <a:defRPr/>
            </a:pPr>
            <a:r>
              <a:rPr lang="ru-RU" sz="2400" b="1" dirty="0" smtClean="0">
                <a:solidFill>
                  <a:schemeClr val="accent2">
                    <a:lumMod val="50000"/>
                  </a:schemeClr>
                </a:solidFill>
                <a:ea typeface="+mj-ea"/>
                <a:cs typeface="Times New Roman" pitchFamily="18" charset="0"/>
              </a:rPr>
              <a:t>ГБПОУ «МПК»</a:t>
            </a:r>
            <a:endParaRPr kumimoji="0" lang="ru-RU" sz="2400" b="1" i="0" u="none" strike="noStrike" kern="1200" cap="none" spc="0" normalizeH="0" baseline="0" noProof="0" dirty="0">
              <a:ln>
                <a:noFill/>
              </a:ln>
              <a:solidFill>
                <a:schemeClr val="accent2">
                  <a:lumMod val="50000"/>
                </a:schemeClr>
              </a:solidFill>
              <a:effectLst/>
              <a:uLnTx/>
              <a:uFillTx/>
              <a:ea typeface="+mj-ea"/>
              <a:cs typeface="Times New Roman" pitchFamily="18" charset="0"/>
            </a:endParaRPr>
          </a:p>
        </p:txBody>
      </p:sp>
      <p:sp>
        <p:nvSpPr>
          <p:cNvPr id="8" name="Заголовок 1"/>
          <p:cNvSpPr txBox="1">
            <a:spLocks/>
          </p:cNvSpPr>
          <p:nvPr/>
        </p:nvSpPr>
        <p:spPr>
          <a:xfrm>
            <a:off x="533400" y="1528989"/>
            <a:ext cx="10515600" cy="510540"/>
          </a:xfrm>
          <a:prstGeom prst="rect">
            <a:avLst/>
          </a:prstGeom>
        </p:spPr>
        <p:txBody>
          <a:bodyPr vert="horz" lIns="91440" tIns="45720" rIns="91440" bIns="45720" rtlCol="0" anchor="b">
            <a:noAutofit/>
          </a:bodyPr>
          <a:lstStyle/>
          <a:p>
            <a:pPr marL="0" marR="0" lvl="0" indent="0" algn="ctr" defTabSz="457200" rtl="0" eaLnBrk="1" fontAlgn="auto" latinLnBrk="0" hangingPunct="1">
              <a:lnSpc>
                <a:spcPct val="115000"/>
              </a:lnSpc>
              <a:spcBef>
                <a:spcPct val="0"/>
              </a:spcBef>
              <a:spcAft>
                <a:spcPts val="1000"/>
              </a:spcAft>
              <a:buClrTx/>
              <a:buSzTx/>
              <a:buFontTx/>
              <a:buNone/>
              <a:tabLst/>
              <a:defRPr/>
            </a:pPr>
            <a:endParaRPr kumimoji="0" lang="ru-RU" sz="2400" b="1" i="0" u="none" strike="noStrike" kern="1200" cap="none" spc="0" normalizeH="0" baseline="0" noProof="0" dirty="0">
              <a:ln>
                <a:noFill/>
              </a:ln>
              <a:solidFill>
                <a:schemeClr val="accent2">
                  <a:lumMod val="50000"/>
                </a:schemeClr>
              </a:solidFill>
              <a:effectLst/>
              <a:uLnTx/>
              <a:uFillTx/>
              <a:latin typeface="Times New Roman" pitchFamily="18" charset="0"/>
              <a:ea typeface="+mj-ea"/>
              <a:cs typeface="Times New Roman" pitchFamily="18" charset="0"/>
            </a:endParaRPr>
          </a:p>
        </p:txBody>
      </p:sp>
      <p:sp>
        <p:nvSpPr>
          <p:cNvPr id="4" name="Прямоугольник 3"/>
          <p:cNvSpPr/>
          <p:nvPr/>
        </p:nvSpPr>
        <p:spPr>
          <a:xfrm>
            <a:off x="429066" y="1448635"/>
            <a:ext cx="9945858" cy="3170099"/>
          </a:xfrm>
          <a:prstGeom prst="rect">
            <a:avLst/>
          </a:prstGeom>
        </p:spPr>
        <p:txBody>
          <a:bodyPr wrap="square">
            <a:spAutoFit/>
          </a:bodyPr>
          <a:lstStyle/>
          <a:p>
            <a:pPr algn="ctr"/>
            <a:r>
              <a:rPr lang="ru-RU" sz="4000" b="1" dirty="0" smtClean="0">
                <a:solidFill>
                  <a:schemeClr val="accent2">
                    <a:lumMod val="50000"/>
                  </a:schemeClr>
                </a:solidFill>
                <a:latin typeface="+mj-lt"/>
                <a:cs typeface="Times New Roman" panose="02020603050405020304" pitchFamily="18" charset="0"/>
              </a:rPr>
              <a:t>Региональный обмен опытом</a:t>
            </a:r>
          </a:p>
          <a:p>
            <a:pPr algn="ctr"/>
            <a:r>
              <a:rPr lang="ru-RU" sz="4000" b="1" dirty="0" smtClean="0">
                <a:solidFill>
                  <a:schemeClr val="accent2">
                    <a:lumMod val="50000"/>
                  </a:schemeClr>
                </a:solidFill>
                <a:latin typeface="+mj-lt"/>
                <a:cs typeface="Times New Roman" panose="02020603050405020304" pitchFamily="18" charset="0"/>
              </a:rPr>
              <a:t>ТРУДНОСТИ И ЛАЙФХАКИ ОРГАНИЗАЦИИ ПРОЕКТНОЙ ДЕЯТЕЛЬНОСТИ ПО ИНОСТРАННОМУ ЯЗЫКУ</a:t>
            </a:r>
            <a:endParaRPr lang="ru-RU" sz="4000" b="1" dirty="0">
              <a:solidFill>
                <a:schemeClr val="accent2">
                  <a:lumMod val="50000"/>
                </a:schemeClr>
              </a:solidFill>
              <a:latin typeface="+mj-lt"/>
              <a:cs typeface="Times New Roman" panose="0202060305040502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spTree>
    <p:extLst>
      <p:ext uri="{BB962C8B-B14F-4D97-AF65-F5344CB8AC3E}">
        <p14:creationId xmlns:p14="http://schemas.microsoft.com/office/powerpoint/2010/main" val="2919707508"/>
      </p:ext>
    </p:extLst>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Электронный сборник материалов </a:t>
            </a:r>
            <a:endParaRPr lang="ru-RU" dirty="0"/>
          </a:p>
        </p:txBody>
      </p:sp>
      <p:sp>
        <p:nvSpPr>
          <p:cNvPr id="3" name="Содержимое 2"/>
          <p:cNvSpPr>
            <a:spLocks noGrp="1"/>
          </p:cNvSpPr>
          <p:nvPr>
            <p:ph idx="1"/>
          </p:nvPr>
        </p:nvSpPr>
        <p:spPr>
          <a:xfrm>
            <a:off x="650632" y="1828800"/>
            <a:ext cx="4721468" cy="4695092"/>
          </a:xfrm>
        </p:spPr>
        <p:txBody>
          <a:bodyPr/>
          <a:lstStyle/>
          <a:p>
            <a:pPr marL="0" indent="0" algn="just">
              <a:buNone/>
            </a:pPr>
            <a:r>
              <a:rPr lang="ru-RU" dirty="0" smtClean="0"/>
              <a:t>В соответствии с планом работы областного методического объединения преподавателей иностранного языка был проведен обмен региональными практиками наставничества по тематическому направлению «Проектная деятельность на уроках иностранного языка». По итогам работы был сформирован электронный сборник материалов «Практика организации проектной деятельности на уроках иностранного языка», который выложен на сайте ГБПОУ «МПК».</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pic>
        <p:nvPicPr>
          <p:cNvPr id="3074" name="Picture 2"/>
          <p:cNvPicPr>
            <a:picLocks noChangeAspect="1" noChangeArrowheads="1"/>
          </p:cNvPicPr>
          <p:nvPr/>
        </p:nvPicPr>
        <p:blipFill>
          <a:blip r:embed="rId3" cstate="print"/>
          <a:srcRect/>
          <a:stretch>
            <a:fillRect/>
          </a:stretch>
        </p:blipFill>
        <p:spPr bwMode="auto">
          <a:xfrm>
            <a:off x="5462471" y="1790283"/>
            <a:ext cx="2925391" cy="273095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8862645" y="1645345"/>
            <a:ext cx="2797371" cy="3946562"/>
          </a:xfrm>
          <a:prstGeom prst="rect">
            <a:avLst/>
          </a:prstGeom>
          <a:noFill/>
          <a:ln w="9525">
            <a:noFill/>
            <a:miter lim="800000"/>
            <a:headEnd/>
            <a:tailEnd/>
          </a:ln>
        </p:spPr>
      </p:pic>
    </p:spTree>
  </p:cSld>
  <p:clrMapOvr>
    <a:masterClrMapping/>
  </p:clrMapOvr>
  <p:transition spd="med">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Преподаватели иностранных языков, принявшие участие в региональном обмене опытом</a:t>
            </a:r>
            <a:endParaRPr lang="ru-RU" dirty="0"/>
          </a:p>
        </p:txBody>
      </p:sp>
      <p:sp>
        <p:nvSpPr>
          <p:cNvPr id="3" name="Содержимое 2"/>
          <p:cNvSpPr>
            <a:spLocks noGrp="1"/>
          </p:cNvSpPr>
          <p:nvPr>
            <p:ph idx="1"/>
          </p:nvPr>
        </p:nvSpPr>
        <p:spPr/>
        <p:txBody>
          <a:bodyPr numCol="2">
            <a:noAutofit/>
          </a:bodyPr>
          <a:lstStyle/>
          <a:p>
            <a:r>
              <a:rPr lang="ru-RU" sz="1200" b="1" i="1" dirty="0" err="1" smtClean="0"/>
              <a:t>Аслаповская</a:t>
            </a:r>
            <a:r>
              <a:rPr lang="ru-RU" sz="1200" b="1" i="1" dirty="0" smtClean="0"/>
              <a:t> Елена Валерьевна</a:t>
            </a:r>
            <a:endParaRPr lang="ru-RU" sz="1200" dirty="0" smtClean="0"/>
          </a:p>
          <a:p>
            <a:r>
              <a:rPr lang="ru-RU" sz="1200" b="1" i="1" dirty="0" err="1" smtClean="0"/>
              <a:t>Ахлюстина</a:t>
            </a:r>
            <a:r>
              <a:rPr lang="ru-RU" sz="1200" b="1" i="1" dirty="0" smtClean="0"/>
              <a:t> Евгения Владимировна</a:t>
            </a:r>
            <a:r>
              <a:rPr lang="ru-RU" sz="1200" dirty="0" smtClean="0"/>
              <a:t>	</a:t>
            </a:r>
          </a:p>
          <a:p>
            <a:r>
              <a:rPr lang="ru-RU" sz="1200" b="1" i="1" dirty="0" smtClean="0"/>
              <a:t>Белякова Ольга Анатольевна</a:t>
            </a:r>
            <a:endParaRPr lang="ru-RU" sz="1200" dirty="0" smtClean="0"/>
          </a:p>
          <a:p>
            <a:r>
              <a:rPr lang="ru-RU" sz="1200" b="1" i="1" dirty="0" smtClean="0"/>
              <a:t>Герасимова Инна Геннадиевна</a:t>
            </a:r>
            <a:endParaRPr lang="ru-RU" sz="1200" dirty="0" smtClean="0"/>
          </a:p>
          <a:p>
            <a:r>
              <a:rPr lang="ru-RU" sz="1200" b="1" i="1" dirty="0" err="1" smtClean="0"/>
              <a:t>Глухова</a:t>
            </a:r>
            <a:r>
              <a:rPr lang="ru-RU" sz="1200" b="1" i="1" dirty="0" smtClean="0"/>
              <a:t> Наталья Александровна</a:t>
            </a:r>
            <a:endParaRPr lang="ru-RU" sz="1200" dirty="0" smtClean="0"/>
          </a:p>
          <a:p>
            <a:r>
              <a:rPr lang="ru-RU" sz="1200" b="1" i="1" dirty="0" smtClean="0"/>
              <a:t>Зотова Евгения Владимировна</a:t>
            </a:r>
            <a:endParaRPr lang="ru-RU" sz="1200" dirty="0" smtClean="0"/>
          </a:p>
          <a:p>
            <a:r>
              <a:rPr lang="ru-RU" sz="1200" b="1" i="1" dirty="0" err="1" smtClean="0"/>
              <a:t>Иманова</a:t>
            </a:r>
            <a:r>
              <a:rPr lang="ru-RU" sz="1200" b="1" i="1" dirty="0" smtClean="0"/>
              <a:t> Лилия </a:t>
            </a:r>
            <a:r>
              <a:rPr lang="ru-RU" sz="1200" b="1" i="1" dirty="0" err="1" smtClean="0"/>
              <a:t>Хисматуловна</a:t>
            </a:r>
            <a:endParaRPr lang="ru-RU" sz="1200" dirty="0" smtClean="0"/>
          </a:p>
          <a:p>
            <a:r>
              <a:rPr lang="ru-RU" sz="1200" b="1" i="1" dirty="0" smtClean="0"/>
              <a:t>Исаков Вадим Алексеевич</a:t>
            </a:r>
            <a:endParaRPr lang="ru-RU" sz="1200" dirty="0" smtClean="0"/>
          </a:p>
          <a:p>
            <a:r>
              <a:rPr lang="ru-RU" sz="1200" b="1" i="1" dirty="0" err="1" smtClean="0"/>
              <a:t>Каракина</a:t>
            </a:r>
            <a:r>
              <a:rPr lang="ru-RU" sz="1200" b="1" i="1" dirty="0" smtClean="0"/>
              <a:t> Юлия Николаевна</a:t>
            </a:r>
            <a:r>
              <a:rPr lang="ru-RU" sz="1200" dirty="0" smtClean="0"/>
              <a:t>	</a:t>
            </a:r>
          </a:p>
          <a:p>
            <a:r>
              <a:rPr lang="ru-RU" sz="1200" b="1" i="1" dirty="0" smtClean="0"/>
              <a:t>Карташова Галина </a:t>
            </a:r>
            <a:r>
              <a:rPr lang="ru-RU" sz="1200" b="1" i="1" dirty="0" smtClean="0"/>
              <a:t>Владимировна</a:t>
            </a:r>
          </a:p>
          <a:p>
            <a:r>
              <a:rPr lang="ru-RU" sz="1200" b="1" i="1" dirty="0" smtClean="0"/>
              <a:t>Князева Екатерина Михайловна</a:t>
            </a:r>
            <a:endParaRPr lang="ru-RU" sz="1200" dirty="0" smtClean="0"/>
          </a:p>
          <a:p>
            <a:r>
              <a:rPr lang="ru-RU" sz="1200" b="1" i="1" dirty="0" err="1" smtClean="0"/>
              <a:t>Лесничая</a:t>
            </a:r>
            <a:r>
              <a:rPr lang="ru-RU" sz="1200" b="1" i="1" dirty="0" smtClean="0"/>
              <a:t> Ангелина Дмитриевна</a:t>
            </a:r>
            <a:endParaRPr lang="ru-RU" sz="1200" dirty="0" smtClean="0"/>
          </a:p>
          <a:p>
            <a:r>
              <a:rPr lang="ru-RU" sz="1200" b="1" i="1" dirty="0" smtClean="0"/>
              <a:t>Медведева Яна </a:t>
            </a:r>
            <a:r>
              <a:rPr lang="ru-RU" sz="1200" b="1" i="1" dirty="0" smtClean="0"/>
              <a:t>Венедиктовна</a:t>
            </a:r>
          </a:p>
          <a:p>
            <a:r>
              <a:rPr lang="ru-RU" sz="1200" b="1" i="1" dirty="0" smtClean="0"/>
              <a:t>Науменко Светлана Анатольевна</a:t>
            </a:r>
            <a:endParaRPr lang="ru-RU" sz="1200" dirty="0" smtClean="0"/>
          </a:p>
          <a:p>
            <a:r>
              <a:rPr lang="ru-RU" sz="1200" b="1" i="1" dirty="0" err="1" smtClean="0"/>
              <a:t>Сагандыкова</a:t>
            </a:r>
            <a:r>
              <a:rPr lang="ru-RU" sz="1200" b="1" i="1" dirty="0" smtClean="0"/>
              <a:t> </a:t>
            </a:r>
            <a:r>
              <a:rPr lang="ru-RU" sz="1200" b="1" i="1" dirty="0" err="1" smtClean="0"/>
              <a:t>Диляра</a:t>
            </a:r>
            <a:r>
              <a:rPr lang="ru-RU" sz="1200" b="1" i="1" dirty="0" smtClean="0"/>
              <a:t> </a:t>
            </a:r>
            <a:r>
              <a:rPr lang="ru-RU" sz="1200" b="1" i="1" dirty="0" err="1" smtClean="0"/>
              <a:t>Фларитовна</a:t>
            </a:r>
            <a:endParaRPr lang="ru-RU" sz="1200" b="1" i="1" dirty="0" smtClean="0"/>
          </a:p>
          <a:p>
            <a:r>
              <a:rPr lang="ru-RU" sz="1200" b="1" i="1" dirty="0" err="1" smtClean="0"/>
              <a:t>Сержантова</a:t>
            </a:r>
            <a:r>
              <a:rPr lang="ru-RU" sz="1200" b="1" i="1" dirty="0" smtClean="0"/>
              <a:t> </a:t>
            </a:r>
            <a:r>
              <a:rPr lang="ru-RU" sz="1200" b="1" i="1" dirty="0" err="1" smtClean="0"/>
              <a:t>Сания</a:t>
            </a:r>
            <a:r>
              <a:rPr lang="ru-RU" sz="1200" b="1" i="1" dirty="0" smtClean="0"/>
              <a:t> </a:t>
            </a:r>
            <a:r>
              <a:rPr lang="ru-RU" sz="1200" b="1" i="1" dirty="0" err="1" smtClean="0"/>
              <a:t>Фарайевна</a:t>
            </a:r>
            <a:endParaRPr lang="ru-RU" sz="1200" dirty="0" smtClean="0"/>
          </a:p>
          <a:p>
            <a:r>
              <a:rPr lang="ru-RU" sz="1200" b="1" i="1" dirty="0" smtClean="0"/>
              <a:t>Хасанова Нелли </a:t>
            </a:r>
            <a:r>
              <a:rPr lang="ru-RU" sz="1200" b="1" i="1" dirty="0" err="1" smtClean="0"/>
              <a:t>Фаритовна</a:t>
            </a:r>
            <a:endParaRPr lang="ru-RU" sz="1200" dirty="0" smtClean="0"/>
          </a:p>
          <a:p>
            <a:r>
              <a:rPr lang="ru-RU" sz="1200" b="1" i="1" dirty="0" err="1" smtClean="0"/>
              <a:t>Хацкова</a:t>
            </a:r>
            <a:r>
              <a:rPr lang="ru-RU" sz="1200" b="1" i="1" dirty="0" smtClean="0"/>
              <a:t> Александра Анатольевна</a:t>
            </a:r>
            <a:endParaRPr lang="ru-RU" sz="1200" dirty="0" smtClean="0"/>
          </a:p>
          <a:p>
            <a:r>
              <a:rPr lang="ru-RU" sz="1200" b="1" i="1" dirty="0" err="1" smtClean="0"/>
              <a:t>Шангареева</a:t>
            </a:r>
            <a:r>
              <a:rPr lang="ru-RU" sz="1200" b="1" i="1" dirty="0" smtClean="0"/>
              <a:t> Алина Владимировна</a:t>
            </a:r>
            <a:endParaRPr lang="ru-RU" sz="1200" dirty="0" smtClean="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pic>
        <p:nvPicPr>
          <p:cNvPr id="5" name="Picture 2" descr="C:\Users\Кристина\Downloads\—Pngtree—london city buildings colorful splashes_4382049.png"/>
          <p:cNvPicPr>
            <a:picLocks noChangeAspect="1" noChangeArrowheads="1"/>
          </p:cNvPicPr>
          <p:nvPr/>
        </p:nvPicPr>
        <p:blipFill>
          <a:blip r:embed="rId3" cstate="print"/>
          <a:srcRect/>
          <a:stretch>
            <a:fillRect/>
          </a:stretch>
        </p:blipFill>
        <p:spPr bwMode="auto">
          <a:xfrm>
            <a:off x="5154595" y="4100975"/>
            <a:ext cx="2808183" cy="2808183"/>
          </a:xfrm>
          <a:prstGeom prst="rect">
            <a:avLst/>
          </a:prstGeom>
          <a:noFill/>
        </p:spPr>
      </p:pic>
    </p:spTree>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56492"/>
          </a:xfrm>
        </p:spPr>
        <p:txBody>
          <a:bodyPr/>
          <a:lstStyle/>
          <a:p>
            <a:r>
              <a:rPr lang="ru-RU" dirty="0" smtClean="0"/>
              <a:t>Проектные работы студентов</a:t>
            </a:r>
            <a:endParaRPr lang="ru-RU" dirty="0"/>
          </a:p>
        </p:txBody>
      </p:sp>
      <p:sp>
        <p:nvSpPr>
          <p:cNvPr id="3" name="Содержимое 2"/>
          <p:cNvSpPr>
            <a:spLocks noGrp="1"/>
          </p:cNvSpPr>
          <p:nvPr>
            <p:ph idx="1"/>
          </p:nvPr>
        </p:nvSpPr>
        <p:spPr>
          <a:xfrm>
            <a:off x="474785" y="1345223"/>
            <a:ext cx="9240715" cy="4870939"/>
          </a:xfrm>
        </p:spPr>
        <p:txBody>
          <a:bodyPr>
            <a:noAutofit/>
          </a:bodyPr>
          <a:lstStyle/>
          <a:p>
            <a:r>
              <a:rPr lang="ru-RU" sz="1000" dirty="0" smtClean="0"/>
              <a:t>Английский язык в профессиональной деятельности - </a:t>
            </a:r>
            <a:r>
              <a:rPr lang="ru-RU" sz="1000" dirty="0" err="1" smtClean="0"/>
              <a:t>Шкалыгина</a:t>
            </a:r>
            <a:r>
              <a:rPr lang="ru-RU" sz="1000" dirty="0" smtClean="0"/>
              <a:t> Дарья Дмитриевна, ГБПОУ «КПК имени С.В. Хохрякова»</a:t>
            </a:r>
          </a:p>
          <a:p>
            <a:r>
              <a:rPr lang="ru-RU" sz="1000" dirty="0" smtClean="0"/>
              <a:t>Английский язык в компьютерных играх - Попова Юлия Андреевна, ГБПОУ «</a:t>
            </a:r>
            <a:r>
              <a:rPr lang="ru-RU" sz="1000" dirty="0" err="1" smtClean="0"/>
              <a:t>Каслинский</a:t>
            </a:r>
            <a:r>
              <a:rPr lang="ru-RU" sz="1000" dirty="0" smtClean="0"/>
              <a:t> промышленно – гуманитарный техникум», </a:t>
            </a:r>
            <a:r>
              <a:rPr lang="ru-RU" sz="1000" dirty="0" err="1" smtClean="0"/>
              <a:t>Карабашский</a:t>
            </a:r>
            <a:r>
              <a:rPr lang="ru-RU" sz="1000" dirty="0" smtClean="0"/>
              <a:t> филиал</a:t>
            </a:r>
          </a:p>
          <a:p>
            <a:r>
              <a:rPr lang="ru-RU" sz="1000" dirty="0" smtClean="0"/>
              <a:t>Англицизмы в речи студентов - </a:t>
            </a:r>
            <a:r>
              <a:rPr lang="ru-RU" sz="1000" dirty="0" err="1" smtClean="0"/>
              <a:t>Бадретдинов</a:t>
            </a:r>
            <a:r>
              <a:rPr lang="ru-RU" sz="1000" dirty="0" smtClean="0"/>
              <a:t> Дмитрий Денисович, ГБПОУ «</a:t>
            </a:r>
            <a:r>
              <a:rPr lang="ru-RU" sz="1000" dirty="0" err="1" smtClean="0"/>
              <a:t>Ашинский</a:t>
            </a:r>
            <a:r>
              <a:rPr lang="ru-RU" sz="1000" dirty="0" smtClean="0"/>
              <a:t> индустриальный техникум»</a:t>
            </a:r>
          </a:p>
          <a:p>
            <a:r>
              <a:rPr lang="ru-RU" sz="1000" dirty="0" smtClean="0"/>
              <a:t>Англицизмы в русском молодёжном сленге - Инин Иван Валерьевич, ГБПОУ «Челябинский энергетический колледж им. С.М. Кирова»</a:t>
            </a:r>
          </a:p>
          <a:p>
            <a:r>
              <a:rPr lang="ru-RU" sz="1000" dirty="0" smtClean="0"/>
              <a:t>Реализация проекта «Виртуальная экскурсия» на уроках иностранного языка в колледже - </a:t>
            </a:r>
            <a:r>
              <a:rPr lang="ru-RU" sz="1000" dirty="0" err="1" smtClean="0"/>
              <a:t>Харлашкина</a:t>
            </a:r>
            <a:r>
              <a:rPr lang="ru-RU" sz="1000" dirty="0" smtClean="0"/>
              <a:t> Ирина Евгеньевна, Рязанова Евгения Алексеевна, ГБПОУ «Челябинский педагогический колледж № 2»</a:t>
            </a:r>
          </a:p>
          <a:p>
            <a:r>
              <a:rPr lang="ru-RU" sz="1000" dirty="0" smtClean="0"/>
              <a:t>Возможность применения электронного </a:t>
            </a:r>
            <a:r>
              <a:rPr lang="ru-RU" sz="1000" dirty="0" err="1" smtClean="0"/>
              <a:t>терминалогического</a:t>
            </a:r>
            <a:r>
              <a:rPr lang="ru-RU" sz="1000" dirty="0" smtClean="0"/>
              <a:t> словаря при подготовке к олимпиадам по специальности «сетевое и системное администрирование» в системе </a:t>
            </a:r>
            <a:r>
              <a:rPr lang="ru-RU" sz="1000" dirty="0" err="1" smtClean="0"/>
              <a:t>moodle</a:t>
            </a:r>
            <a:r>
              <a:rPr lang="ru-RU" sz="1000" dirty="0" smtClean="0"/>
              <a:t> - Писарев Виталий Владимирович, ГБПОУ «Челябинский механико-технологический техникум»</a:t>
            </a:r>
          </a:p>
          <a:p>
            <a:r>
              <a:rPr lang="ru-RU" sz="1000" dirty="0" smtClean="0"/>
              <a:t>Использование лексических игр на уроках английского языка - Митюшина Анастасия Антоновна, ГБПОУ «</a:t>
            </a:r>
            <a:r>
              <a:rPr lang="ru-RU" sz="1000" dirty="0" err="1" smtClean="0"/>
              <a:t>Саткинский</a:t>
            </a:r>
            <a:r>
              <a:rPr lang="ru-RU" sz="1000" dirty="0" smtClean="0"/>
              <a:t> горно-керамический колледж им. А.К.Савина»</a:t>
            </a:r>
          </a:p>
          <a:p>
            <a:r>
              <a:rPr lang="ru-RU" sz="1000" dirty="0" smtClean="0"/>
              <a:t>Исследование терминов электронных систем автомобиля - Братанов Анатолий </a:t>
            </a:r>
            <a:r>
              <a:rPr lang="ru-RU" sz="1000" dirty="0" err="1" smtClean="0"/>
              <a:t>Борисович,ГБПОУ</a:t>
            </a:r>
            <a:r>
              <a:rPr lang="ru-RU" sz="1000" dirty="0" smtClean="0"/>
              <a:t> «Магнитогорский строительно-монтажный техникум»</a:t>
            </a:r>
          </a:p>
          <a:p>
            <a:r>
              <a:rPr lang="ru-RU" sz="1000" dirty="0" smtClean="0"/>
              <a:t>Оружие победы - </a:t>
            </a:r>
            <a:r>
              <a:rPr lang="ru-RU" sz="1000" dirty="0" err="1" smtClean="0"/>
              <a:t>Тухватуллин</a:t>
            </a:r>
            <a:r>
              <a:rPr lang="ru-RU" sz="1000" dirty="0" smtClean="0"/>
              <a:t> Сергей Рустамович, Мягков Александр Сергеевич, ГБПОУ «</a:t>
            </a:r>
            <a:r>
              <a:rPr lang="ru-RU" sz="1000" dirty="0" err="1" smtClean="0"/>
              <a:t>Каслинский</a:t>
            </a:r>
            <a:r>
              <a:rPr lang="ru-RU" sz="1000" dirty="0" smtClean="0"/>
              <a:t> промышленно-гуманитарный технику»</a:t>
            </a:r>
          </a:p>
          <a:p>
            <a:r>
              <a:rPr lang="ru-RU" sz="1000" dirty="0" err="1" smtClean="0"/>
              <a:t>Посткроссинг</a:t>
            </a:r>
            <a:r>
              <a:rPr lang="ru-RU" sz="1000" dirty="0" smtClean="0"/>
              <a:t>: старые традиции в современном мире - Лобанов Глеб Иванович, ГБПОУ «Южно-Уральский государственный колледж»,  </a:t>
            </a:r>
            <a:r>
              <a:rPr lang="ru-RU" sz="1000" dirty="0" err="1" smtClean="0"/>
              <a:t>Кыштымский</a:t>
            </a:r>
            <a:r>
              <a:rPr lang="ru-RU" sz="1000" dirty="0" smtClean="0"/>
              <a:t> филиал</a:t>
            </a:r>
          </a:p>
          <a:p>
            <a:r>
              <a:rPr lang="ru-RU" sz="1000" dirty="0" smtClean="0"/>
              <a:t>Проблемы подростков и поиск их решений в англоязычной литературе жанра </a:t>
            </a:r>
            <a:r>
              <a:rPr lang="ru-RU" sz="1000" dirty="0" err="1" smtClean="0"/>
              <a:t>young</a:t>
            </a:r>
            <a:r>
              <a:rPr lang="ru-RU" sz="1000" dirty="0" smtClean="0"/>
              <a:t> </a:t>
            </a:r>
            <a:r>
              <a:rPr lang="ru-RU" sz="1000" dirty="0" err="1" smtClean="0"/>
              <a:t>adult</a:t>
            </a:r>
            <a:r>
              <a:rPr lang="ru-RU" sz="1000" dirty="0" smtClean="0"/>
              <a:t> - Малинина Мария Александровна, ГБОУ ПОО «Златоустовский техникум технологий и экономики»</a:t>
            </a:r>
          </a:p>
          <a:p>
            <a:r>
              <a:rPr lang="ru-RU" sz="1000" dirty="0" smtClean="0"/>
              <a:t>Создание сборника </a:t>
            </a:r>
            <a:r>
              <a:rPr lang="ru-RU" sz="1000" dirty="0" err="1" smtClean="0"/>
              <a:t>квест-игр</a:t>
            </a:r>
            <a:r>
              <a:rPr lang="ru-RU" sz="1000" dirty="0" smtClean="0"/>
              <a:t> и </a:t>
            </a:r>
            <a:r>
              <a:rPr lang="ru-RU" sz="1000" dirty="0" err="1" smtClean="0"/>
              <a:t>веб-квестов</a:t>
            </a:r>
            <a:r>
              <a:rPr lang="ru-RU" sz="1000" dirty="0" smtClean="0"/>
              <a:t> «</a:t>
            </a:r>
            <a:r>
              <a:rPr lang="ru-RU" sz="1000" dirty="0" err="1" smtClean="0"/>
              <a:t>english</a:t>
            </a:r>
            <a:r>
              <a:rPr lang="ru-RU" sz="1000" dirty="0" smtClean="0"/>
              <a:t> </a:t>
            </a:r>
            <a:r>
              <a:rPr lang="ru-RU" sz="1000" dirty="0" err="1" smtClean="0"/>
              <a:t>in</a:t>
            </a:r>
            <a:r>
              <a:rPr lang="ru-RU" sz="1000" dirty="0" smtClean="0"/>
              <a:t> </a:t>
            </a:r>
            <a:r>
              <a:rPr lang="ru-RU" sz="1000" dirty="0" err="1" smtClean="0"/>
              <a:t>our</a:t>
            </a:r>
            <a:r>
              <a:rPr lang="ru-RU" sz="1000" dirty="0" smtClean="0"/>
              <a:t> </a:t>
            </a:r>
            <a:r>
              <a:rPr lang="ru-RU" sz="1000" dirty="0" err="1" smtClean="0"/>
              <a:t>life</a:t>
            </a:r>
            <a:r>
              <a:rPr lang="ru-RU" sz="1000" dirty="0" smtClean="0"/>
              <a:t>» для организации внеурочной деятельности у обучающихся начальных классов - </a:t>
            </a:r>
            <a:r>
              <a:rPr lang="ru-RU" sz="1000" dirty="0" err="1" smtClean="0"/>
              <a:t>Матаренко</a:t>
            </a:r>
            <a:r>
              <a:rPr lang="ru-RU" sz="1000" dirty="0" smtClean="0"/>
              <a:t> Елена Александровна, ГБПОУ «</a:t>
            </a:r>
            <a:r>
              <a:rPr lang="ru-RU" sz="1000" dirty="0" err="1" smtClean="0"/>
              <a:t>Миасский</a:t>
            </a:r>
            <a:r>
              <a:rPr lang="ru-RU" sz="1000" dirty="0" smtClean="0"/>
              <a:t> педагогический колледж»</a:t>
            </a:r>
          </a:p>
          <a:p>
            <a:r>
              <a:rPr lang="ru-RU" sz="1000" dirty="0" smtClean="0"/>
              <a:t> Трудности технического перевода с немецкого языка на русский - Жуков Алексей Олегович, ГБПОУ «Южно-Уральский государственный колледж», </a:t>
            </a:r>
            <a:r>
              <a:rPr lang="ru-RU" sz="1000" dirty="0" err="1" smtClean="0"/>
              <a:t>Кыштымский</a:t>
            </a:r>
            <a:r>
              <a:rPr lang="ru-RU" sz="1000" dirty="0" smtClean="0"/>
              <a:t> филиал</a:t>
            </a:r>
          </a:p>
          <a:p>
            <a:r>
              <a:rPr lang="ru-RU" sz="1000" dirty="0" smtClean="0"/>
              <a:t>Языковые особенности рекламного слогана	- </a:t>
            </a:r>
            <a:r>
              <a:rPr lang="ru-RU" sz="1000" dirty="0" err="1" smtClean="0"/>
              <a:t>Низамова</a:t>
            </a:r>
            <a:r>
              <a:rPr lang="ru-RU" sz="1000" dirty="0" smtClean="0"/>
              <a:t> </a:t>
            </a:r>
            <a:r>
              <a:rPr lang="ru-RU" sz="1000" dirty="0" err="1" smtClean="0"/>
              <a:t>Карина</a:t>
            </a:r>
            <a:r>
              <a:rPr lang="ru-RU" sz="1000" dirty="0" smtClean="0"/>
              <a:t> </a:t>
            </a:r>
            <a:r>
              <a:rPr lang="ru-RU" sz="1000" dirty="0" err="1" smtClean="0"/>
              <a:t>Ильдаровна</a:t>
            </a:r>
            <a:r>
              <a:rPr lang="ru-RU" sz="1000" dirty="0" smtClean="0"/>
              <a:t>, ГБПОУ «Челябинский механико-технологический техникум»</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spTree>
  </p:cSld>
  <p:clrMapOvr>
    <a:masterClrMapping/>
  </p:clrMapOvr>
  <p:transition spd="med">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pic>
        <p:nvPicPr>
          <p:cNvPr id="2050" name="Picture 2"/>
          <p:cNvPicPr>
            <a:picLocks noChangeAspect="1" noChangeArrowheads="1"/>
          </p:cNvPicPr>
          <p:nvPr/>
        </p:nvPicPr>
        <p:blipFill>
          <a:blip r:embed="rId3" cstate="print"/>
          <a:srcRect/>
          <a:stretch>
            <a:fillRect/>
          </a:stretch>
        </p:blipFill>
        <p:spPr bwMode="auto">
          <a:xfrm>
            <a:off x="457201" y="4220308"/>
            <a:ext cx="4098019" cy="2305136"/>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635270" y="4203144"/>
            <a:ext cx="4157037" cy="2338333"/>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1380027" y="378069"/>
            <a:ext cx="2453713" cy="3486150"/>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5077558" y="351693"/>
            <a:ext cx="2474018" cy="3512383"/>
          </a:xfrm>
          <a:prstGeom prst="rect">
            <a:avLst/>
          </a:prstGeom>
          <a:noFill/>
          <a:ln w="9525">
            <a:noFill/>
            <a:miter lim="800000"/>
            <a:headEnd/>
            <a:tailEnd/>
          </a:ln>
        </p:spPr>
      </p:pic>
    </p:spTree>
  </p:cSld>
  <p:clrMapOvr>
    <a:masterClrMapping/>
  </p:clrMapOvr>
  <p:transition spd="med">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16780" y="1941589"/>
            <a:ext cx="7160380" cy="1106385"/>
          </a:xfrm>
        </p:spPr>
        <p:txBody>
          <a:bodyPr>
            <a:normAutofit/>
          </a:bodyPr>
          <a:lstStyle/>
          <a:p>
            <a:pPr algn="ctr"/>
            <a:r>
              <a:rPr lang="ru-RU" sz="4000" b="1" dirty="0" smtClean="0">
                <a:solidFill>
                  <a:schemeClr val="accent2">
                    <a:lumMod val="75000"/>
                  </a:schemeClr>
                </a:solidFill>
                <a:cs typeface="Times New Roman" panose="02020603050405020304" pitchFamily="18" charset="0"/>
              </a:rPr>
              <a:t>Благодарю за внимание!</a:t>
            </a:r>
            <a:endParaRPr lang="ru-RU" sz="4000" b="1" dirty="0">
              <a:solidFill>
                <a:schemeClr val="accent2">
                  <a:lumMod val="75000"/>
                </a:schemeClr>
              </a:solidFill>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8229" y="-27728"/>
            <a:ext cx="1525686" cy="1501141"/>
          </a:xfrm>
          <a:prstGeom prst="rect">
            <a:avLst/>
          </a:prstGeom>
        </p:spPr>
      </p:pic>
    </p:spTree>
    <p:extLst>
      <p:ext uri="{BB962C8B-B14F-4D97-AF65-F5344CB8AC3E}">
        <p14:creationId xmlns:p14="http://schemas.microsoft.com/office/powerpoint/2010/main" val="2385886375"/>
      </p:ext>
    </p:extLst>
  </p:cSld>
  <p:clrMapOvr>
    <a:masterClrMapping/>
  </p:clrMapOvr>
  <p:transition spd="med">
    <p:wipe/>
  </p:transition>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15_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4406</TotalTime>
  <Words>364</Words>
  <Application>Microsoft Office PowerPoint</Application>
  <PresentationFormat>Широкоэкранный</PresentationFormat>
  <Paragraphs>44</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6</vt:i4>
      </vt:variant>
    </vt:vector>
  </HeadingPairs>
  <TitlesOfParts>
    <vt:vector size="13" baseType="lpstr">
      <vt:lpstr>Arial</vt:lpstr>
      <vt:lpstr>Calibri</vt:lpstr>
      <vt:lpstr>Times New Roman</vt:lpstr>
      <vt:lpstr>Trebuchet MS</vt:lpstr>
      <vt:lpstr>Wingdings 3</vt:lpstr>
      <vt:lpstr>Грань</vt:lpstr>
      <vt:lpstr>15_Грань</vt:lpstr>
      <vt:lpstr>Презентация PowerPoint</vt:lpstr>
      <vt:lpstr>Электронный сборник материалов </vt:lpstr>
      <vt:lpstr>Преподаватели иностранных языков, принявшие участие в региональном обмене опытом</vt:lpstr>
      <vt:lpstr>Проектные работы студентов</vt:lpstr>
      <vt:lpstr>Презентация PowerPoint</vt:lpstr>
      <vt:lpstr>Благодарю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Результаты мониторинга  работы ОУ в КАИС «СГО»</dc:title>
  <dc:creator>Татьяна</dc:creator>
  <cp:lastModifiedBy>Преподаватель</cp:lastModifiedBy>
  <cp:revision>294</cp:revision>
  <cp:lastPrinted>2018-11-06T19:03:27Z</cp:lastPrinted>
  <dcterms:created xsi:type="dcterms:W3CDTF">2014-12-03T08:54:34Z</dcterms:created>
  <dcterms:modified xsi:type="dcterms:W3CDTF">2022-04-07T05:49:01Z</dcterms:modified>
</cp:coreProperties>
</file>