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2" r:id="rId1"/>
    <p:sldMasterId id="2147483900" r:id="rId2"/>
  </p:sldMasterIdLst>
  <p:sldIdLst>
    <p:sldId id="319" r:id="rId3"/>
    <p:sldId id="291" r:id="rId4"/>
    <p:sldId id="292" r:id="rId5"/>
    <p:sldId id="320" r:id="rId6"/>
    <p:sldId id="338" r:id="rId7"/>
    <p:sldId id="325" r:id="rId8"/>
    <p:sldId id="343" r:id="rId9"/>
    <p:sldId id="348" r:id="rId10"/>
    <p:sldId id="344" r:id="rId11"/>
    <p:sldId id="347" r:id="rId12"/>
    <p:sldId id="345" r:id="rId13"/>
    <p:sldId id="346" r:id="rId14"/>
    <p:sldId id="335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238BA"/>
    <a:srgbClr val="C690E8"/>
    <a:srgbClr val="532476"/>
    <a:srgbClr val="DB1203"/>
    <a:srgbClr val="D60825"/>
    <a:srgbClr val="452C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23" autoAdjust="0"/>
    <p:restoredTop sz="94660"/>
  </p:normalViewPr>
  <p:slideViewPr>
    <p:cSldViewPr snapToGrid="0">
      <p:cViewPr>
        <p:scale>
          <a:sx n="66" d="100"/>
          <a:sy n="66" d="100"/>
        </p:scale>
        <p:origin x="-58" y="-5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F316329C-BB15-431A-8248-CE2A98DA64A5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9608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433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38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07221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3753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31685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4259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3071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90959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87084" y="69756"/>
            <a:ext cx="12017829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727200" y="3200400"/>
            <a:ext cx="85344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05.04.2022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3909" y="1449304"/>
            <a:ext cx="12028716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3909" y="1396720"/>
            <a:ext cx="12028716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3909" y="2976649"/>
            <a:ext cx="12028716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09600" y="1505931"/>
            <a:ext cx="109728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5039273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05.04.2022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1219200" y="1447800"/>
            <a:ext cx="103632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03756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1166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87084" y="69756"/>
            <a:ext cx="12017829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952501"/>
            <a:ext cx="103632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547938"/>
            <a:ext cx="103632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05.04.2022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066800" y="6172200"/>
            <a:ext cx="5334000" cy="457200"/>
          </a:xfrm>
        </p:spPr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92550" y="2376830"/>
            <a:ext cx="1201802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2195" y="2341476"/>
            <a:ext cx="12018375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1075" y="2468880"/>
            <a:ext cx="12019495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95072" y="6208776"/>
            <a:ext cx="6096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45254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05.04.2022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1219200" y="1447800"/>
            <a:ext cx="499872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578600" y="1447800"/>
            <a:ext cx="499872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0938337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73050"/>
            <a:ext cx="103632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49784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604000" y="1447800"/>
            <a:ext cx="49784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05.04.2022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1219200" y="2247900"/>
            <a:ext cx="49784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6604000" y="2247900"/>
            <a:ext cx="49784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457234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05.04.2022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62084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05.04.2022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29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85344" y="69755"/>
            <a:ext cx="12017829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73050"/>
            <a:ext cx="103632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219200" y="1600200"/>
            <a:ext cx="2540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05.04.2022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3962400" y="1600200"/>
            <a:ext cx="7620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012451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4900550"/>
            <a:ext cx="97536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19200" y="5445825"/>
            <a:ext cx="97536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05.04.2022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219200" y="6172200"/>
            <a:ext cx="5181600" cy="457200"/>
          </a:xfrm>
        </p:spPr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95072" y="6208776"/>
            <a:ext cx="6096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91076" y="4683555"/>
            <a:ext cx="1200912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91345" y="4650475"/>
            <a:ext cx="12008852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91348" y="4773225"/>
            <a:ext cx="12008849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91078" y="66676"/>
            <a:ext cx="12002497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580095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05.04.2022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41721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2"/>
            <a:ext cx="268224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19200" y="274641"/>
            <a:ext cx="7416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05.04.2022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3895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5854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339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1827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3103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064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37916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4730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316329C-BB15-431A-8248-CE2A98DA64A5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981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  <p:sldLayoutId id="2147483894" r:id="rId12"/>
    <p:sldLayoutId id="2147483895" r:id="rId13"/>
    <p:sldLayoutId id="2147483896" r:id="rId14"/>
    <p:sldLayoutId id="2147483897" r:id="rId15"/>
    <p:sldLayoutId id="2147483898" r:id="rId16"/>
    <p:sldLayoutId id="214748389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85344" y="69755"/>
            <a:ext cx="12017829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103632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103632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8229600" y="6191250"/>
            <a:ext cx="33020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05.04.2022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19200" y="6172200"/>
            <a:ext cx="52832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95072" y="6210300"/>
            <a:ext cx="6096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7153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&#1084;&#1099;%20&#1091;&#1095;&#1080;&#1084;&#1089;&#1103;%20&#1086;&#1087;&#1080;&#1089;&#1099;&#1074;&#1072;&#1090;&#1100;%20&#1082;&#1072;&#1088;&#1090;&#1080;&#1085;&#1099;.pptx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&#1055;&#1088;&#1086;&#1077;&#1082;&#1090;%20&#1053;&#1077;&#1084;&#1077;&#1094;&#1082;&#1072;&#1103;%20&#1076;&#1086;&#1088;&#1086;&#1075;&#1072;%20&#1089;&#1082;&#1072;&#1079;&#1086;&#1082;/&#1076;&#1086;&#1088;&#1086;&#1075;&#1072;%20&#1089;&#1082;&#1072;&#1079;&#1086;&#1082;.pptx" TargetMode="Externa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22057" y="3140968"/>
            <a:ext cx="3890689" cy="763375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505933"/>
            <a:ext cx="12192000" cy="1470025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>
                <a:latin typeface="Arial Narrow" pitchFamily="34" charset="0"/>
              </a:rPr>
              <a:t>Создание </a:t>
            </a:r>
            <a:r>
              <a:rPr lang="ru-RU" sz="2800" b="1" dirty="0">
                <a:latin typeface="Arial Narrow" pitchFamily="34" charset="0"/>
              </a:rPr>
              <a:t>комплекта методических материалов по немецкому языку </a:t>
            </a:r>
            <a:r>
              <a:rPr lang="ru-RU" sz="2800" b="1" dirty="0" smtClean="0">
                <a:latin typeface="Arial Narrow" pitchFamily="34" charset="0"/>
              </a:rPr>
              <a:t/>
            </a:r>
            <a:br>
              <a:rPr lang="ru-RU" sz="2800" b="1" dirty="0" smtClean="0">
                <a:latin typeface="Arial Narrow" pitchFamily="34" charset="0"/>
              </a:rPr>
            </a:br>
            <a:r>
              <a:rPr lang="ru-RU" sz="2800" b="1" dirty="0" smtClean="0">
                <a:latin typeface="Arial Narrow" pitchFamily="34" charset="0"/>
              </a:rPr>
              <a:t>для </a:t>
            </a:r>
            <a:r>
              <a:rPr lang="ru-RU" sz="2800" b="1" dirty="0">
                <a:latin typeface="Arial Narrow" pitchFamily="34" charset="0"/>
              </a:rPr>
              <a:t>формирования общих компетенций обучающихся </a:t>
            </a:r>
            <a:r>
              <a:rPr lang="ru-RU" sz="2800" b="1" dirty="0" smtClean="0">
                <a:latin typeface="Arial Narrow" pitchFamily="34" charset="0"/>
              </a:rPr>
              <a:t/>
            </a:r>
            <a:br>
              <a:rPr lang="ru-RU" sz="2800" b="1" dirty="0" smtClean="0">
                <a:latin typeface="Arial Narrow" pitchFamily="34" charset="0"/>
              </a:rPr>
            </a:br>
            <a:r>
              <a:rPr lang="ru-RU" sz="2800" b="1" dirty="0" smtClean="0">
                <a:latin typeface="Arial Narrow" pitchFamily="34" charset="0"/>
              </a:rPr>
              <a:t>педагогического </a:t>
            </a:r>
            <a:r>
              <a:rPr lang="ru-RU" sz="2800" b="1" dirty="0">
                <a:latin typeface="Arial Narrow" pitchFamily="34" charset="0"/>
              </a:rPr>
              <a:t>колледжа</a:t>
            </a:r>
            <a:r>
              <a:rPr lang="ru-RU" sz="2800" dirty="0">
                <a:latin typeface="Arial Narrow" pitchFamily="34" charset="0"/>
              </a:rPr>
              <a:t/>
            </a:r>
            <a:br>
              <a:rPr lang="ru-RU" sz="2800" dirty="0">
                <a:latin typeface="Arial Narrow" pitchFamily="34" charset="0"/>
              </a:rPr>
            </a:br>
            <a:endParaRPr lang="ru-RU" sz="2800" b="1" dirty="0">
              <a:ln w="50800"/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71518" y="269631"/>
            <a:ext cx="57102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Arial Narrow" pitchFamily="34" charset="0"/>
              </a:rPr>
              <a:t>Министерство образования и науки Челябинской области</a:t>
            </a:r>
          </a:p>
          <a:p>
            <a:pPr algn="ctr"/>
            <a:r>
              <a:rPr lang="ru-RU" b="1" dirty="0" smtClean="0">
                <a:latin typeface="Arial Narrow" pitchFamily="34" charset="0"/>
              </a:rPr>
              <a:t>ГБПОУ «Троицкий педагогический колледж» </a:t>
            </a:r>
            <a:endParaRPr lang="ru-RU" b="1" dirty="0">
              <a:latin typeface="Arial Narrow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87799" y="6212546"/>
            <a:ext cx="1388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Arial Narrow" pitchFamily="34" charset="0"/>
              </a:rPr>
              <a:t>Троицк, 2022</a:t>
            </a:r>
            <a:endParaRPr lang="ru-RU" b="1" dirty="0">
              <a:latin typeface="Arial Narrow" pitchFamily="34" charset="0"/>
            </a:endParaRPr>
          </a:p>
        </p:txBody>
      </p:sp>
      <p:pic>
        <p:nvPicPr>
          <p:cNvPr id="13" name="Рисунок 12" descr="klipart_chelovek_lupa_izuchenie_lyubopytstvo_19520_300x188.jpg"/>
          <p:cNvPicPr>
            <a:picLocks noChangeAspect="1"/>
          </p:cNvPicPr>
          <p:nvPr/>
        </p:nvPicPr>
        <p:blipFill>
          <a:blip r:embed="rId2"/>
          <a:srcRect l="20000" r="22500" b="6116"/>
          <a:stretch>
            <a:fillRect/>
          </a:stretch>
        </p:blipFill>
        <p:spPr>
          <a:xfrm>
            <a:off x="353558" y="3103709"/>
            <a:ext cx="3317960" cy="339488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763657" y="5399314"/>
            <a:ext cx="44887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Arial Narrow" pitchFamily="34" charset="0"/>
              </a:rPr>
              <a:t>Марар И</a:t>
            </a:r>
            <a:r>
              <a:rPr lang="ru-RU" b="1" dirty="0" smtClean="0">
                <a:latin typeface="Arial Narrow" pitchFamily="34" charset="0"/>
              </a:rPr>
              <a:t>. И., преподаватель </a:t>
            </a:r>
            <a:r>
              <a:rPr lang="ru-RU" b="1" dirty="0" smtClean="0">
                <a:latin typeface="Arial Narrow" pitchFamily="34" charset="0"/>
              </a:rPr>
              <a:t>немецкого языка</a:t>
            </a:r>
            <a:endParaRPr lang="ru-RU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7335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03769" y="599126"/>
            <a:ext cx="1007615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latin typeface="Arial Narrow" pitchFamily="34" charset="0"/>
              </a:rPr>
              <a:t>Wir kennen heute das Kunstbild beschreiben</a:t>
            </a:r>
            <a:endParaRPr lang="ru-RU" sz="44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pic>
        <p:nvPicPr>
          <p:cNvPr id="7" name="Picture 2" descr="http://vm1.culture.ru/upload/uploaded/0002300260/000230026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044" y="1753288"/>
            <a:ext cx="4085862" cy="438083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Багетная рамка 7">
            <a:hlinkClick r:id="rId3" action="ppaction://hlinkpres?slideindex=1&amp;slidetitle="/>
          </p:cNvPr>
          <p:cNvSpPr/>
          <p:nvPr/>
        </p:nvSpPr>
        <p:spPr>
          <a:xfrm>
            <a:off x="6470248" y="2824223"/>
            <a:ext cx="3541853" cy="2048719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3543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67654" y="575439"/>
            <a:ext cx="10798629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rgbClr val="C00000"/>
                </a:solidFill>
                <a:latin typeface="Arial Narrow" pitchFamily="34" charset="0"/>
              </a:rPr>
              <a:t>ОК 09. Использовать информационные технологии в профессиональной деятельности: </a:t>
            </a:r>
            <a:endParaRPr lang="ru-RU" sz="2800" b="1" dirty="0" smtClean="0">
              <a:solidFill>
                <a:srgbClr val="C00000"/>
              </a:solidFill>
              <a:latin typeface="Arial Narrow" pitchFamily="34" charset="0"/>
            </a:endParaRPr>
          </a:p>
          <a:p>
            <a:pPr algn="just"/>
            <a:endParaRPr lang="ru-RU" sz="2800" b="1" dirty="0">
              <a:solidFill>
                <a:srgbClr val="C00000"/>
              </a:solidFill>
              <a:latin typeface="Arial Narrow" pitchFamily="34" charset="0"/>
            </a:endParaRPr>
          </a:p>
          <a:p>
            <a:pPr algn="just"/>
            <a:r>
              <a:rPr lang="ru-RU" sz="2400" dirty="0">
                <a:latin typeface="Arial Narrow" pitchFamily="34" charset="0"/>
              </a:rPr>
              <a:t>Защита проектов: </a:t>
            </a:r>
            <a:endParaRPr lang="ru-RU" sz="2400" dirty="0" smtClean="0">
              <a:latin typeface="Arial Narrow" pitchFamily="34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400" dirty="0" smtClean="0">
                <a:latin typeface="Arial Narrow" pitchFamily="34" charset="0"/>
              </a:rPr>
              <a:t>«</a:t>
            </a:r>
            <a:r>
              <a:rPr lang="ru-RU" sz="2400" dirty="0">
                <a:latin typeface="Arial Narrow" pitchFamily="34" charset="0"/>
              </a:rPr>
              <a:t>Самое запомнившееся путешествие</a:t>
            </a:r>
            <a:r>
              <a:rPr lang="ru-RU" sz="2400" dirty="0" smtClean="0">
                <a:latin typeface="Arial Narrow" pitchFamily="34" charset="0"/>
              </a:rPr>
              <a:t>»</a:t>
            </a:r>
            <a:endParaRPr lang="ru-RU" sz="2400" dirty="0">
              <a:latin typeface="Arial Narrow" pitchFamily="34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400" dirty="0" smtClean="0">
                <a:latin typeface="Arial Narrow" pitchFamily="34" charset="0"/>
              </a:rPr>
              <a:t>«</a:t>
            </a:r>
            <a:r>
              <a:rPr lang="ru-RU" sz="2400" dirty="0">
                <a:latin typeface="Arial Narrow" pitchFamily="34" charset="0"/>
              </a:rPr>
              <a:t>Интернет ресурсы в моей профессиональной  деятельности</a:t>
            </a:r>
            <a:r>
              <a:rPr lang="ru-RU" sz="2400" dirty="0" smtClean="0">
                <a:latin typeface="Arial Narrow" pitchFamily="34" charset="0"/>
              </a:rPr>
              <a:t>»</a:t>
            </a:r>
            <a:endParaRPr lang="ru-RU" sz="2400" dirty="0">
              <a:latin typeface="Arial Narrow" pitchFamily="34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400" dirty="0" smtClean="0">
                <a:latin typeface="Arial Narrow" pitchFamily="34" charset="0"/>
              </a:rPr>
              <a:t>«</a:t>
            </a:r>
            <a:r>
              <a:rPr lang="ru-RU" sz="2400" dirty="0">
                <a:latin typeface="Arial Narrow" pitchFamily="34" charset="0"/>
              </a:rPr>
              <a:t>Интернет ресурсы в моей профессиональной  деятельности</a:t>
            </a:r>
            <a:r>
              <a:rPr lang="ru-RU" sz="2400" dirty="0" smtClean="0">
                <a:latin typeface="Arial Narrow" pitchFamily="34" charset="0"/>
              </a:rPr>
              <a:t>»</a:t>
            </a:r>
            <a:endParaRPr lang="ru-RU" sz="2400" dirty="0">
              <a:latin typeface="Arial Narrow" pitchFamily="34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400" dirty="0" smtClean="0">
                <a:latin typeface="Arial Narrow" pitchFamily="34" charset="0"/>
              </a:rPr>
              <a:t>«</a:t>
            </a:r>
            <a:r>
              <a:rPr lang="ru-RU" sz="2400" dirty="0">
                <a:latin typeface="Arial Narrow" pitchFamily="34" charset="0"/>
              </a:rPr>
              <a:t>Художники детям</a:t>
            </a:r>
            <a:r>
              <a:rPr lang="ru-RU" sz="2400" dirty="0" smtClean="0">
                <a:latin typeface="Arial Narrow" pitchFamily="34" charset="0"/>
              </a:rPr>
              <a:t>»</a:t>
            </a:r>
            <a:endParaRPr lang="ru-RU" sz="2400" dirty="0">
              <a:latin typeface="Arial Narrow" pitchFamily="34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400" dirty="0" smtClean="0">
                <a:latin typeface="Arial Narrow" pitchFamily="34" charset="0"/>
              </a:rPr>
              <a:t>Виртуальная </a:t>
            </a:r>
            <a:r>
              <a:rPr lang="ru-RU" sz="2400" dirty="0">
                <a:latin typeface="Arial Narrow" pitchFamily="34" charset="0"/>
              </a:rPr>
              <a:t>экскурсия по колледжу «День открытых дверей</a:t>
            </a:r>
            <a:r>
              <a:rPr lang="ru-RU" sz="2400" dirty="0" smtClean="0">
                <a:latin typeface="Arial Narrow" pitchFamily="34" charset="0"/>
              </a:rPr>
              <a:t>»</a:t>
            </a:r>
            <a:endParaRPr lang="ru-RU" sz="2400" dirty="0">
              <a:latin typeface="Arial Narrow" pitchFamily="34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400" dirty="0" smtClean="0">
                <a:latin typeface="Arial Narrow" pitchFamily="34" charset="0"/>
              </a:rPr>
              <a:t>Оформление </a:t>
            </a:r>
            <a:r>
              <a:rPr lang="ru-RU" sz="2400" dirty="0">
                <a:latin typeface="Arial Narrow" pitchFamily="34" charset="0"/>
              </a:rPr>
              <a:t>брошюры «Санитарные правила устройства, оборудования, содержания и режима  работы  в начальной </a:t>
            </a:r>
            <a:r>
              <a:rPr lang="ru-RU" sz="2400" dirty="0" smtClean="0">
                <a:latin typeface="Arial Narrow" pitchFamily="34" charset="0"/>
              </a:rPr>
              <a:t>школе»</a:t>
            </a:r>
            <a:endParaRPr lang="ru-RU" sz="2400" dirty="0">
              <a:latin typeface="Arial Narrow" pitchFamily="34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400" dirty="0" smtClean="0">
                <a:latin typeface="Arial Narrow" pitchFamily="34" charset="0"/>
              </a:rPr>
              <a:t>Аудирование </a:t>
            </a:r>
            <a:r>
              <a:rPr lang="ru-RU" sz="2400" dirty="0">
                <a:latin typeface="Arial Narrow" pitchFamily="34" charset="0"/>
              </a:rPr>
              <a:t>монологов об известных </a:t>
            </a:r>
            <a:r>
              <a:rPr lang="ru-RU" sz="2400" dirty="0" smtClean="0">
                <a:latin typeface="Arial Narrow" pitchFamily="34" charset="0"/>
              </a:rPr>
              <a:t>актерах</a:t>
            </a:r>
            <a:endParaRPr lang="ru-RU" sz="2400" dirty="0">
              <a:latin typeface="Arial Narrow" pitchFamily="34" charset="0"/>
            </a:endParaRPr>
          </a:p>
        </p:txBody>
      </p:sp>
      <p:pic>
        <p:nvPicPr>
          <p:cNvPr id="4" name="Picture 2" descr="http://www.hdwallwide.com/wp-content/uploads/2014/06/men-drawing-students-desks-notebooks-teacher-board-white-background-hd-wallpaper-1080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48576" y="4682491"/>
            <a:ext cx="2487101" cy="13989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08544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агетная рамка 2">
            <a:hlinkClick r:id="rId2" action="ppaction://hlinkpres?slideindex=1&amp;slidetitle="/>
          </p:cNvPr>
          <p:cNvSpPr/>
          <p:nvPr/>
        </p:nvSpPr>
        <p:spPr>
          <a:xfrm>
            <a:off x="2314935" y="5324354"/>
            <a:ext cx="7361499" cy="833377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Проект</a:t>
            </a:r>
            <a:endParaRPr lang="ru-RU" dirty="0"/>
          </a:p>
        </p:txBody>
      </p:sp>
      <p:sp>
        <p:nvSpPr>
          <p:cNvPr id="4" name="AutoShape 2" descr="https://i1.wp.com/fb.ru/misc/i/gallery/20325/43205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i1.wp.com/fb.ru/misc/i/gallery/20325/432057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4935" y="561571"/>
            <a:ext cx="7257325" cy="4571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227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888342" y="770920"/>
            <a:ext cx="6545943" cy="147002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7200" b="1" dirty="0" smtClean="0">
                <a:ln w="50800"/>
                <a:solidFill>
                  <a:schemeClr val="bg1"/>
                </a:solidFill>
                <a:latin typeface="Monotype Corsiva" pitchFamily="66" charset="0"/>
              </a:rPr>
              <a:t>Danke!</a:t>
            </a:r>
            <a:endParaRPr lang="ru-RU" sz="7200" b="1" dirty="0">
              <a:ln w="50800"/>
              <a:solidFill>
                <a:schemeClr val="bg1"/>
              </a:solidFill>
              <a:latin typeface="Monotype Corsiva" pitchFamily="66" charset="0"/>
            </a:endParaRPr>
          </a:p>
        </p:txBody>
      </p:sp>
      <p:pic>
        <p:nvPicPr>
          <p:cNvPr id="4098" name="Picture 2" descr="C:\Users\Home\Desktop\конф\исследовательская работа нк-11\german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4056" y="2975958"/>
            <a:ext cx="3770087" cy="3770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6609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467595" y="956190"/>
            <a:ext cx="68167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sz="2400" dirty="0" smtClean="0"/>
              <a:t>      </a:t>
            </a:r>
            <a:endParaRPr lang="ru-RU" sz="24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015999" y="707295"/>
            <a:ext cx="1010194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>
                <a:latin typeface="Arial Narrow" pitchFamily="34" charset="0"/>
              </a:rPr>
              <a:t>Понятие «компетенция» происходит от латинского слова </a:t>
            </a:r>
            <a:r>
              <a:rPr lang="ru-RU" sz="3600" b="1" dirty="0" err="1">
                <a:latin typeface="Arial Narrow" pitchFamily="34" charset="0"/>
              </a:rPr>
              <a:t>compete</a:t>
            </a:r>
            <a:r>
              <a:rPr lang="ru-RU" sz="3600" b="1" dirty="0">
                <a:latin typeface="Arial Narrow" pitchFamily="34" charset="0"/>
              </a:rPr>
              <a:t>, которое означает подходить, соответствовать. В общем смысле оно означает соответствие предъявляемым требованиям, установленным критериям и стандартам в определенных областях деятельности и при решении определенного типа задач, обладание необходимыми активными знаниями, способность уверенно добиваться результатов и владеть </a:t>
            </a:r>
            <a:r>
              <a:rPr lang="ru-RU" sz="3600" b="1" dirty="0" smtClean="0">
                <a:latin typeface="Arial Narrow" pitchFamily="34" charset="0"/>
              </a:rPr>
              <a:t>ситуацией</a:t>
            </a:r>
            <a:endParaRPr lang="ru-RU" sz="36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4308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314" y="622271"/>
            <a:ext cx="1074057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 </a:t>
            </a:r>
            <a:r>
              <a:rPr lang="ru-RU" sz="2800" b="1" dirty="0">
                <a:latin typeface="Arial Narrow" pitchFamily="34" charset="0"/>
              </a:rPr>
              <a:t>ОК 01. Выбирать способы решения задач профессиональной деятельности применительно к различным контекстам; </a:t>
            </a:r>
          </a:p>
          <a:p>
            <a:pPr algn="just"/>
            <a:r>
              <a:rPr lang="ru-RU" sz="2800" b="1" dirty="0">
                <a:latin typeface="Arial Narrow" pitchFamily="34" charset="0"/>
              </a:rPr>
              <a:t>ОК 02. Осуществлять поиск, анализ и интерпретацию информации, необходимой для выполнения задач профессиональной деятельности; </a:t>
            </a:r>
          </a:p>
          <a:p>
            <a:pPr algn="just"/>
            <a:r>
              <a:rPr lang="ru-RU" sz="2800" b="1" dirty="0">
                <a:latin typeface="Arial Narrow" pitchFamily="34" charset="0"/>
              </a:rPr>
              <a:t> </a:t>
            </a:r>
            <a:r>
              <a:rPr lang="ru-RU" sz="2800" b="1" dirty="0" smtClean="0">
                <a:latin typeface="Arial Narrow" pitchFamily="34" charset="0"/>
              </a:rPr>
              <a:t>ОК 04</a:t>
            </a:r>
            <a:r>
              <a:rPr lang="ru-RU" sz="2800" b="1" dirty="0">
                <a:latin typeface="Arial Narrow" pitchFamily="34" charset="0"/>
              </a:rPr>
              <a:t>. Работать в коллективе и команде, эффективно взаимодействовать с коллегами, руководством, клиентами; </a:t>
            </a:r>
          </a:p>
          <a:p>
            <a:pPr algn="just"/>
            <a:r>
              <a:rPr lang="ru-RU" sz="2800" b="1" dirty="0">
                <a:latin typeface="Arial Narrow" pitchFamily="34" charset="0"/>
              </a:rPr>
              <a:t>ОК 06. Проявлять гражданско-патриотическую позицию, демонстрировать осознанное поведение на основе традиционных общечеловеческих ценностей; </a:t>
            </a:r>
          </a:p>
          <a:p>
            <a:pPr algn="just"/>
            <a:r>
              <a:rPr lang="ru-RU" sz="2800" b="1" dirty="0">
                <a:latin typeface="Arial Narrow" pitchFamily="34" charset="0"/>
              </a:rPr>
              <a:t>ОК 09. Использовать информационные технологии в профессиональной деятельности. </a:t>
            </a:r>
          </a:p>
        </p:txBody>
      </p:sp>
    </p:spTree>
    <p:extLst>
      <p:ext uri="{BB962C8B-B14F-4D97-AF65-F5344CB8AC3E}">
        <p14:creationId xmlns:p14="http://schemas.microsoft.com/office/powerpoint/2010/main" val="1728617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24115" y="463514"/>
            <a:ext cx="1088571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latin typeface="Arial Narrow" pitchFamily="34" charset="0"/>
              </a:rPr>
              <a:t>Раздел 1.</a:t>
            </a:r>
            <a:r>
              <a:rPr lang="ru-RU" sz="2800" dirty="0">
                <a:latin typeface="Arial Narrow" pitchFamily="34" charset="0"/>
              </a:rPr>
              <a:t>     Сфера общения: социально - бытовая, охватывает следующие темы: Изучение иностранных языков; Я и окружающий меня мир; Социум и его влияние на развитие личности; Взаимоотношения в молодёжной среде; Речевой этикет; Книги в моей жизни; Путешествие.</a:t>
            </a:r>
            <a:r>
              <a:rPr lang="ru-RU" sz="2800" b="1" dirty="0">
                <a:latin typeface="Arial Narrow" pitchFamily="34" charset="0"/>
              </a:rPr>
              <a:t> </a:t>
            </a:r>
            <a:endParaRPr lang="ru-RU" sz="2800" dirty="0">
              <a:latin typeface="Arial Narrow" pitchFamily="34" charset="0"/>
            </a:endParaRPr>
          </a:p>
          <a:p>
            <a:pPr algn="just"/>
            <a:r>
              <a:rPr lang="ru-RU" sz="2800" b="1" dirty="0">
                <a:latin typeface="Arial Narrow" pitchFamily="34" charset="0"/>
              </a:rPr>
              <a:t>Раздел 2. </a:t>
            </a:r>
            <a:r>
              <a:rPr lang="ru-RU" sz="2800" dirty="0">
                <a:latin typeface="Arial Narrow" pitchFamily="34" charset="0"/>
              </a:rPr>
              <a:t> Система образования в России и странах изучаемого языка охватывает темы: Система образования в  России; Система образования в стране изучаемого языка.</a:t>
            </a:r>
            <a:r>
              <a:rPr lang="ru-RU" sz="2800" b="1" dirty="0">
                <a:latin typeface="Arial Narrow" pitchFamily="34" charset="0"/>
              </a:rPr>
              <a:t>    </a:t>
            </a:r>
            <a:endParaRPr lang="ru-RU" sz="2800" dirty="0">
              <a:latin typeface="Arial Narrow" pitchFamily="34" charset="0"/>
            </a:endParaRPr>
          </a:p>
          <a:p>
            <a:pPr algn="just"/>
            <a:r>
              <a:rPr lang="ru-RU" sz="2800" b="1" dirty="0">
                <a:latin typeface="Arial Narrow" pitchFamily="34" charset="0"/>
              </a:rPr>
              <a:t>Раздел 3.</a:t>
            </a:r>
            <a:r>
              <a:rPr lang="ru-RU" sz="2800" dirty="0">
                <a:latin typeface="Arial Narrow" pitchFamily="34" charset="0"/>
              </a:rPr>
              <a:t> Профессиональная деятельность специалиста: Профессиональное образование; Корреспонденция; Оформление документов	и заполнение бланков. </a:t>
            </a:r>
          </a:p>
          <a:p>
            <a:pPr algn="just"/>
            <a:r>
              <a:rPr lang="ru-RU" sz="2800" b="1" dirty="0">
                <a:latin typeface="Arial Narrow" pitchFamily="34" charset="0"/>
              </a:rPr>
              <a:t>Раздел 4. </a:t>
            </a:r>
            <a:r>
              <a:rPr lang="ru-RU" sz="2800" dirty="0">
                <a:latin typeface="Arial Narrow" pitchFamily="34" charset="0"/>
              </a:rPr>
              <a:t>Сфера общения: социально - культурная. Я и моя страна охватывает темы: Страны изучаемого языка; Традиции и обычаи страны изучаемого языка; Охрана окружающей среды; Музеи и галереи; В мире театра и кино.</a:t>
            </a:r>
          </a:p>
        </p:txBody>
      </p:sp>
    </p:spTree>
    <p:extLst>
      <p:ext uri="{BB962C8B-B14F-4D97-AF65-F5344CB8AC3E}">
        <p14:creationId xmlns:p14="http://schemas.microsoft.com/office/powerpoint/2010/main" val="3671035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9861" y="880510"/>
            <a:ext cx="10943772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rgbClr val="C00000"/>
                </a:solidFill>
                <a:latin typeface="Arial Narrow" pitchFamily="34" charset="0"/>
              </a:rPr>
              <a:t>ОК 01. Выбирать способы решения задач профессиональной деятельности применительно к различным контекстам</a:t>
            </a:r>
            <a:r>
              <a:rPr lang="ru-RU" sz="2800" b="1" dirty="0" smtClean="0">
                <a:solidFill>
                  <a:srgbClr val="C00000"/>
                </a:solidFill>
                <a:latin typeface="Arial Narrow" pitchFamily="34" charset="0"/>
              </a:rPr>
              <a:t>:</a:t>
            </a:r>
          </a:p>
          <a:p>
            <a:pPr algn="just"/>
            <a:endParaRPr lang="ru-RU" sz="2800" b="1" dirty="0">
              <a:solidFill>
                <a:srgbClr val="C00000"/>
              </a:solidFill>
              <a:latin typeface="Arial Narrow" pitchFamily="34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400" dirty="0" smtClean="0">
                <a:latin typeface="Arial Narrow" pitchFamily="34" charset="0"/>
              </a:rPr>
              <a:t>Структура </a:t>
            </a:r>
            <a:r>
              <a:rPr lang="ru-RU" sz="2400" dirty="0">
                <a:latin typeface="Arial Narrow" pitchFamily="34" charset="0"/>
              </a:rPr>
              <a:t>резюме. </a:t>
            </a:r>
            <a:endParaRPr lang="ru-RU" sz="2400" dirty="0" smtClean="0">
              <a:latin typeface="Arial Narrow" pitchFamily="34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400" dirty="0" smtClean="0">
                <a:latin typeface="Arial Narrow" pitchFamily="34" charset="0"/>
              </a:rPr>
              <a:t>Чтение </a:t>
            </a:r>
            <a:r>
              <a:rPr lang="ru-RU" sz="2400" dirty="0">
                <a:latin typeface="Arial Narrow" pitchFamily="34" charset="0"/>
              </a:rPr>
              <a:t>и понимание образцов резюме. </a:t>
            </a:r>
            <a:endParaRPr lang="ru-RU" sz="2400" dirty="0" smtClean="0">
              <a:latin typeface="Arial Narrow" pitchFamily="34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400" dirty="0" smtClean="0">
                <a:latin typeface="Arial Narrow" pitchFamily="34" charset="0"/>
              </a:rPr>
              <a:t>Составление </a:t>
            </a:r>
            <a:r>
              <a:rPr lang="ru-RU" sz="2400" dirty="0">
                <a:latin typeface="Arial Narrow" pitchFamily="34" charset="0"/>
              </a:rPr>
              <a:t>резюме на немецком </a:t>
            </a:r>
            <a:r>
              <a:rPr lang="ru-RU" sz="2400" dirty="0" smtClean="0">
                <a:latin typeface="Arial Narrow" pitchFamily="34" charset="0"/>
              </a:rPr>
              <a:t>языке. 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400" dirty="0" smtClean="0">
                <a:latin typeface="Arial Narrow" pitchFamily="34" charset="0"/>
              </a:rPr>
              <a:t>Виды </a:t>
            </a:r>
            <a:r>
              <a:rPr lang="ru-RU" sz="2400" dirty="0">
                <a:latin typeface="Arial Narrow" pitchFamily="34" charset="0"/>
              </a:rPr>
              <a:t>заявлений. Написание заявления о приеме на работу на немецком </a:t>
            </a:r>
            <a:r>
              <a:rPr lang="ru-RU" sz="2400" dirty="0" smtClean="0">
                <a:latin typeface="Arial Narrow" pitchFamily="34" charset="0"/>
              </a:rPr>
              <a:t>языке.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400" dirty="0" smtClean="0">
                <a:latin typeface="Arial Narrow" pitchFamily="34" charset="0"/>
              </a:rPr>
              <a:t>Написание </a:t>
            </a:r>
            <a:r>
              <a:rPr lang="ru-RU" sz="2400" dirty="0">
                <a:latin typeface="Arial Narrow" pitchFamily="34" charset="0"/>
              </a:rPr>
              <a:t>автобиографии. Анкетирование. Составление анкеты по заданной </a:t>
            </a:r>
            <a:r>
              <a:rPr lang="ru-RU" sz="2400" dirty="0" smtClean="0">
                <a:latin typeface="Arial Narrow" pitchFamily="34" charset="0"/>
              </a:rPr>
              <a:t>теме.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400" dirty="0" smtClean="0">
                <a:latin typeface="Arial Narrow" pitchFamily="34" charset="0"/>
              </a:rPr>
              <a:t>Заполнение </a:t>
            </a:r>
            <a:r>
              <a:rPr lang="ru-RU" sz="2400" dirty="0">
                <a:latin typeface="Arial Narrow" pitchFamily="34" charset="0"/>
              </a:rPr>
              <a:t>заявки на конкурс педагогического </a:t>
            </a:r>
            <a:r>
              <a:rPr lang="ru-RU" sz="2400" dirty="0" smtClean="0">
                <a:latin typeface="Arial Narrow" pitchFamily="34" charset="0"/>
              </a:rPr>
              <a:t>мастерства.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400" dirty="0" smtClean="0">
                <a:latin typeface="Arial Narrow" pitchFamily="34" charset="0"/>
              </a:rPr>
              <a:t>Работа  </a:t>
            </a:r>
            <a:r>
              <a:rPr lang="ru-RU" sz="2400" dirty="0">
                <a:latin typeface="Arial Narrow" pitchFamily="34" charset="0"/>
              </a:rPr>
              <a:t>с фразами – клише: разговор по телефону, подготовка к собеседованию при приёме на работу. </a:t>
            </a:r>
            <a:endParaRPr lang="ru-RU" sz="2400" dirty="0">
              <a:latin typeface="Arial Narrow" pitchFamily="34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400" dirty="0" smtClean="0">
                <a:latin typeface="Arial Narrow" pitchFamily="34" charset="0"/>
              </a:rPr>
              <a:t>Проектирование  </a:t>
            </a:r>
            <a:r>
              <a:rPr lang="ru-RU" sz="2400" dirty="0">
                <a:latin typeface="Arial Narrow" pitchFamily="34" charset="0"/>
              </a:rPr>
              <a:t>ситуации «Если тебе отказали в приёме на работу</a:t>
            </a:r>
            <a:r>
              <a:rPr lang="ru-RU" sz="2400" dirty="0" smtClean="0">
                <a:latin typeface="Arial Narrow" pitchFamily="34" charset="0"/>
              </a:rPr>
              <a:t>…».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400" dirty="0" smtClean="0">
                <a:latin typeface="Arial Narrow" pitchFamily="34" charset="0"/>
              </a:rPr>
              <a:t>Инсценировка </a:t>
            </a:r>
            <a:r>
              <a:rPr lang="ru-RU" sz="2400" dirty="0">
                <a:latin typeface="Arial Narrow" pitchFamily="34" charset="0"/>
              </a:rPr>
              <a:t>диалога «В отделе кадров</a:t>
            </a:r>
            <a:r>
              <a:rPr lang="ru-RU" sz="2800" dirty="0">
                <a:latin typeface="Arial Narrow" pitchFamily="34" charset="0"/>
              </a:rPr>
              <a:t>».</a:t>
            </a:r>
          </a:p>
        </p:txBody>
      </p:sp>
    </p:spTree>
    <p:extLst>
      <p:ext uri="{BB962C8B-B14F-4D97-AF65-F5344CB8AC3E}">
        <p14:creationId xmlns:p14="http://schemas.microsoft.com/office/powerpoint/2010/main" val="3872397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946168"/>
            <a:ext cx="10885714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rgbClr val="C00000"/>
                </a:solidFill>
                <a:latin typeface="Arial Narrow" pitchFamily="34" charset="0"/>
              </a:rPr>
              <a:t>ОК 02. Осуществлять поиск, анализ и интерпретацию информации, необходимой для выполнения задач профессиональной деятельности</a:t>
            </a:r>
            <a:r>
              <a:rPr lang="ru-RU" sz="2800" b="1" dirty="0" smtClean="0">
                <a:solidFill>
                  <a:srgbClr val="C00000"/>
                </a:solidFill>
                <a:latin typeface="Arial Narrow" pitchFamily="34" charset="0"/>
              </a:rPr>
              <a:t>:</a:t>
            </a:r>
          </a:p>
          <a:p>
            <a:pPr algn="just"/>
            <a:endParaRPr lang="ru-RU" sz="2800" b="1" dirty="0">
              <a:solidFill>
                <a:srgbClr val="C00000"/>
              </a:solidFill>
              <a:latin typeface="Arial Narrow" pitchFamily="34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400" dirty="0">
                <a:latin typeface="Arial Narrow" pitchFamily="34" charset="0"/>
              </a:rPr>
              <a:t>Использование первоисточника для профессиональной деятельности: </a:t>
            </a:r>
            <a:r>
              <a:rPr lang="ru-RU" sz="2400" dirty="0" err="1">
                <a:latin typeface="Arial Narrow" pitchFamily="34" charset="0"/>
              </a:rPr>
              <a:t>Дистервег</a:t>
            </a:r>
            <a:r>
              <a:rPr lang="ru-RU" sz="2400" dirty="0">
                <a:latin typeface="Arial Narrow" pitchFamily="34" charset="0"/>
              </a:rPr>
              <a:t>- перевод педагогических цитат. </a:t>
            </a:r>
            <a:endParaRPr lang="ru-RU" sz="2400" dirty="0">
              <a:latin typeface="Arial Narrow" pitchFamily="34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400" dirty="0" smtClean="0">
                <a:latin typeface="Arial Narrow" pitchFamily="34" charset="0"/>
              </a:rPr>
              <a:t>Составление </a:t>
            </a:r>
            <a:r>
              <a:rPr lang="ru-RU" sz="2400" dirty="0">
                <a:latin typeface="Arial Narrow" pitchFamily="34" charset="0"/>
              </a:rPr>
              <a:t>сравнительного  анализа системы школьного образования в России и Германии (рабочий лист). </a:t>
            </a:r>
            <a:endParaRPr lang="ru-RU" sz="2400" dirty="0">
              <a:latin typeface="Arial Narrow" pitchFamily="34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400" dirty="0" smtClean="0">
                <a:latin typeface="Arial Narrow" pitchFamily="34" charset="0"/>
              </a:rPr>
              <a:t>Проектирование </a:t>
            </a:r>
            <a:r>
              <a:rPr lang="ru-RU" sz="2400" dirty="0">
                <a:latin typeface="Arial Narrow" pitchFamily="34" charset="0"/>
              </a:rPr>
              <a:t>ситуаций, составление диалогов «Иностранный язык в начальной школе. За и против»</a:t>
            </a:r>
          </a:p>
        </p:txBody>
      </p:sp>
      <p:pic>
        <p:nvPicPr>
          <p:cNvPr id="17" name="Рисунок 16" descr="klipart_chelovek_kniga_ogromnyy_chtenie_znanie_19519_300x24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3772" y="4122935"/>
            <a:ext cx="2639211" cy="2111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426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2174" y="619319"/>
            <a:ext cx="1088571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 </a:t>
            </a:r>
            <a:r>
              <a:rPr lang="ru-RU" sz="2800" b="1" dirty="0">
                <a:solidFill>
                  <a:srgbClr val="C00000"/>
                </a:solidFill>
                <a:latin typeface="Arial Narrow" pitchFamily="34" charset="0"/>
              </a:rPr>
              <a:t>ОК 04. Работать в коллективе и команде, эффективно взаимодействовать с коллегами, руководством, клиентами</a:t>
            </a:r>
            <a:r>
              <a:rPr lang="ru-RU" sz="2800" b="1" dirty="0" smtClean="0">
                <a:solidFill>
                  <a:srgbClr val="C00000"/>
                </a:solidFill>
                <a:latin typeface="Arial Narrow" pitchFamily="34" charset="0"/>
              </a:rPr>
              <a:t>:</a:t>
            </a:r>
          </a:p>
          <a:p>
            <a:pPr algn="just"/>
            <a:endParaRPr lang="ru-RU" sz="2800" b="1" dirty="0">
              <a:solidFill>
                <a:srgbClr val="C00000"/>
              </a:solidFill>
              <a:latin typeface="Arial Narrow" pitchFamily="34" charset="0"/>
            </a:endParaRPr>
          </a:p>
          <a:p>
            <a:pPr algn="just"/>
            <a:r>
              <a:rPr lang="ru-RU" sz="2400" dirty="0">
                <a:latin typeface="Arial Narrow" pitchFamily="34" charset="0"/>
              </a:rPr>
              <a:t>В день самоуправления студенты 4 курса  провели </a:t>
            </a:r>
            <a:endParaRPr lang="ru-RU" sz="2400" dirty="0" smtClean="0">
              <a:latin typeface="Arial Narrow" pitchFamily="34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400" dirty="0">
                <a:latin typeface="Arial Narrow" pitchFamily="34" charset="0"/>
              </a:rPr>
              <a:t>Б</a:t>
            </a:r>
            <a:r>
              <a:rPr lang="ru-RU" sz="2400" dirty="0" smtClean="0">
                <a:latin typeface="Arial Narrow" pitchFamily="34" charset="0"/>
              </a:rPr>
              <a:t>инарный </a:t>
            </a:r>
            <a:r>
              <a:rPr lang="ru-RU" sz="2400" dirty="0">
                <a:latin typeface="Arial Narrow" pitchFamily="34" charset="0"/>
              </a:rPr>
              <a:t>урок «Образование в России, Германии, Великобритании». </a:t>
            </a:r>
            <a:endParaRPr lang="ru-RU" sz="2400" dirty="0">
              <a:latin typeface="Arial Narrow" pitchFamily="34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400" dirty="0" smtClean="0">
                <a:latin typeface="Arial Narrow" pitchFamily="34" charset="0"/>
              </a:rPr>
              <a:t>Составление ситуаций </a:t>
            </a:r>
            <a:r>
              <a:rPr lang="ru-RU" sz="2400" dirty="0">
                <a:latin typeface="Arial Narrow" pitchFamily="34" charset="0"/>
              </a:rPr>
              <a:t>по </a:t>
            </a:r>
            <a:r>
              <a:rPr lang="ru-RU" sz="2400" dirty="0" smtClean="0">
                <a:latin typeface="Arial Narrow" pitchFamily="34" charset="0"/>
              </a:rPr>
              <a:t>темам:</a:t>
            </a:r>
          </a:p>
          <a:p>
            <a:pPr algn="just"/>
            <a:r>
              <a:rPr lang="ru-RU" sz="2400" dirty="0" smtClean="0">
                <a:latin typeface="Arial Narrow" pitchFamily="34" charset="0"/>
              </a:rPr>
              <a:t>«</a:t>
            </a:r>
            <a:r>
              <a:rPr lang="ru-RU" sz="2400" dirty="0">
                <a:latin typeface="Arial Narrow" pitchFamily="34" charset="0"/>
              </a:rPr>
              <a:t>Дружба в детском коллективе</a:t>
            </a:r>
            <a:r>
              <a:rPr lang="ru-RU" sz="2400" dirty="0" smtClean="0">
                <a:latin typeface="Arial Narrow" pitchFamily="34" charset="0"/>
              </a:rPr>
              <a:t>»</a:t>
            </a:r>
          </a:p>
          <a:p>
            <a:pPr algn="just"/>
            <a:r>
              <a:rPr lang="ru-RU" sz="2400" dirty="0" smtClean="0">
                <a:latin typeface="Arial Narrow" pitchFamily="34" charset="0"/>
              </a:rPr>
              <a:t>«</a:t>
            </a:r>
            <a:r>
              <a:rPr lang="ru-RU" sz="2400" dirty="0">
                <a:latin typeface="Arial Narrow" pitchFamily="34" charset="0"/>
              </a:rPr>
              <a:t>Младший школьник в современном социуме»</a:t>
            </a:r>
            <a:endParaRPr lang="ru-RU" sz="2400" dirty="0">
              <a:latin typeface="Arial Narrow" pitchFamily="34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400" dirty="0" smtClean="0">
                <a:latin typeface="Arial Narrow" pitchFamily="34" charset="0"/>
              </a:rPr>
              <a:t>Составление    рекомендаций </a:t>
            </a:r>
            <a:r>
              <a:rPr lang="ru-RU" sz="2400" dirty="0">
                <a:latin typeface="Arial Narrow" pitchFamily="34" charset="0"/>
              </a:rPr>
              <a:t>для родителей:  </a:t>
            </a:r>
            <a:endParaRPr lang="ru-RU" sz="2400" dirty="0" smtClean="0">
              <a:latin typeface="Arial Narrow" pitchFamily="34" charset="0"/>
            </a:endParaRPr>
          </a:p>
          <a:p>
            <a:pPr algn="just"/>
            <a:r>
              <a:rPr lang="ru-RU" sz="2400" dirty="0" smtClean="0">
                <a:latin typeface="Arial Narrow" pitchFamily="34" charset="0"/>
              </a:rPr>
              <a:t>«</a:t>
            </a:r>
            <a:r>
              <a:rPr lang="ru-RU" sz="2400" dirty="0">
                <a:latin typeface="Arial Narrow" pitchFamily="34" charset="0"/>
              </a:rPr>
              <a:t>Ребёнок дерётся в школе и дома. Девиантное поведение» </a:t>
            </a:r>
            <a:endParaRPr lang="ru-RU" sz="2400" dirty="0" smtClean="0">
              <a:latin typeface="Arial Narrow" pitchFamily="34" charset="0"/>
            </a:endParaRPr>
          </a:p>
          <a:p>
            <a:pPr algn="just"/>
            <a:r>
              <a:rPr lang="ru-RU" sz="2400" dirty="0" smtClean="0">
                <a:latin typeface="Arial Narrow" pitchFamily="34" charset="0"/>
              </a:rPr>
              <a:t>«</a:t>
            </a:r>
            <a:r>
              <a:rPr lang="ru-RU" sz="2400" dirty="0">
                <a:latin typeface="Arial Narrow" pitchFamily="34" charset="0"/>
              </a:rPr>
              <a:t>Как вести себя в музее</a:t>
            </a:r>
            <a:r>
              <a:rPr lang="ru-RU" sz="2400" dirty="0" smtClean="0">
                <a:latin typeface="Arial Narrow" pitchFamily="34" charset="0"/>
              </a:rPr>
              <a:t>?»</a:t>
            </a:r>
          </a:p>
          <a:p>
            <a:pPr algn="just"/>
            <a:r>
              <a:rPr lang="ru-RU" sz="2400" dirty="0" smtClean="0">
                <a:latin typeface="Arial Narrow" pitchFamily="34" charset="0"/>
              </a:rPr>
              <a:t>«</a:t>
            </a:r>
            <a:r>
              <a:rPr lang="ru-RU" sz="2400" dirty="0">
                <a:latin typeface="Arial Narrow" pitchFamily="34" charset="0"/>
              </a:rPr>
              <a:t>Как вести себя в театре».</a:t>
            </a: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31225" y="3986475"/>
            <a:ext cx="2528661" cy="237033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57909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30485" y="681191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latin typeface="Arial Narrow" pitchFamily="34" charset="0"/>
              </a:rPr>
              <a:t>Б</a:t>
            </a:r>
            <a:r>
              <a:rPr lang="ru-RU" b="1" dirty="0" smtClean="0">
                <a:solidFill>
                  <a:srgbClr val="FF0000"/>
                </a:solidFill>
                <a:latin typeface="Arial Narrow" pitchFamily="34" charset="0"/>
              </a:rPr>
              <a:t>инарный </a:t>
            </a:r>
            <a:r>
              <a:rPr lang="ru-RU" b="1" dirty="0">
                <a:solidFill>
                  <a:srgbClr val="FF0000"/>
                </a:solidFill>
                <a:latin typeface="Arial Narrow" pitchFamily="34" charset="0"/>
              </a:rPr>
              <a:t>урок «Образование в России, Германии, Великобритании</a:t>
            </a:r>
            <a:r>
              <a:rPr lang="ru-RU" b="1" dirty="0" smtClean="0">
                <a:solidFill>
                  <a:srgbClr val="FF0000"/>
                </a:solidFill>
                <a:latin typeface="Arial Narrow" pitchFamily="34" charset="0"/>
              </a:rPr>
              <a:t>»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G:\фото\фото колледж\фото до-3\WP_20181005_0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817" y="3576577"/>
            <a:ext cx="3502930" cy="1967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G:\фото\фото колледж\фото до-3\WP_20181005_00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2039" y="3576577"/>
            <a:ext cx="3338089" cy="2016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G:\фото\фото колледж\фото до-3\WP_20181005_01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4193" y="3576577"/>
            <a:ext cx="3058020" cy="1967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static9.depositphotos.com/1006269/1088/i/600/depositphotos_10885144-stock-photo-russian-flag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421114"/>
            <a:ext cx="2226198" cy="1484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i.ytimg.com/vi/zXdQSoY7Iv0/maxresdefault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7067" y="1421114"/>
            <a:ext cx="2128765" cy="1484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s://w-dog.ru/wallpapers/15/16/462789879891652/tekstura-flag-velikobritaniya-angliya-pomyatost-polotno-kresty-krasnyj-sinij-belyj-linii-polosy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8809" y="1948200"/>
            <a:ext cx="2372809" cy="1404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9282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53143" y="542729"/>
            <a:ext cx="108712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rgbClr val="C00000"/>
                </a:solidFill>
                <a:latin typeface="Arial Narrow" pitchFamily="34" charset="0"/>
              </a:rPr>
              <a:t>ОК 06. Проявлять гражданско-патриотическую позицию, демонстрировать осознанное поведение на основе традиционных общечеловеческих ценностей: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400" dirty="0">
                <a:latin typeface="Arial Narrow" pitchFamily="34" charset="0"/>
              </a:rPr>
              <a:t>Подготовка  диалога- интервью «В каком возрасте начинать учить ребёнка читать</a:t>
            </a:r>
            <a:r>
              <a:rPr lang="ru-RU" sz="2400" dirty="0" smtClean="0">
                <a:latin typeface="Arial Narrow" pitchFamily="34" charset="0"/>
              </a:rPr>
              <a:t>?»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400" dirty="0" smtClean="0">
                <a:latin typeface="Arial Narrow" pitchFamily="34" charset="0"/>
              </a:rPr>
              <a:t>Работа  </a:t>
            </a:r>
            <a:r>
              <a:rPr lang="ru-RU" sz="2400" dirty="0">
                <a:latin typeface="Arial Narrow" pitchFamily="34" charset="0"/>
              </a:rPr>
              <a:t>с текстом «Сказки для детей в ОУ. Какова их роль?» </a:t>
            </a:r>
            <a:endParaRPr lang="ru-RU" sz="2400" dirty="0">
              <a:latin typeface="Arial Narrow" pitchFamily="34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400" dirty="0" smtClean="0">
                <a:latin typeface="Arial Narrow" pitchFamily="34" charset="0"/>
              </a:rPr>
              <a:t>Монолог </a:t>
            </a:r>
            <a:r>
              <a:rPr lang="ru-RU" sz="2400" dirty="0">
                <a:latin typeface="Arial Narrow" pitchFamily="34" charset="0"/>
              </a:rPr>
              <a:t>- рассуждение о пользе чтения. (по предложенному образцу). </a:t>
            </a:r>
            <a:endParaRPr lang="ru-RU" sz="2400" dirty="0">
              <a:latin typeface="Arial Narrow" pitchFamily="34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400" dirty="0" smtClean="0">
                <a:latin typeface="Arial Narrow" pitchFamily="34" charset="0"/>
              </a:rPr>
              <a:t>Проектирование </a:t>
            </a:r>
            <a:r>
              <a:rPr lang="ru-RU" sz="2400" dirty="0">
                <a:latin typeface="Arial Narrow" pitchFamily="34" charset="0"/>
              </a:rPr>
              <a:t>ситуации, диалога «Мои впечатления от учёбы в колледже». </a:t>
            </a:r>
            <a:endParaRPr lang="ru-RU" sz="2400" dirty="0">
              <a:latin typeface="Arial Narrow" pitchFamily="34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400" dirty="0" smtClean="0">
                <a:latin typeface="Arial Narrow" pitchFamily="34" charset="0"/>
              </a:rPr>
              <a:t>Урок </a:t>
            </a:r>
            <a:r>
              <a:rPr lang="ru-RU" sz="2400" dirty="0">
                <a:latin typeface="Arial Narrow" pitchFamily="34" charset="0"/>
              </a:rPr>
              <a:t>защита проекта «Моё призвание – учитель». </a:t>
            </a:r>
            <a:endParaRPr lang="ru-RU" sz="2400" dirty="0">
              <a:latin typeface="Arial Narrow" pitchFamily="34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400" dirty="0" smtClean="0">
                <a:latin typeface="Arial Narrow" pitchFamily="34" charset="0"/>
              </a:rPr>
              <a:t>Составление </a:t>
            </a:r>
            <a:r>
              <a:rPr lang="ru-RU" sz="2400" dirty="0">
                <a:latin typeface="Arial Narrow" pitchFamily="34" charset="0"/>
              </a:rPr>
              <a:t>монолога-описание картины художника Серова «Девочка с персиками» (по предложенному образцу). </a:t>
            </a:r>
            <a:endParaRPr lang="ru-RU" sz="2400" dirty="0">
              <a:latin typeface="Arial Narrow" pitchFamily="34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400" dirty="0" smtClean="0">
                <a:latin typeface="Arial Narrow" pitchFamily="34" charset="0"/>
              </a:rPr>
              <a:t>Работа </a:t>
            </a:r>
            <a:r>
              <a:rPr lang="ru-RU" sz="2400" dirty="0">
                <a:latin typeface="Arial Narrow" pitchFamily="34" charset="0"/>
              </a:rPr>
              <a:t>с текстом: «Мультипликационные фильмы и экранизированные сказки – нравственная сторона учебно-воспитательного процесса» Чтение, перевод, обсуждение. Составить  ключевые слова, план пересказа, вопросы к тексту.</a:t>
            </a:r>
          </a:p>
        </p:txBody>
      </p:sp>
    </p:spTree>
    <p:extLst>
      <p:ext uri="{BB962C8B-B14F-4D97-AF65-F5344CB8AC3E}">
        <p14:creationId xmlns:p14="http://schemas.microsoft.com/office/powerpoint/2010/main" val="3225143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E4E49EB0-FB00-41F5-9359-4843D783A23D}"/>
    </a:ext>
  </a:extLst>
</a:theme>
</file>

<file path=ppt/theme/theme2.xml><?xml version="1.0" encoding="utf-8"?>
<a:theme xmlns:a="http://schemas.openxmlformats.org/drawingml/2006/main" name="Справедливость">
  <a:themeElements>
    <a:clrScheme name="Другая 37">
      <a:dk1>
        <a:sysClr val="windowText" lastClr="000000"/>
      </a:dk1>
      <a:lt1>
        <a:sysClr val="window" lastClr="FFFFFF"/>
      </a:lt1>
      <a:dk2>
        <a:srgbClr val="696464"/>
      </a:dk2>
      <a:lt2>
        <a:srgbClr val="FFEFC1"/>
      </a:lt2>
      <a:accent1>
        <a:srgbClr val="C00000"/>
      </a:accent1>
      <a:accent2>
        <a:srgbClr val="9B2D1F"/>
      </a:accent2>
      <a:accent3>
        <a:srgbClr val="A28E6A"/>
      </a:accent3>
      <a:accent4>
        <a:srgbClr val="956251"/>
      </a:accent4>
      <a:accent5>
        <a:srgbClr val="E99C92"/>
      </a:accent5>
      <a:accent6>
        <a:srgbClr val="855D5D"/>
      </a:accent6>
      <a:hlink>
        <a:srgbClr val="CC9900"/>
      </a:hlink>
      <a:folHlink>
        <a:srgbClr val="A5A5A5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1572</TotalTime>
  <Words>693</Words>
  <Application>Microsoft Office PowerPoint</Application>
  <PresentationFormat>Произвольный</PresentationFormat>
  <Paragraphs>65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Натуральные материалы</vt:lpstr>
      <vt:lpstr>Справедливость</vt:lpstr>
      <vt:lpstr> Создание комплекта методических материалов по немецкому языку  для формирования общих компетенций обучающихся  педагогического колледжа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Бинарный урок «Образование в России, Германии, Великобритании»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USER_01</cp:lastModifiedBy>
  <cp:revision>140</cp:revision>
  <dcterms:created xsi:type="dcterms:W3CDTF">2017-01-09T10:38:11Z</dcterms:created>
  <dcterms:modified xsi:type="dcterms:W3CDTF">2022-04-05T09:25:16Z</dcterms:modified>
</cp:coreProperties>
</file>