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6" r:id="rId3"/>
    <p:sldId id="265" r:id="rId4"/>
    <p:sldId id="277" r:id="rId5"/>
    <p:sldId id="266" r:id="rId6"/>
    <p:sldId id="267" r:id="rId7"/>
    <p:sldId id="268" r:id="rId8"/>
    <p:sldId id="269" r:id="rId9"/>
    <p:sldId id="278" r:id="rId10"/>
    <p:sldId id="270" r:id="rId11"/>
    <p:sldId id="271" r:id="rId12"/>
    <p:sldId id="282" r:id="rId13"/>
    <p:sldId id="272" r:id="rId14"/>
    <p:sldId id="281" r:id="rId15"/>
    <p:sldId id="274" r:id="rId16"/>
    <p:sldId id="275" r:id="rId17"/>
    <p:sldId id="280" r:id="rId1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87F9E"/>
    <a:srgbClr val="E5E2F6"/>
    <a:srgbClr val="DAD6F4"/>
    <a:srgbClr val="F6F5FC"/>
    <a:srgbClr val="D8F3EF"/>
    <a:srgbClr val="C1DBD3"/>
    <a:srgbClr val="A6CAB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E30A80A-7870-4041-AA27-0F88CA3C0A6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7DE57BC4-FCD9-1D4E-9B4D-6A4E71C1FE8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C68A06F-6702-894E-B262-477F3DB6FD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C7F98-D905-7A4F-8643-822D4B5E5B20}" type="datetimeFigureOut">
              <a:rPr lang="ru-RU" smtClean="0"/>
              <a:t>06.04.2022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524C88C-ABE4-7D48-93D8-0CB13A0250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3C946AE-9CEE-6E48-B503-1FEA911A37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178349-5368-004A-95CD-C0F77D4081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8919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C0E8DE7-3538-BF4B-891D-565B9A5740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1E1BB950-BF32-B94F-9FB9-31F66DFF169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A96106E-B66B-A843-8F56-0ADCE3174A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C7F98-D905-7A4F-8643-822D4B5E5B20}" type="datetimeFigureOut">
              <a:rPr lang="ru-RU" smtClean="0"/>
              <a:t>06.04.2022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39BA0C1-29C7-1847-938B-93F5F5811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8EA6BBA-0129-5142-BEE5-29FC136D05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178349-5368-004A-95CD-C0F77D4081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85487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0250DC1F-8D51-4844-905E-F2B661932D8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C0BBB049-0317-5245-B766-7800192D5C2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EF7CFD0-89DE-8E44-95C2-1C7CA6F43C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C7F98-D905-7A4F-8643-822D4B5E5B20}" type="datetimeFigureOut">
              <a:rPr lang="ru-RU" smtClean="0"/>
              <a:t>06.04.2022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7164BC5-558F-5C46-8EE6-1504B2F0E2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AD30B4A-752E-194D-AAEC-15D2F0C3E8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178349-5368-004A-95CD-C0F77D4081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50072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F2ECE0F-D2C4-9C48-838A-EE24F436A9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D603618-F2AA-284C-A895-FF3A7EF6F7B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8C67BA0-31AA-7B43-B361-9AA76F95B3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C7F98-D905-7A4F-8643-822D4B5E5B20}" type="datetimeFigureOut">
              <a:rPr lang="ru-RU" smtClean="0"/>
              <a:t>06.04.2022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0EDB88E-3D68-8540-9BA8-81D6D83125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82A3C69-ED21-F44D-940E-5F3B1A944D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178349-5368-004A-95CD-C0F77D4081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53646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DF21CA1-C8AE-244F-BC96-7B4BA4BE66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3B0650CF-C242-1B47-9792-7655EAEE93B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93B150D-DC52-6546-8D43-531A64EF91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C7F98-D905-7A4F-8643-822D4B5E5B20}" type="datetimeFigureOut">
              <a:rPr lang="ru-RU" smtClean="0"/>
              <a:t>06.04.2022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6A85D36-86C9-024D-A88F-7C8995CD6C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8A50883-B14D-0446-907F-7C5DDBDA6F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178349-5368-004A-95CD-C0F77D4081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42875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A74442A-F27E-4642-BAFE-D0EF362E14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4006B7A-D2C6-8845-AF4F-10F13EB5A22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E8B67C59-F8FC-D64C-AB06-08659529476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23B631FF-FF8E-A74B-BEC4-70133D34C5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C7F98-D905-7A4F-8643-822D4B5E5B20}" type="datetimeFigureOut">
              <a:rPr lang="ru-RU" smtClean="0"/>
              <a:t>06.04.2022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0CE5DE1C-A4CE-F546-83AE-EF7B9269B6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2074438F-4EA5-334F-BE4E-4A2995B7BC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178349-5368-004A-95CD-C0F77D4081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56814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C725402-1AF6-F44A-8BBA-1AA74096CD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80ABAE02-5CE5-2140-A79A-84A035D4324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8F6A6381-117F-3545-A658-9CCF47A26CA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6687B627-2E13-6246-8A1E-C6BCDE91FDC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FB3CD813-9DFD-EE46-975C-65DF5BCAB6D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8EBC3B5D-DFB5-8948-9B5F-37256722A4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C7F98-D905-7A4F-8643-822D4B5E5B20}" type="datetimeFigureOut">
              <a:rPr lang="ru-RU" smtClean="0"/>
              <a:t>06.04.2022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40181506-3E8D-F646-94CA-6619B313EA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7A78AA22-2013-7F4A-8ED8-227AFE6A0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178349-5368-004A-95CD-C0F77D4081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10530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99F5083-CCF0-AC4C-B7E9-807479979E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BC2BEFF7-3F9A-7D46-9178-13EC57BB32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C7F98-D905-7A4F-8643-822D4B5E5B20}" type="datetimeFigureOut">
              <a:rPr lang="ru-RU" smtClean="0"/>
              <a:t>06.04.2022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B34A85F4-D419-DA45-974B-891A44918D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6C5A1167-7DAB-C04B-ABF1-1A2BFAC930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178349-5368-004A-95CD-C0F77D4081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4952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3D9ADD9A-C849-8949-A5B2-2F7AAA5886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C7F98-D905-7A4F-8643-822D4B5E5B20}" type="datetimeFigureOut">
              <a:rPr lang="ru-RU" smtClean="0"/>
              <a:t>06.04.2022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CC1DBF75-1AB5-A446-9E8B-141990A57D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A970522D-C5CB-FB49-8746-CC49CBC12D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178349-5368-004A-95CD-C0F77D4081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21138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5FBBADA-0EE8-FB4D-AE73-E74FEC8A4E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9278C6A-6B25-3A48-BD32-09D917AE98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7029B904-77F3-0B47-86A7-F835E3F857B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664ED935-683C-7E4B-BD71-2CE78FA37D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C7F98-D905-7A4F-8643-822D4B5E5B20}" type="datetimeFigureOut">
              <a:rPr lang="ru-RU" smtClean="0"/>
              <a:t>06.04.2022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33370FBF-170B-1844-92E1-9E73EDD68F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0145F779-0CD5-B14B-9E9D-DA704B9315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178349-5368-004A-95CD-C0F77D4081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52676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D0A4AE6-C550-0349-8229-53CBDF84A1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57013474-DEDA-3F42-9814-F735CA00825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8CB4F164-6A0F-CC4A-8D03-AF8B76FEC38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09F70F5B-93A5-B442-B5A3-1C5A41430C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C7F98-D905-7A4F-8643-822D4B5E5B20}" type="datetimeFigureOut">
              <a:rPr lang="ru-RU" smtClean="0"/>
              <a:t>06.04.2022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8E6149A9-6FDC-2C46-85DA-719D53FB41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BCA305E1-77D2-7D4F-B814-9881CE08AD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178349-5368-004A-95CD-C0F77D4081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64432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1AEFEBE-E156-BD4A-81D8-BD4A7ED6BD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C0787D0A-4274-4B44-9D79-120B5CA52BD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6094DA5-3DD4-294B-993B-1D5CB3CF198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5C7F98-D905-7A4F-8643-822D4B5E5B20}" type="datetimeFigureOut">
              <a:rPr lang="ru-RU" smtClean="0"/>
              <a:t>06.04.2022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7FC5A21-538B-604B-8BC6-62AC5C83268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6CF7171-4CDF-9D4C-8712-95EFE790B10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178349-5368-004A-95CD-C0F77D4081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9000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AD6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: скругленные противолежащие углы 4">
            <a:extLst>
              <a:ext uri="{FF2B5EF4-FFF2-40B4-BE49-F238E27FC236}">
                <a16:creationId xmlns:a16="http://schemas.microsoft.com/office/drawing/2014/main" id="{8FBC598A-E9B0-2142-B5D6-33726F5FFDCA}"/>
              </a:ext>
            </a:extLst>
          </p:cNvPr>
          <p:cNvSpPr/>
          <p:nvPr/>
        </p:nvSpPr>
        <p:spPr>
          <a:xfrm>
            <a:off x="6096000" y="4470401"/>
            <a:ext cx="5960653" cy="2346818"/>
          </a:xfrm>
          <a:prstGeom prst="round2DiagRect">
            <a:avLst>
              <a:gd name="adj1" fmla="val 49846"/>
              <a:gd name="adj2" fmla="val 0"/>
            </a:avLst>
          </a:prstGeom>
          <a:solidFill>
            <a:srgbClr val="F6F5FC"/>
          </a:solidFill>
          <a:ln>
            <a:solidFill>
              <a:srgbClr val="887F9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374AD17-27FE-F740-9454-053242F967B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58703" y="1443705"/>
            <a:ext cx="11674593" cy="2387600"/>
          </a:xfrm>
        </p:spPr>
        <p:txBody>
          <a:bodyPr>
            <a:noAutofit/>
          </a:bodyPr>
          <a:lstStyle/>
          <a:p>
            <a:r>
              <a:rPr lang="ru-RU" sz="4000" dirty="0">
                <a:effectLst/>
                <a:latin typeface="PingFang HK" panose="020B0400000000000000" pitchFamily="34" charset="-120"/>
                <a:ea typeface="PingFang HK" panose="020B0400000000000000" pitchFamily="34" charset="-120"/>
                <a:cs typeface="Times New Roman" panose="02020603050405020304" pitchFamily="18" charset="0"/>
              </a:rPr>
              <a:t>Предметная неделя по иностранным языкам </a:t>
            </a:r>
            <a:br>
              <a:rPr lang="ru-RU" sz="4000" dirty="0">
                <a:effectLst/>
                <a:latin typeface="PingFang HK" panose="020B0400000000000000" pitchFamily="34" charset="-120"/>
                <a:ea typeface="PingFang HK" panose="020B0400000000000000" pitchFamily="34" charset="-120"/>
                <a:cs typeface="Times New Roman" panose="02020603050405020304" pitchFamily="18" charset="0"/>
              </a:rPr>
            </a:br>
            <a:r>
              <a:rPr lang="ru-RU" sz="4000" dirty="0">
                <a:effectLst/>
                <a:latin typeface="PingFang HK" panose="020B0400000000000000" pitchFamily="34" charset="-120"/>
                <a:ea typeface="PingFang HK" panose="020B0400000000000000" pitchFamily="34" charset="-120"/>
                <a:cs typeface="Times New Roman" panose="02020603050405020304" pitchFamily="18" charset="0"/>
              </a:rPr>
              <a:t>как средство формирования </a:t>
            </a:r>
            <a:br>
              <a:rPr lang="ru-RU" sz="4000" dirty="0">
                <a:effectLst/>
                <a:latin typeface="PingFang HK" panose="020B0400000000000000" pitchFamily="34" charset="-120"/>
                <a:ea typeface="PingFang HK" panose="020B0400000000000000" pitchFamily="34" charset="-120"/>
                <a:cs typeface="Times New Roman" panose="02020603050405020304" pitchFamily="18" charset="0"/>
              </a:rPr>
            </a:br>
            <a:r>
              <a:rPr lang="ru-RU" sz="4000" dirty="0">
                <a:effectLst/>
                <a:latin typeface="PingFang HK" panose="020B0400000000000000" pitchFamily="34" charset="-120"/>
                <a:ea typeface="PingFang HK" panose="020B0400000000000000" pitchFamily="34" charset="-120"/>
                <a:cs typeface="Times New Roman" panose="02020603050405020304" pitchFamily="18" charset="0"/>
              </a:rPr>
              <a:t>общих компетенций у студентов педагогического колледжа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620C71E8-16FB-0342-8400-A6CB266235C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645814" y="4822102"/>
            <a:ext cx="9075816" cy="1643415"/>
          </a:xfrm>
        </p:spPr>
        <p:txBody>
          <a:bodyPr>
            <a:normAutofit/>
          </a:bodyPr>
          <a:lstStyle/>
          <a:p>
            <a:pPr algn="r"/>
            <a:r>
              <a:rPr lang="ru-RU" sz="25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Плавник Анна Сергеевна, </a:t>
            </a:r>
          </a:p>
          <a:p>
            <a:pPr algn="r"/>
            <a:r>
              <a:rPr lang="ru-RU" sz="25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преподаватель иностранного языка</a:t>
            </a:r>
          </a:p>
          <a:p>
            <a:pPr algn="r"/>
            <a:r>
              <a:rPr lang="ru-RU" sz="2500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ГБПОУ ЧПК №1</a:t>
            </a:r>
            <a:endParaRPr lang="ru-RU" sz="25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615569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AD6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795678F-9968-4A49-8B69-1EB04F61F9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2379" y="415397"/>
            <a:ext cx="11187242" cy="1410228"/>
          </a:xfrm>
        </p:spPr>
        <p:txBody>
          <a:bodyPr/>
          <a:lstStyle/>
          <a:p>
            <a:r>
              <a:rPr lang="ru-RU" dirty="0"/>
              <a:t>Общие компетенции       Иностранный язык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82EAE44-F710-9749-BDAB-FCCDE55DEFD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112290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ОК 4. Осуществлять поиск, анализ и оценку информации, необходимой для постановки и решения профессиональных задач, профессионального и личностного развития.</a:t>
            </a:r>
            <a:endParaRPr lang="ru-RU" sz="25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ОК 5. Использовать информационно-коммуникационные технологии для совершенствования профессиональной деятельности.</a:t>
            </a:r>
            <a:endParaRPr lang="ru-RU" sz="25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ОК 6. Работать в коллективе и команде, взаимодействовать с руководством, коллегами и социальными партнерами.</a:t>
            </a:r>
            <a:endParaRPr lang="ru-RU" sz="25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ОК 8. Самостоятельно определять задачи профессионального и личностного развития, заниматься самообразованием, осознанно планировать повышение квалификации.</a:t>
            </a:r>
            <a:endParaRPr lang="ru-RU" sz="25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4" name="Прямая со стрелкой 3">
            <a:extLst>
              <a:ext uri="{FF2B5EF4-FFF2-40B4-BE49-F238E27FC236}">
                <a16:creationId xmlns:a16="http://schemas.microsoft.com/office/drawing/2014/main" id="{C3BC4C69-7C6F-DB4E-9CFA-8354AC288B52}"/>
              </a:ext>
            </a:extLst>
          </p:cNvPr>
          <p:cNvCxnSpPr>
            <a:cxnSpLocks/>
          </p:cNvCxnSpPr>
          <p:nvPr/>
        </p:nvCxnSpPr>
        <p:spPr>
          <a:xfrm>
            <a:off x="5560541" y="1120511"/>
            <a:ext cx="686486" cy="0"/>
          </a:xfrm>
          <a:prstGeom prst="straightConnector1">
            <a:avLst/>
          </a:prstGeom>
          <a:ln>
            <a:solidFill>
              <a:srgbClr val="887F9E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1359963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AD6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6362C71-A267-DF45-BA0B-EB8439E0FC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0245" y="537948"/>
            <a:ext cx="7097070" cy="2861361"/>
          </a:xfrm>
        </p:spPr>
        <p:txBody>
          <a:bodyPr>
            <a:noAutofit/>
          </a:bodyPr>
          <a:lstStyle/>
          <a:p>
            <a:pPr lvl="0"/>
            <a:r>
              <a:rPr lang="ru-RU" sz="23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Информационные компетенции</a:t>
            </a:r>
            <a:br>
              <a:rPr lang="ru-RU" sz="23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23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3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ОК 4. Осуществлять поиск, анализ и оценку информации, необходимой для постановки и решения профессиональных задач, профессионального и личностного развития.</a:t>
            </a:r>
            <a:br>
              <a:rPr lang="ru-RU" sz="23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23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3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ОК 5. Использовать информационно-коммуникационные технологии для совершенствования профессиональной деятельности.</a:t>
            </a:r>
            <a:endParaRPr lang="ru-RU" sz="23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DB2FEC2E-F5D3-B94C-BE66-119B8A02E2E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24844" y="3910141"/>
            <a:ext cx="3170967" cy="2947859"/>
          </a:xfrm>
          <a:prstGeom prst="rect">
            <a:avLst/>
          </a:prstGeom>
        </p:spPr>
      </p:pic>
      <p:pic>
        <p:nvPicPr>
          <p:cNvPr id="3" name="Рисунок 3">
            <a:extLst>
              <a:ext uri="{FF2B5EF4-FFF2-40B4-BE49-F238E27FC236}">
                <a16:creationId xmlns:a16="http://schemas.microsoft.com/office/drawing/2014/main" id="{BBF224A7-C940-E143-AB19-5EBC45E85CB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4595" y="721577"/>
            <a:ext cx="3827160" cy="54148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42249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AD6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6362C71-A267-DF45-BA0B-EB8439E0FC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96426" y="1282870"/>
            <a:ext cx="4711476" cy="3386097"/>
          </a:xfrm>
        </p:spPr>
        <p:txBody>
          <a:bodyPr>
            <a:noAutofit/>
          </a:bodyPr>
          <a:lstStyle/>
          <a:p>
            <a:pPr lvl="0"/>
            <a:r>
              <a:rPr lang="ru-RU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Информационные компетенции</a:t>
            </a:r>
            <a:br>
              <a:rPr lang="ru-RU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24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ОК 4. Осуществлять поиск, анализ и оценку информации, необходимой для постановки и решения профессиональных задач, профессионального и личностного развития.</a:t>
            </a:r>
            <a:b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24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ОК 5. Использовать информационно-коммуникационные технологии для совершенствования профессиональной деятельности.</a:t>
            </a:r>
            <a:endParaRPr lang="ru-RU" sz="24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0FDDB57-41A0-BC42-A7FC-DDD098EA038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99014" y="2508249"/>
            <a:ext cx="2763932" cy="3903859"/>
          </a:xfrm>
          <a:prstGeom prst="rect">
            <a:avLst/>
          </a:prstGeom>
        </p:spPr>
      </p:pic>
      <p:pic>
        <p:nvPicPr>
          <p:cNvPr id="7" name="Рисунок 13">
            <a:extLst>
              <a:ext uri="{FF2B5EF4-FFF2-40B4-BE49-F238E27FC236}">
                <a16:creationId xmlns:a16="http://schemas.microsoft.com/office/drawing/2014/main" id="{32A76DD4-B43B-6E43-BE2E-93D43C23FD4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448"/>
          <a:stretch/>
        </p:blipFill>
        <p:spPr>
          <a:xfrm>
            <a:off x="166721" y="288323"/>
            <a:ext cx="3538593" cy="4997624"/>
          </a:xfrm>
          <a:prstGeom prst="rect">
            <a:avLst/>
          </a:prstGeom>
        </p:spPr>
      </p:pic>
      <p:sp>
        <p:nvSpPr>
          <p:cNvPr id="10" name="Стрелка: изогнутая 9">
            <a:extLst>
              <a:ext uri="{FF2B5EF4-FFF2-40B4-BE49-F238E27FC236}">
                <a16:creationId xmlns:a16="http://schemas.microsoft.com/office/drawing/2014/main" id="{E1763FEE-260C-074F-8D43-8D210A45B55B}"/>
              </a:ext>
            </a:extLst>
          </p:cNvPr>
          <p:cNvSpPr/>
          <p:nvPr/>
        </p:nvSpPr>
        <p:spPr>
          <a:xfrm rot="19884349" flipV="1">
            <a:off x="6101437" y="4867605"/>
            <a:ext cx="2099170" cy="1730442"/>
          </a:xfrm>
          <a:prstGeom prst="bentArrow">
            <a:avLst>
              <a:gd name="adj1" fmla="val 5940"/>
              <a:gd name="adj2" fmla="val 21124"/>
              <a:gd name="adj3" fmla="val 17926"/>
              <a:gd name="adj4" fmla="val 81846"/>
            </a:avLst>
          </a:prstGeom>
          <a:solidFill>
            <a:srgbClr val="E5E2F6"/>
          </a:solidFill>
          <a:ln>
            <a:solidFill>
              <a:srgbClr val="887F9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407655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AD6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BCE1FA7-E7F3-AF4A-8E70-72F4F1E5F3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383" y="3703151"/>
            <a:ext cx="5580201" cy="1825625"/>
          </a:xfrm>
        </p:spPr>
        <p:txBody>
          <a:bodyPr>
            <a:noAutofit/>
          </a:bodyPr>
          <a:lstStyle/>
          <a:p>
            <a:pPr lvl="0"/>
            <a:r>
              <a:rPr lang="ru-RU" sz="20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Социально-трудовые компетенции</a:t>
            </a:r>
            <a:br>
              <a:rPr lang="ru-RU" sz="20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ОК 3. Оценивать риски и принимать решения в нестандартных ситуациях.</a:t>
            </a:r>
            <a:br>
              <a:rPr lang="ru-RU" sz="20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ОК 7. Ставить цели, мотивировать деятельность воспитанников, организовывать и контролировать их работу с принятием на себя ответственности за качество образовательного процесса.</a:t>
            </a:r>
            <a:br>
              <a:rPr lang="ru-RU" sz="20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ОК 9. Осуществлять профессиональную деятельность в условиях обновления ее целей, содержания, смены технологий.</a:t>
            </a:r>
            <a:br>
              <a:rPr lang="ru-RU" sz="20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ОК 10. Осуществлять профилактику травматизма, обеспечивать охрану жизни и здоровья детей.</a:t>
            </a:r>
            <a:endParaRPr lang="ru-RU" sz="20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Заголовок 1">
            <a:extLst>
              <a:ext uri="{FF2B5EF4-FFF2-40B4-BE49-F238E27FC236}">
                <a16:creationId xmlns:a16="http://schemas.microsoft.com/office/drawing/2014/main" id="{BD4E240F-9E7D-E34D-83F2-93B5B097CB37}"/>
              </a:ext>
            </a:extLst>
          </p:cNvPr>
          <p:cNvSpPr txBox="1">
            <a:spLocks/>
          </p:cNvSpPr>
          <p:nvPr/>
        </p:nvSpPr>
        <p:spPr>
          <a:xfrm>
            <a:off x="488383" y="343043"/>
            <a:ext cx="7101606" cy="233444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0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Ценностно-смысловые компетенции</a:t>
            </a:r>
            <a:br>
              <a:rPr lang="ru-RU" sz="20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ОК 1. Понимать сущность и социальную значимость своей будущей профессии, проявлять к ней устойчивый интерес</a:t>
            </a:r>
            <a:br>
              <a:rPr lang="ru-RU" sz="20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ОК 4. Осуществлять поиск, анализ и оценку информации, необходимой для постановки и решения профессиональных задач, профессионального и личностного развития.</a:t>
            </a:r>
            <a:br>
              <a:rPr lang="ru-RU" sz="20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ОК 8. Самостоятельно определять задачи профессионального и личностного развития, заниматься самообразованием, осознанно планировать повышение квалификации.</a:t>
            </a:r>
            <a:endParaRPr lang="ru-RU" sz="20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Рисунок 11">
            <a:extLst>
              <a:ext uri="{FF2B5EF4-FFF2-40B4-BE49-F238E27FC236}">
                <a16:creationId xmlns:a16="http://schemas.microsoft.com/office/drawing/2014/main" id="{237F389C-5C09-3C43-9966-3A90085F25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8773" y="256574"/>
            <a:ext cx="4113628" cy="5484837"/>
          </a:xfrm>
          <a:prstGeom prst="rect">
            <a:avLst/>
          </a:prstGeom>
        </p:spPr>
      </p:pic>
      <p:pic>
        <p:nvPicPr>
          <p:cNvPr id="9" name="Рисунок 9">
            <a:extLst>
              <a:ext uri="{FF2B5EF4-FFF2-40B4-BE49-F238E27FC236}">
                <a16:creationId xmlns:a16="http://schemas.microsoft.com/office/drawing/2014/main" id="{0B9C75AE-1E81-A241-B390-A8F905905AD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7738" y="4017708"/>
            <a:ext cx="3877849" cy="2583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093253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AD6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90190ED-79DD-F84F-AA24-500E82BE1A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95440" y="1620461"/>
            <a:ext cx="3918074" cy="4530812"/>
          </a:xfrm>
        </p:spPr>
        <p:txBody>
          <a:bodyPr>
            <a:normAutofit/>
          </a:bodyPr>
          <a:lstStyle/>
          <a:p>
            <a:pPr lvl="0"/>
            <a:r>
              <a:rPr lang="ru-RU" sz="21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Ценностно-смысловые компетенции</a:t>
            </a:r>
            <a:br>
              <a:rPr lang="ru-RU" sz="21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21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ОК 1. Понимать сущность и социальную значимость своей будущей профессии, проявлять к ней устойчивый интерес</a:t>
            </a:r>
            <a:br>
              <a:rPr lang="ru-RU" sz="2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21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ОК 4. Осуществлять поиск, анализ и оценку информации, необходимой для постановки и решения профессиональных задач, профессионального и личностного развития.</a:t>
            </a:r>
            <a:br>
              <a:rPr lang="ru-RU" sz="2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1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D689F11-441D-4445-B2AC-484A1DE830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02885" y="477796"/>
            <a:ext cx="8586230" cy="939037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3300" dirty="0">
                <a:latin typeface="+mj-lt"/>
              </a:rPr>
              <a:t>Литературная гостиная </a:t>
            </a:r>
            <a:r>
              <a:rPr lang="en-GB" sz="3300" dirty="0">
                <a:latin typeface="+mj-lt"/>
              </a:rPr>
              <a:t>“We love poetry 2022”</a:t>
            </a:r>
            <a:endParaRPr lang="ru-RU" sz="3300" dirty="0">
              <a:latin typeface="+mj-lt"/>
            </a:endParaRPr>
          </a:p>
        </p:txBody>
      </p:sp>
      <p:pic>
        <p:nvPicPr>
          <p:cNvPr id="4" name="Рисунок 4">
            <a:extLst>
              <a:ext uri="{FF2B5EF4-FFF2-40B4-BE49-F238E27FC236}">
                <a16:creationId xmlns:a16="http://schemas.microsoft.com/office/drawing/2014/main" id="{BCF9A687-C272-2D4E-AE0A-1DA5D80709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804" y="1416833"/>
            <a:ext cx="6584092" cy="4938069"/>
          </a:xfrm>
          <a:prstGeom prst="rect">
            <a:avLst/>
          </a:prstGeom>
        </p:spPr>
      </p:pic>
      <p:pic>
        <p:nvPicPr>
          <p:cNvPr id="5" name="Рисунок 5">
            <a:extLst>
              <a:ext uri="{FF2B5EF4-FFF2-40B4-BE49-F238E27FC236}">
                <a16:creationId xmlns:a16="http://schemas.microsoft.com/office/drawing/2014/main" id="{520AC6B1-B4D8-A94F-8A6D-821774B117B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9768" y="3561590"/>
            <a:ext cx="1974285" cy="2793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515839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AD6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90190ED-79DD-F84F-AA24-500E82BE1A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76310" y="1416833"/>
            <a:ext cx="3709568" cy="4372261"/>
          </a:xfrm>
        </p:spPr>
        <p:txBody>
          <a:bodyPr>
            <a:normAutofit/>
          </a:bodyPr>
          <a:lstStyle/>
          <a:p>
            <a:pPr lvl="0"/>
            <a:r>
              <a:rPr lang="ru-RU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Ценностно-смысловые компетенции</a:t>
            </a:r>
            <a:b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24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ОК 8. Самостоятельно определять задачи профессионального и личностного развития, заниматься самообразованием, осознанно планировать повышение квалификации.</a:t>
            </a:r>
            <a:b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4">
            <a:extLst>
              <a:ext uri="{FF2B5EF4-FFF2-40B4-BE49-F238E27FC236}">
                <a16:creationId xmlns:a16="http://schemas.microsoft.com/office/drawing/2014/main" id="{CA6DE76C-A9E1-154E-8668-A0A2DCC45F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510" y="1640928"/>
            <a:ext cx="3406690" cy="4561023"/>
          </a:xfrm>
          <a:prstGeom prst="rect">
            <a:avLst/>
          </a:prstGeom>
        </p:spPr>
      </p:pic>
      <p:pic>
        <p:nvPicPr>
          <p:cNvPr id="5" name="Рисунок 5">
            <a:extLst>
              <a:ext uri="{FF2B5EF4-FFF2-40B4-BE49-F238E27FC236}">
                <a16:creationId xmlns:a16="http://schemas.microsoft.com/office/drawing/2014/main" id="{112ECDDD-B54A-914A-A68D-2FD41AD0DD2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5878" y="1640928"/>
            <a:ext cx="4029732" cy="3022298"/>
          </a:xfrm>
          <a:prstGeom prst="rect">
            <a:avLst/>
          </a:prstGeom>
        </p:spPr>
      </p:pic>
      <p:sp>
        <p:nvSpPr>
          <p:cNvPr id="9" name="Объект 2">
            <a:extLst>
              <a:ext uri="{FF2B5EF4-FFF2-40B4-BE49-F238E27FC236}">
                <a16:creationId xmlns:a16="http://schemas.microsoft.com/office/drawing/2014/main" id="{ACA4C587-66C9-9949-9FF2-B4EE04F31DD1}"/>
              </a:ext>
            </a:extLst>
          </p:cNvPr>
          <p:cNvSpPr txBox="1">
            <a:spLocks/>
          </p:cNvSpPr>
          <p:nvPr/>
        </p:nvSpPr>
        <p:spPr>
          <a:xfrm>
            <a:off x="1802885" y="477796"/>
            <a:ext cx="8586230" cy="93903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sz="3300" dirty="0">
                <a:latin typeface="+mj-lt"/>
              </a:rPr>
              <a:t>Литературная гостиная </a:t>
            </a:r>
            <a:r>
              <a:rPr lang="en-GB" sz="3300" dirty="0">
                <a:latin typeface="+mj-lt"/>
              </a:rPr>
              <a:t>“We love poetry 2022”</a:t>
            </a:r>
            <a:endParaRPr lang="ru-RU" sz="33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61480193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AD6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AFB0C24-C04C-1845-8D56-480D6229F4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04229" y="1368777"/>
            <a:ext cx="4333334" cy="4389392"/>
          </a:xfrm>
        </p:spPr>
        <p:txBody>
          <a:bodyPr>
            <a:noAutofit/>
          </a:bodyPr>
          <a:lstStyle/>
          <a:p>
            <a:r>
              <a:rPr lang="ru-RU" sz="26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Учебно-познавательные компетенции</a:t>
            </a:r>
            <a:br>
              <a:rPr lang="ru-RU" sz="26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ОК 2. Организовывать собственную деятельность, определять методы решения профессиональных задач, оценивать их эффективность и качество.</a:t>
            </a:r>
            <a:br>
              <a:rPr lang="ru-RU" sz="26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ОК 3. Оценивать риски и принимать решения в нестандартных ситуациях.</a:t>
            </a:r>
            <a:endParaRPr lang="ru-RU" sz="2600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B224F8C-06AF-B74A-8064-47014555EE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02326" y="574828"/>
            <a:ext cx="10515600" cy="76518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900" dirty="0"/>
              <a:t>Фестиваль иностранной песни</a:t>
            </a:r>
            <a:r>
              <a:rPr lang="en-GB" sz="2900" dirty="0"/>
              <a:t> </a:t>
            </a:r>
            <a:r>
              <a:rPr lang="ru-RU" sz="2900" dirty="0"/>
              <a:t>на тему </a:t>
            </a:r>
            <a:r>
              <a:rPr lang="en-GB" sz="2900" dirty="0"/>
              <a:t>“Disney”</a:t>
            </a:r>
            <a:endParaRPr lang="ru-RU" sz="2900" dirty="0"/>
          </a:p>
        </p:txBody>
      </p:sp>
      <p:pic>
        <p:nvPicPr>
          <p:cNvPr id="7" name="Рисунок 7">
            <a:extLst>
              <a:ext uri="{FF2B5EF4-FFF2-40B4-BE49-F238E27FC236}">
                <a16:creationId xmlns:a16="http://schemas.microsoft.com/office/drawing/2014/main" id="{8905ED26-1054-F044-AC7A-0A4FD616F0E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0" t="13292" r="640" b="15769"/>
          <a:stretch/>
        </p:blipFill>
        <p:spPr>
          <a:xfrm>
            <a:off x="393637" y="1368811"/>
            <a:ext cx="5209044" cy="2802265"/>
          </a:xfrm>
          <a:prstGeom prst="rect">
            <a:avLst/>
          </a:prstGeom>
        </p:spPr>
      </p:pic>
      <p:pic>
        <p:nvPicPr>
          <p:cNvPr id="8" name="Рисунок 8">
            <a:extLst>
              <a:ext uri="{FF2B5EF4-FFF2-40B4-BE49-F238E27FC236}">
                <a16:creationId xmlns:a16="http://schemas.microsoft.com/office/drawing/2014/main" id="{AD017F57-E1A0-E04D-A2CE-C4C593D048D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20" t="15866" r="12467" b="15769"/>
          <a:stretch/>
        </p:blipFill>
        <p:spPr>
          <a:xfrm>
            <a:off x="2874792" y="4228607"/>
            <a:ext cx="3805720" cy="2303437"/>
          </a:xfrm>
          <a:prstGeom prst="rect">
            <a:avLst/>
          </a:prstGeom>
        </p:spPr>
      </p:pic>
      <p:pic>
        <p:nvPicPr>
          <p:cNvPr id="4" name="Рисунок 4">
            <a:extLst>
              <a:ext uri="{FF2B5EF4-FFF2-40B4-BE49-F238E27FC236}">
                <a16:creationId xmlns:a16="http://schemas.microsoft.com/office/drawing/2014/main" id="{027DE5F9-1CC5-9C47-8C2A-9FF8D375EF8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25" t="14436" r="855" b="14911"/>
          <a:stretch/>
        </p:blipFill>
        <p:spPr>
          <a:xfrm>
            <a:off x="802326" y="1368777"/>
            <a:ext cx="5963468" cy="3441536"/>
          </a:xfrm>
          <a:prstGeom prst="rect">
            <a:avLst/>
          </a:prstGeom>
        </p:spPr>
      </p:pic>
      <p:pic>
        <p:nvPicPr>
          <p:cNvPr id="5" name="Рисунок 5">
            <a:extLst>
              <a:ext uri="{FF2B5EF4-FFF2-40B4-BE49-F238E27FC236}">
                <a16:creationId xmlns:a16="http://schemas.microsoft.com/office/drawing/2014/main" id="{42CC1CDC-2D0B-324B-A393-1FAD0BE83991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66" t="14436" r="2571" b="12336"/>
          <a:stretch/>
        </p:blipFill>
        <p:spPr>
          <a:xfrm>
            <a:off x="932072" y="3107036"/>
            <a:ext cx="5703975" cy="3387978"/>
          </a:xfrm>
          <a:prstGeom prst="rect">
            <a:avLst/>
          </a:prstGeom>
        </p:spPr>
      </p:pic>
      <p:pic>
        <p:nvPicPr>
          <p:cNvPr id="6" name="Рисунок 6">
            <a:extLst>
              <a:ext uri="{FF2B5EF4-FFF2-40B4-BE49-F238E27FC236}">
                <a16:creationId xmlns:a16="http://schemas.microsoft.com/office/drawing/2014/main" id="{945D9FDC-2020-584B-844B-FF047BAF7EA9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20" t="14722" r="1284" b="14339"/>
          <a:stretch/>
        </p:blipFill>
        <p:spPr>
          <a:xfrm>
            <a:off x="393637" y="2144088"/>
            <a:ext cx="6514085" cy="36140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7281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AD6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AA41112-354F-4B41-A0CC-5100D06810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210665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sz="4000" dirty="0"/>
              <a:t>Подведение итогов</a:t>
            </a:r>
            <a:br>
              <a:rPr lang="ru-RU" sz="4000" dirty="0"/>
            </a:br>
            <a:r>
              <a:rPr lang="ru-RU" sz="4000" dirty="0"/>
              <a:t> «Недели иностранных языков и туризма»</a:t>
            </a:r>
          </a:p>
        </p:txBody>
      </p:sp>
      <p:pic>
        <p:nvPicPr>
          <p:cNvPr id="4" name="Рисунок 4">
            <a:extLst>
              <a:ext uri="{FF2B5EF4-FFF2-40B4-BE49-F238E27FC236}">
                <a16:creationId xmlns:a16="http://schemas.microsoft.com/office/drawing/2014/main" id="{ECB8CC00-C106-324F-B345-3DDFA31C376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742" y="1676743"/>
            <a:ext cx="10702515" cy="4816132"/>
          </a:xfrm>
        </p:spPr>
      </p:pic>
    </p:spTree>
    <p:extLst>
      <p:ext uri="{BB962C8B-B14F-4D97-AF65-F5344CB8AC3E}">
        <p14:creationId xmlns:p14="http://schemas.microsoft.com/office/powerpoint/2010/main" val="17958016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AD6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Соединительная линия на другую страницу 16">
            <a:extLst>
              <a:ext uri="{FF2B5EF4-FFF2-40B4-BE49-F238E27FC236}">
                <a16:creationId xmlns:a16="http://schemas.microsoft.com/office/drawing/2014/main" id="{705DC9C2-C869-E14B-8C20-2C87210C69B3}"/>
              </a:ext>
            </a:extLst>
          </p:cNvPr>
          <p:cNvSpPr/>
          <p:nvPr/>
        </p:nvSpPr>
        <p:spPr>
          <a:xfrm>
            <a:off x="0" y="0"/>
            <a:ext cx="6512408" cy="2445823"/>
          </a:xfrm>
          <a:prstGeom prst="flowChartOffpageConnector">
            <a:avLst/>
          </a:prstGeom>
          <a:solidFill>
            <a:srgbClr val="F6F5FC"/>
          </a:solidFill>
          <a:ln>
            <a:solidFill>
              <a:srgbClr val="887F9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5159E365-8E6E-B74B-BE88-6ACD9EF4A91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15092" y="2994582"/>
            <a:ext cx="2748692" cy="2748692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4C8C28F7-999B-514B-9AFE-571B574A016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93839" y="547112"/>
            <a:ext cx="2569087" cy="2569087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A166D3FD-D237-9146-A75A-DF4F298CDA6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64821" y="2652677"/>
            <a:ext cx="2569087" cy="2569087"/>
          </a:xfrm>
          <a:prstGeom prst="rect">
            <a:avLst/>
          </a:prstGeom>
        </p:spPr>
      </p:pic>
      <p:sp>
        <p:nvSpPr>
          <p:cNvPr id="14" name="Заголовок 1">
            <a:extLst>
              <a:ext uri="{FF2B5EF4-FFF2-40B4-BE49-F238E27FC236}">
                <a16:creationId xmlns:a16="http://schemas.microsoft.com/office/drawing/2014/main" id="{5290EEC9-ACB8-E740-87FB-346043930141}"/>
              </a:ext>
            </a:extLst>
          </p:cNvPr>
          <p:cNvSpPr txBox="1">
            <a:spLocks/>
          </p:cNvSpPr>
          <p:nvPr/>
        </p:nvSpPr>
        <p:spPr>
          <a:xfrm>
            <a:off x="0" y="206405"/>
            <a:ext cx="6512408" cy="18166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Образовательные реформы затронули все образовательные системы, в том числе и систему профессионального образования, основной образовательной единицей, которого является колледж</a:t>
            </a:r>
            <a:endParaRPr lang="ru-RU" sz="22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1321077-2FCE-484F-AEDA-98C2268052BC}"/>
              </a:ext>
            </a:extLst>
          </p:cNvPr>
          <p:cNvSpPr txBox="1"/>
          <p:nvPr/>
        </p:nvSpPr>
        <p:spPr>
          <a:xfrm>
            <a:off x="3873703" y="3740954"/>
            <a:ext cx="4881198" cy="25699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3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Одна из главных целей колледжа - воспитать человека, который по окончании учебного заведения сможет ориентироваться в окружающей жизни и будет готов эту жизнь преобразовывать и совершенствовать</a:t>
            </a:r>
            <a:endParaRPr lang="ru-RU" sz="2300" dirty="0"/>
          </a:p>
        </p:txBody>
      </p:sp>
    </p:spTree>
    <p:extLst>
      <p:ext uri="{BB962C8B-B14F-4D97-AF65-F5344CB8AC3E}">
        <p14:creationId xmlns:p14="http://schemas.microsoft.com/office/powerpoint/2010/main" val="24891784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AD6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68A1606-2CED-C84F-B319-F7E69440A9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3787" y="0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sz="2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2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бщие компетенции, которыми должен владеть выпускник педагогического колледжа:</a:t>
            </a:r>
            <a:endParaRPr lang="ru-RU" sz="21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CEF0032-FBF8-B145-92FE-A396DE26305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8005" y="1192555"/>
            <a:ext cx="11983995" cy="4060997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17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ОК 1. Понимать сущность и социальную значимость своей будущей профессии, проявлять к ней устойчивый интерес.</a:t>
            </a:r>
            <a:endParaRPr lang="ru-RU" sz="17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17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ОК 2. Организовывать собственную деятельность, определять методы решения профессиональных задач, оценивать их эффективность и качество.</a:t>
            </a:r>
            <a:endParaRPr lang="ru-RU" sz="17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17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ОК 3. Оценивать риски и принимать решения в нестандартных ситуациях.</a:t>
            </a:r>
            <a:endParaRPr lang="ru-RU" sz="17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17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ОК 4. Осуществлять поиск, анализ и оценку информации, необходимой для постановки и решения профессиональных задач, профессионального и личностного развития.</a:t>
            </a:r>
            <a:endParaRPr lang="ru-RU" sz="17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17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ОК 5. Использовать информационно-коммуникационные технологии для совершенствования профессиональной деятельности.</a:t>
            </a:r>
            <a:endParaRPr lang="ru-RU" sz="17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17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ОК 6. Работать в коллективе и команде, взаимодействовать с руководством, коллегами и социальными партнерами.</a:t>
            </a:r>
            <a:endParaRPr lang="ru-RU" sz="17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17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ОК 7. Ставить цели, мотивировать деятельность обучающихся, организовывать и контролировать их работу с принятием на себя ответственности за качество образовательного процесса.</a:t>
            </a:r>
            <a:endParaRPr lang="ru-RU" sz="17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17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ОК 8. Самостоятельно определять задачи профессионального и личностного развития, заниматься самообразованием, осознанно планировать повышение квалификации.</a:t>
            </a:r>
            <a:endParaRPr lang="ru-RU" sz="17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17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ОК 9. Осуществлять профессиональную деятельность в условиях обновления ее целей, содержания, смены технологий.</a:t>
            </a:r>
            <a:endParaRPr lang="ru-RU" sz="17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17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ОК 10. Осуществлять профилактику травматизма, обеспечивать охрану жизни и здоровья детей.</a:t>
            </a:r>
            <a:endParaRPr lang="ru-RU" sz="17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17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ОК 11. Строить профессиональную деятельность с соблюдением правовых норм ее регулирующих.</a:t>
            </a:r>
            <a:endParaRPr lang="ru-RU" sz="17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17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ОК 12. Исполнять воинскую обязанность, в том числе с применением полученных профессиональных знаний (для юношей).</a:t>
            </a:r>
            <a:endParaRPr lang="ru-RU" sz="17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03612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AD6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7EF39AC-E981-F945-B985-32D403A121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0908" y="460486"/>
            <a:ext cx="10650181" cy="1342528"/>
          </a:xfrm>
        </p:spPr>
        <p:txBody>
          <a:bodyPr>
            <a:noAutofit/>
          </a:bodyPr>
          <a:lstStyle/>
          <a:p>
            <a:r>
              <a:rPr lang="ru-RU" sz="2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Предметная неделя предполагает создание системы взаимодействия студентов и преподавателей, направленной на: </a:t>
            </a:r>
            <a:endParaRPr lang="ru-RU" sz="26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FA4509AB-2977-3447-9AE7-D5EECBF46FC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095999" y="2046176"/>
            <a:ext cx="4351338" cy="435133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CCB661A4-0E83-9341-A172-0F6BC03913B0}"/>
              </a:ext>
            </a:extLst>
          </p:cNvPr>
          <p:cNvSpPr txBox="1"/>
          <p:nvPr/>
        </p:nvSpPr>
        <p:spPr>
          <a:xfrm>
            <a:off x="929824" y="2269609"/>
            <a:ext cx="4964156" cy="27853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Courier New" panose="02070309020205020404" pitchFamily="49" charset="0"/>
              <a:buChar char="o"/>
            </a:pPr>
            <a:r>
              <a:rPr lang="ru-RU" sz="2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развитие творческих способностей, познавательного интереса студентов;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ru-RU" sz="25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фо</a:t>
            </a:r>
            <a:r>
              <a:rPr lang="ru-RU" sz="2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рмирование у студентов целостного взгляда на мир;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ru-RU" sz="2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формирование общих компетенций</a:t>
            </a:r>
            <a:endParaRPr lang="ru-RU" sz="2500" dirty="0"/>
          </a:p>
        </p:txBody>
      </p:sp>
    </p:spTree>
    <p:extLst>
      <p:ext uri="{BB962C8B-B14F-4D97-AF65-F5344CB8AC3E}">
        <p14:creationId xmlns:p14="http://schemas.microsoft.com/office/powerpoint/2010/main" val="6533769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AD6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D320C49-337B-A741-97E0-DF75AFE7CD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8108" y="295061"/>
            <a:ext cx="5680676" cy="1715660"/>
          </a:xfrm>
        </p:spPr>
        <p:txBody>
          <a:bodyPr>
            <a:normAutofit/>
          </a:bodyPr>
          <a:lstStyle/>
          <a:p>
            <a:r>
              <a:rPr lang="ru-RU" sz="310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этом году в мероприятиях принимали студенты следующих специальностей:</a:t>
            </a:r>
            <a:endParaRPr lang="ru-RU" sz="310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0EB84A4-4462-5D42-AD56-644A32ADBD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58108" y="2234340"/>
            <a:ext cx="5402945" cy="3796571"/>
          </a:xfrm>
          <a:solidFill>
            <a:srgbClr val="E5E2F6"/>
          </a:solidFill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50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44.02.02. ПРЕПОДАВАНИЕ  В НАЧАЛЬНЫХ КЛАССАХ</a:t>
            </a:r>
            <a:endParaRPr lang="ru-RU" sz="250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250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44.02.05 КОРРЕКЦИОННАЯ ПЕДАГОГИКА В НАЧАЛЬНОМ ОБРАЗОВАНИИ</a:t>
            </a:r>
            <a:endParaRPr lang="ru-RU" sz="250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250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53.02.01. МУЗЫКАЛЬНОЕ ОБРАЗОВАНИЕ</a:t>
            </a:r>
            <a:endParaRPr lang="ru-RU" sz="250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250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49.02.01. ФИЗИЧЕСКАЯ КУЛЬТУРА</a:t>
            </a:r>
            <a:endParaRPr lang="ru-RU" sz="250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250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43.02.10. ТУРИЗМ</a:t>
            </a:r>
            <a:endParaRPr lang="ru-RU" sz="250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4">
            <a:extLst>
              <a:ext uri="{FF2B5EF4-FFF2-40B4-BE49-F238E27FC236}">
                <a16:creationId xmlns:a16="http://schemas.microsoft.com/office/drawing/2014/main" id="{CCB27E55-C50D-5042-B8F3-53EB3025472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720"/>
          <a:stretch/>
        </p:blipFill>
        <p:spPr>
          <a:xfrm>
            <a:off x="6511325" y="-941824"/>
            <a:ext cx="5653217" cy="79567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08593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AD6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95E15D1-0421-6B4D-B9D3-B9CD8BCAD9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9958" y="192350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sz="280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Формы проведения мероприятий предметной недели</a:t>
            </a:r>
            <a:r>
              <a:rPr lang="ru-RU" sz="2800">
                <a:effectLst/>
              </a:rPr>
              <a:t> </a:t>
            </a:r>
            <a:endParaRPr lang="ru-RU" sz="280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83D7CCE-BF36-7746-B357-E17B73F04E95}"/>
              </a:ext>
            </a:extLst>
          </p:cNvPr>
          <p:cNvSpPr txBox="1"/>
          <p:nvPr/>
        </p:nvSpPr>
        <p:spPr>
          <a:xfrm>
            <a:off x="3257380" y="1911388"/>
            <a:ext cx="242415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учебные мероприятия</a:t>
            </a:r>
            <a:endParaRPr lang="ru-RU" sz="24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554EE01-5EC3-B249-A005-697AB44CFB84}"/>
              </a:ext>
            </a:extLst>
          </p:cNvPr>
          <p:cNvSpPr txBox="1"/>
          <p:nvPr/>
        </p:nvSpPr>
        <p:spPr>
          <a:xfrm>
            <a:off x="3454419" y="3219540"/>
            <a:ext cx="3202269" cy="28007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Tx/>
              <a:buChar char="-"/>
            </a:pPr>
            <a:r>
              <a:rPr lang="ru-RU" sz="2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олимпиада</a:t>
            </a:r>
            <a:endParaRPr lang="ru-RU" sz="2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Tx/>
              <a:buChar char="-"/>
            </a:pPr>
            <a:r>
              <a:rPr lang="ru-RU" sz="2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открытый </a:t>
            </a:r>
            <a:r>
              <a:rPr lang="ru-RU" sz="2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урок - деловая игра с применением образовательных технологий</a:t>
            </a:r>
          </a:p>
          <a:p>
            <a:pPr marL="285750" indent="-285750">
              <a:buFontTx/>
              <a:buChar char="-"/>
            </a:pPr>
            <a:r>
              <a:rPr lang="ru-RU" sz="2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методическая мастерская</a:t>
            </a:r>
            <a:endParaRPr lang="ru-RU" sz="2200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6C05CE4-4295-A54F-AC2F-F093FCF7BD60}"/>
              </a:ext>
            </a:extLst>
          </p:cNvPr>
          <p:cNvSpPr txBox="1"/>
          <p:nvPr/>
        </p:nvSpPr>
        <p:spPr>
          <a:xfrm>
            <a:off x="7560791" y="1911389"/>
            <a:ext cx="4056275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учебно-развлекательные мероприятия</a:t>
            </a:r>
            <a:endParaRPr lang="ru-RU" sz="2400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A63E452-F990-4240-B3E1-754275FD476D}"/>
              </a:ext>
            </a:extLst>
          </p:cNvPr>
          <p:cNvSpPr txBox="1"/>
          <p:nvPr/>
        </p:nvSpPr>
        <p:spPr>
          <a:xfrm>
            <a:off x="7387451" y="3219540"/>
            <a:ext cx="4229615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Tx/>
              <a:buChar char="-"/>
            </a:pPr>
            <a:r>
              <a:rPr lang="ru-RU" sz="2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литературная гостиная</a:t>
            </a:r>
            <a:endParaRPr lang="ru-RU" sz="2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Tx/>
              <a:buChar char="-"/>
            </a:pPr>
            <a:r>
              <a:rPr lang="ru-RU" sz="2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фестиваль иностранной песни</a:t>
            </a:r>
          </a:p>
          <a:p>
            <a:pPr marL="285750" indent="-285750">
              <a:buFontTx/>
              <a:buChar char="-"/>
            </a:pPr>
            <a:r>
              <a:rPr lang="ru-RU" sz="2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лингвострановедческий квест</a:t>
            </a:r>
          </a:p>
          <a:p>
            <a:pPr marL="285750" indent="-285750">
              <a:buFontTx/>
              <a:buChar char="-"/>
            </a:pPr>
            <a:r>
              <a:rPr lang="ru-RU" sz="2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экскурсии</a:t>
            </a:r>
            <a:endParaRPr lang="ru-RU" sz="2200" dirty="0"/>
          </a:p>
        </p:txBody>
      </p:sp>
      <p:pic>
        <p:nvPicPr>
          <p:cNvPr id="19" name="Объект 5">
            <a:extLst>
              <a:ext uri="{FF2B5EF4-FFF2-40B4-BE49-F238E27FC236}">
                <a16:creationId xmlns:a16="http://schemas.microsoft.com/office/drawing/2014/main" id="{44A9D9AB-A070-314F-A015-84252EA273C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30668" y="4131243"/>
            <a:ext cx="2641581" cy="2641581"/>
          </a:xfrm>
          <a:prstGeom prst="rect">
            <a:avLst/>
          </a:prstGeom>
        </p:spPr>
      </p:pic>
      <p:cxnSp>
        <p:nvCxnSpPr>
          <p:cNvPr id="20" name="Прямая со стрелкой 19">
            <a:extLst>
              <a:ext uri="{FF2B5EF4-FFF2-40B4-BE49-F238E27FC236}">
                <a16:creationId xmlns:a16="http://schemas.microsoft.com/office/drawing/2014/main" id="{39CDD9DE-ED24-1746-B177-6C6F317DDF31}"/>
              </a:ext>
            </a:extLst>
          </p:cNvPr>
          <p:cNvCxnSpPr>
            <a:cxnSpLocks/>
          </p:cNvCxnSpPr>
          <p:nvPr/>
        </p:nvCxnSpPr>
        <p:spPr>
          <a:xfrm flipH="1">
            <a:off x="4719595" y="1224775"/>
            <a:ext cx="1376405" cy="555275"/>
          </a:xfrm>
          <a:prstGeom prst="straightConnector1">
            <a:avLst/>
          </a:prstGeom>
          <a:ln>
            <a:solidFill>
              <a:srgbClr val="887F9E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>
            <a:extLst>
              <a:ext uri="{FF2B5EF4-FFF2-40B4-BE49-F238E27FC236}">
                <a16:creationId xmlns:a16="http://schemas.microsoft.com/office/drawing/2014/main" id="{B075108C-0E3B-C145-9926-BE036A90980C}"/>
              </a:ext>
            </a:extLst>
          </p:cNvPr>
          <p:cNvCxnSpPr>
            <a:cxnSpLocks/>
          </p:cNvCxnSpPr>
          <p:nvPr/>
        </p:nvCxnSpPr>
        <p:spPr>
          <a:xfrm>
            <a:off x="6656688" y="1224775"/>
            <a:ext cx="2713853" cy="555275"/>
          </a:xfrm>
          <a:prstGeom prst="straightConnector1">
            <a:avLst/>
          </a:prstGeom>
          <a:ln>
            <a:solidFill>
              <a:srgbClr val="887F9E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6589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AD6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7C51AA5-5E73-6744-9AC5-4088B7DBE3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83431" y="2324121"/>
            <a:ext cx="6295081" cy="1694894"/>
          </a:xfrm>
        </p:spPr>
        <p:txBody>
          <a:bodyPr>
            <a:noAutofit/>
          </a:bodyPr>
          <a:lstStyle/>
          <a:p>
            <a:pPr lvl="0" algn="ctr"/>
            <a:r>
              <a:rPr lang="ru-RU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Коммуникативные компетенции</a:t>
            </a:r>
            <a:br>
              <a:rPr lang="ru-RU" sz="2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ОК 6. Работать в коллективе и команде, взаимодействовать с руководством, коллегами и социальными партнерами</a:t>
            </a:r>
            <a:endParaRPr lang="ru-RU" sz="2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Объект 11">
            <a:extLst>
              <a:ext uri="{FF2B5EF4-FFF2-40B4-BE49-F238E27FC236}">
                <a16:creationId xmlns:a16="http://schemas.microsoft.com/office/drawing/2014/main" id="{642A9960-1973-3748-849B-72BBCB623C0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32093" y="1253331"/>
            <a:ext cx="4351338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76328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AD6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5C44304-85F5-724D-B063-684CF66457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95105" y="2703239"/>
            <a:ext cx="4351338" cy="1451521"/>
          </a:xfrm>
        </p:spPr>
        <p:txBody>
          <a:bodyPr>
            <a:noAutofit/>
          </a:bodyPr>
          <a:lstStyle/>
          <a:p>
            <a:pPr lvl="0"/>
            <a:b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Компетенции личностного самосовершенствования</a:t>
            </a:r>
            <a:br>
              <a:rPr lang="ru-RU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24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ОК 8. Самостоятельно определять задачи профессионального и личностного развития, заниматься самообразованием, осознанно планировать повышение квалификации</a:t>
            </a:r>
            <a:b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24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ОК 4. Осуществлять поиск, анализ и оценку информации, необходимой для постановки и решения профессиональных задач, профессионального и личностного развития.</a:t>
            </a:r>
            <a:br>
              <a:rPr lang="ru-RU" sz="24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5">
            <a:extLst>
              <a:ext uri="{FF2B5EF4-FFF2-40B4-BE49-F238E27FC236}">
                <a16:creationId xmlns:a16="http://schemas.microsoft.com/office/drawing/2014/main" id="{55CC8D45-7505-E249-9710-E564BFCE29E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86814" y="907437"/>
            <a:ext cx="4351337" cy="435133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AF125F0B-CD33-AA46-862B-3E550CC33C62}"/>
              </a:ext>
            </a:extLst>
          </p:cNvPr>
          <p:cNvSpPr txBox="1"/>
          <p:nvPr/>
        </p:nvSpPr>
        <p:spPr>
          <a:xfrm>
            <a:off x="386814" y="5374202"/>
            <a:ext cx="50590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ru-RU" dirty="0">
                <a:latin typeface="PingFang HK" panose="020B0400000000000000" pitchFamily="34" charset="-120"/>
                <a:ea typeface="PingFang HK" panose="020B0400000000000000" pitchFamily="34" charset="-120"/>
              </a:rPr>
              <a:t>Олимпиада по иностранным языкам</a:t>
            </a:r>
          </a:p>
        </p:txBody>
      </p:sp>
      <p:sp>
        <p:nvSpPr>
          <p:cNvPr id="8" name="Стрелка: штриховая вправо 7">
            <a:extLst>
              <a:ext uri="{FF2B5EF4-FFF2-40B4-BE49-F238E27FC236}">
                <a16:creationId xmlns:a16="http://schemas.microsoft.com/office/drawing/2014/main" id="{3C732664-3A8C-E942-8BFF-3C2B4C6BDE3B}"/>
              </a:ext>
            </a:extLst>
          </p:cNvPr>
          <p:cNvSpPr/>
          <p:nvPr/>
        </p:nvSpPr>
        <p:spPr>
          <a:xfrm>
            <a:off x="4738151" y="3011024"/>
            <a:ext cx="1879261" cy="966560"/>
          </a:xfrm>
          <a:prstGeom prst="stripedRight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707508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AD6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lowchart: Document 10">
            <a:extLst>
              <a:ext uri="{FF2B5EF4-FFF2-40B4-BE49-F238E27FC236}">
                <a16:creationId xmlns:a16="http://schemas.microsoft.com/office/drawing/2014/main" id="{D12DDE76-C203-4047-9998-63900085B5E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38175" y="0"/>
            <a:ext cx="3248025" cy="3400426"/>
          </a:xfrm>
          <a:prstGeom prst="flowChartDocument">
            <a:avLst/>
          </a:prstGeom>
          <a:solidFill>
            <a:srgbClr val="5042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EA0CA5D-8837-494A-86C1-8ACEBA6111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71162"/>
            <a:ext cx="2840182" cy="2371148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5300" b="1" kern="120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Дебаты</a:t>
            </a:r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D9F2A25A-6529-364C-BDD8-383AA68012D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092293" y="640080"/>
            <a:ext cx="5578816" cy="557881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E9C610A1-B846-114F-8411-327B8C3E3A9E}"/>
              </a:ext>
            </a:extLst>
          </p:cNvPr>
          <p:cNvSpPr txBox="1"/>
          <p:nvPr/>
        </p:nvSpPr>
        <p:spPr>
          <a:xfrm>
            <a:off x="1520891" y="1969940"/>
            <a:ext cx="2045246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200" b="1" dirty="0">
                <a:solidFill>
                  <a:srgbClr val="F6F5FC"/>
                </a:solidFill>
                <a:latin typeface="+mj-lt"/>
              </a:rPr>
              <a:t>(</a:t>
            </a:r>
            <a:r>
              <a:rPr lang="en-GB" sz="2200" b="1" dirty="0">
                <a:solidFill>
                  <a:srgbClr val="F6F5FC"/>
                </a:solidFill>
                <a:latin typeface="+mj-lt"/>
              </a:rPr>
              <a:t>Soft skills</a:t>
            </a:r>
            <a:r>
              <a:rPr lang="ru-RU" sz="2200" b="1" dirty="0">
                <a:solidFill>
                  <a:srgbClr val="F6F5FC"/>
                </a:solidFill>
                <a:latin typeface="+mj-lt"/>
              </a:rPr>
              <a:t>)</a:t>
            </a:r>
            <a:endParaRPr lang="ru-RU" sz="2200" dirty="0">
              <a:solidFill>
                <a:srgbClr val="F6F5FC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64921731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Application>Microsoft Office PowerPoint</Application>
  <PresentationFormat>Широкоэкранный</PresentationFormat>
  <Slides>17</Slides>
  <Notes>0</Notes>
  <HiddenSlides>0</HiddenSlide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Предметная неделя по иностранным языкам  как средство формирования  общих компетенций у студентов педагогического колледжа</vt:lpstr>
      <vt:lpstr>Презентация PowerPoint</vt:lpstr>
      <vt:lpstr>Общие компетенции, которыми должен владеть выпускник педагогического колледжа:</vt:lpstr>
      <vt:lpstr>Предметная неделя предполагает создание системы взаимодействия студентов и преподавателей, направленной на: </vt:lpstr>
      <vt:lpstr>В этом году в мероприятиях принимали студенты следующих специальностей:</vt:lpstr>
      <vt:lpstr>Формы проведения мероприятий предметной недели </vt:lpstr>
      <vt:lpstr>Коммуникативные компетенции ОК 6. Работать в коллективе и команде, взаимодействовать с руководством, коллегами и социальными партнерами</vt:lpstr>
      <vt:lpstr> Компетенции личностного самосовершенствования  ОК 8. Самостоятельно определять задачи профессионального и личностного развития, заниматься самообразованием, осознанно планировать повышение квалификации  ОК 4. Осуществлять поиск, анализ и оценку информации, необходимой для постановки и решения профессиональных задач, профессионального и личностного развития. </vt:lpstr>
      <vt:lpstr>Дебаты</vt:lpstr>
      <vt:lpstr>Общие компетенции       Иностранный язык</vt:lpstr>
      <vt:lpstr>Информационные компетенции  ОК 4. Осуществлять поиск, анализ и оценку информации, необходимой для постановки и решения профессиональных задач, профессионального и личностного развития.  ОК 5. Использовать информационно-коммуникационные технологии для совершенствования профессиональной деятельности.</vt:lpstr>
      <vt:lpstr>Информационные компетенции  ОК 4. Осуществлять поиск, анализ и оценку информации, необходимой для постановки и решения профессиональных задач, профессионального и личностного развития.  ОК 5. Использовать информационно-коммуникационные технологии для совершенствования профессиональной деятельности.</vt:lpstr>
      <vt:lpstr>Социально-трудовые компетенции ОК 3. Оценивать риски и принимать решения в нестандартных ситуациях. ОК 7. Ставить цели, мотивировать деятельность воспитанников, организовывать и контролировать их работу с принятием на себя ответственности за качество образовательного процесса. ОК 9. Осуществлять профессиональную деятельность в условиях обновления ее целей, содержания, смены технологий. ОК 10. Осуществлять профилактику травматизма, обеспечивать охрану жизни и здоровья детей.</vt:lpstr>
      <vt:lpstr>Ценностно-смысловые компетенции  ОК 1. Понимать сущность и социальную значимость своей будущей профессии, проявлять к ней устойчивый интерес  ОК 4. Осуществлять поиск, анализ и оценку информации, необходимой для постановки и решения профессиональных задач, профессионального и личностного развития. </vt:lpstr>
      <vt:lpstr>Ценностно-смысловые компетенции  ОК 8. Самостоятельно определять задачи профессионального и личностного развития, заниматься самообразованием, осознанно планировать повышение квалификации. </vt:lpstr>
      <vt:lpstr>Учебно-познавательные компетенции ОК 2. Организовывать собственную деятельность, определять методы решения профессиональных задач, оценивать их эффективность и качество. ОК 3. Оценивать риски и принимать решения в нестандартных ситуациях.</vt:lpstr>
      <vt:lpstr>Подведение итогов  «Недели иностранных языков и туризма»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cool.plavnik@gmail.com</dc:creator>
  <cp:lastModifiedBy>cool.plavnik@gmail.com</cp:lastModifiedBy>
  <cp:revision>4</cp:revision>
  <dcterms:created xsi:type="dcterms:W3CDTF">2022-04-05T12:37:14Z</dcterms:created>
  <dcterms:modified xsi:type="dcterms:W3CDTF">2022-04-06T14:43:18Z</dcterms:modified>
</cp:coreProperties>
</file>