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956" r:id="rId2"/>
  </p:sldMasterIdLst>
  <p:notesMasterIdLst>
    <p:notesMasterId r:id="rId33"/>
  </p:notesMasterIdLst>
  <p:sldIdLst>
    <p:sldId id="320" r:id="rId3"/>
    <p:sldId id="333" r:id="rId4"/>
    <p:sldId id="336" r:id="rId5"/>
    <p:sldId id="337" r:id="rId6"/>
    <p:sldId id="334" r:id="rId7"/>
    <p:sldId id="335" r:id="rId8"/>
    <p:sldId id="358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7" r:id="rId24"/>
    <p:sldId id="352" r:id="rId25"/>
    <p:sldId id="360" r:id="rId26"/>
    <p:sldId id="361" r:id="rId27"/>
    <p:sldId id="353" r:id="rId28"/>
    <p:sldId id="354" r:id="rId29"/>
    <p:sldId id="355" r:id="rId30"/>
    <p:sldId id="356" r:id="rId31"/>
    <p:sldId id="362" r:id="rId3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  <a:srgbClr val="CC3300"/>
    <a:srgbClr val="4C9ED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374" autoAdjust="0"/>
  </p:normalViewPr>
  <p:slideViewPr>
    <p:cSldViewPr snapToGrid="0">
      <p:cViewPr varScale="1">
        <p:scale>
          <a:sx n="88" d="100"/>
          <a:sy n="88" d="100"/>
        </p:scale>
        <p:origin x="360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4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BBCE1-84C6-47FC-9607-4EC1B94714B1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4DE8E-631C-4CDC-A828-B764847915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3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4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6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0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3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5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2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6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269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1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842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1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52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6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2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4188" y="940904"/>
            <a:ext cx="9724062" cy="4148920"/>
          </a:xfrm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857" y="283418"/>
            <a:ext cx="10848280" cy="6355589"/>
          </a:xfrm>
        </p:spPr>
        <p:txBody>
          <a:bodyPr>
            <a:noAutofit/>
          </a:bodyPr>
          <a:lstStyle/>
          <a:p>
            <a:pPr algn="ctr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Научно-исследовательский проект по Библейской филологии</a:t>
            </a: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"ИСТОРИЯ И ЗАКОНОМЕРНОСТИ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КОРПУСА БИБЛЕЙСКИХ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КРЫЛАТЫХ СЛОВ И ВЫРАЖЕНИЙ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РУССКОМ И НЕМЕЦКОМ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ЯЗЫКАХ»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(сопоставительный анализ)</a:t>
            </a:r>
          </a:p>
          <a:p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</a:t>
            </a:r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Выполнил: 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Беломоин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Никита Сергеевич, </a:t>
            </a:r>
          </a:p>
          <a:p>
            <a:pPr>
              <a:spcBef>
                <a:spcPts val="0"/>
              </a:spcBef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отделение физической культуры,</a:t>
            </a:r>
          </a:p>
          <a:p>
            <a:pPr>
              <a:spcBef>
                <a:spcPts val="0"/>
              </a:spcBef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4    курс, группа 341 </a:t>
            </a:r>
          </a:p>
          <a:p>
            <a:pPr>
              <a:spcBef>
                <a:spcPts val="0"/>
              </a:spcBef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Руководитель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Дрозд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Н.В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., преподаватель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английского языка </a:t>
            </a:r>
          </a:p>
          <a:p>
            <a:pPr>
              <a:spcBef>
                <a:spcPts val="0"/>
              </a:spcBef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высшей квалификационной категории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0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7E60C-2FC9-4E55-9D43-A1F58D9E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416" y="1476103"/>
            <a:ext cx="7732585" cy="45429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показала, что…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81B6FF-4145-4083-BA2A-63349C286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673" y="2181497"/>
            <a:ext cx="8596668" cy="2223591"/>
          </a:xfrm>
        </p:spPr>
        <p:txBody>
          <a:bodyPr/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обстоятельства и пути формирования конкретных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библеизмов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русском и немецком языках не универсальны, что связано со спецификой источника крылатых слов и выражений книг Ветхого и Нового Заветов, форм бытования этих источников в общественной и духовной жизни общества; временных, социальных, политических, культурологических, гендерных, конфессиональных и других факторов.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8298B5-0414-4F05-BE7F-AFD62A1A5F7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73" y="4846519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1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22E484-CF1E-4870-AD1D-41F8A9195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1733266"/>
            <a:ext cx="7437774" cy="235613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8AFCF5-B2CD-47D3-9E00-617363EF51B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513" y="4184935"/>
            <a:ext cx="4704080" cy="2171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2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AEB71F7-C0E4-4875-BBAE-3B6CD405D775}"/>
              </a:ext>
            </a:extLst>
          </p:cNvPr>
          <p:cNvSpPr txBox="1"/>
          <p:nvPr/>
        </p:nvSpPr>
        <p:spPr>
          <a:xfrm>
            <a:off x="662364" y="722842"/>
            <a:ext cx="10704883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Научно-исследовательский проект по теме: 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«Пословицы и поговорки народов мира 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(на материале ветхозаветного фольклора Книги Притчей Соломоновых)»</a:t>
            </a: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Выполнила: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Сухова Мария Алексеевна,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      школьное отделение,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                               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1-й курс, группа ИЗО-11.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/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                              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Руководитель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Долгополов Олег Викторович,                                                               преподаватель  иностранных языков, 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кандидат филологических наук, доцент ВАК,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заведующий научно-исследовательской лабораторией моделирования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стратегий непрерывного образования</a:t>
            </a:r>
            <a:r>
              <a:rPr lang="ru-RU" sz="14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4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4187CD-BAC3-4995-B98D-4004C51C8D61}"/>
              </a:ext>
            </a:extLst>
          </p:cNvPr>
          <p:cNvSpPr txBox="1"/>
          <p:nvPr/>
        </p:nvSpPr>
        <p:spPr>
          <a:xfrm>
            <a:off x="3833948" y="768923"/>
            <a:ext cx="3259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проекта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5C54CD-5F0B-4897-A395-F24FEC1CDFB4}"/>
              </a:ext>
            </a:extLst>
          </p:cNvPr>
          <p:cNvSpPr txBox="1"/>
          <p:nvPr/>
        </p:nvSpPr>
        <p:spPr>
          <a:xfrm>
            <a:off x="1502229" y="1960155"/>
            <a:ext cx="885661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Притчах Соломоновых присутствует идейно-философский переход от ветхозаветных принципов, зачастую неоправданно жестоких, к новым принципам, ставшим затем христианскими принципами жизни. </a:t>
            </a:r>
          </a:p>
          <a:p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Sylfaen" panose="010A0502050306030303" pitchFamily="18" charset="0"/>
                <a:cs typeface="Times New Roman" panose="02020603050405020304" pitchFamily="18" charset="0"/>
              </a:rPr>
              <a:t>Это – воспитание чувств, подсказка, как следует себя вести, как поступать в том или ином случае, изложенная не в виде инструкции, а иносказательно.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0CA30C-2352-4643-B164-E6C16F07E24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04" y="4901110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8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DC7E37-D7A1-49EE-BAB0-A50F2746F198}"/>
              </a:ext>
            </a:extLst>
          </p:cNvPr>
          <p:cNvSpPr txBox="1"/>
          <p:nvPr/>
        </p:nvSpPr>
        <p:spPr>
          <a:xfrm>
            <a:off x="2997926" y="1249138"/>
            <a:ext cx="5192486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индивидуального проекта: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7CA3A2-1B84-49D5-A89A-ADA384CC3540}"/>
              </a:ext>
            </a:extLst>
          </p:cNvPr>
          <p:cNvSpPr txBox="1"/>
          <p:nvPr/>
        </p:nvSpPr>
        <p:spPr>
          <a:xfrm>
            <a:off x="2410097" y="1593004"/>
            <a:ext cx="61003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описание формирования </a:t>
            </a: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паремиологического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фонда современных западноевропейских языков на материале освоения ими текста ветхозаветной книги Притчей Соломоновых.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719EE-3C84-4683-94E5-E4B475A348B4}"/>
              </a:ext>
            </a:extLst>
          </p:cNvPr>
          <p:cNvSpPr txBox="1"/>
          <p:nvPr/>
        </p:nvSpPr>
        <p:spPr>
          <a:xfrm>
            <a:off x="3050177" y="3250865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адачи: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6D8263-E2F2-4913-A75A-5CDD3C1115AE}"/>
              </a:ext>
            </a:extLst>
          </p:cNvPr>
          <p:cNvSpPr txBox="1"/>
          <p:nvPr/>
        </p:nvSpPr>
        <p:spPr>
          <a:xfrm>
            <a:off x="2697480" y="3540033"/>
            <a:ext cx="61003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сформировать и описать корпуса пословиц, поговорок и устойчивых словесных комплексов, восходящие к книге Притчей Соломоновых,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C45666-E5B9-4F5A-BAA8-BB227D0A444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01" y="5210063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93FC5E-B5EB-495E-9C90-05DCF5553269}"/>
              </a:ext>
            </a:extLst>
          </p:cNvPr>
          <p:cNvSpPr txBox="1"/>
          <p:nvPr/>
        </p:nvSpPr>
        <p:spPr>
          <a:xfrm>
            <a:off x="3045823" y="778876"/>
            <a:ext cx="6100354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над индивидуальным проектом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E5798B-55F2-4297-A969-F72A6DFEE267}"/>
              </a:ext>
            </a:extLst>
          </p:cNvPr>
          <p:cNvSpPr txBox="1"/>
          <p:nvPr/>
        </p:nvSpPr>
        <p:spPr>
          <a:xfrm>
            <a:off x="2281647" y="1443841"/>
            <a:ext cx="682534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над ИП состояла из четырёх этапов.</a:t>
            </a:r>
          </a:p>
          <a:p>
            <a:pPr algn="just"/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первом этапе был произведён поиск источников (научных, научно-популярных), позволяющих осмыслить содержание заявленной темы.</a:t>
            </a:r>
          </a:p>
          <a:p>
            <a:pPr algn="just"/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втором этапе был изучен весь собранный нами материал, произведён его анализ и выстроена научная концепция заявленной темы.</a:t>
            </a:r>
          </a:p>
          <a:p>
            <a:pPr algn="just"/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третьем этапе была сформирована картотека русско-, англо-, франко- и немецкоязычных крылатых слов и выражений, восходящих к ветхозаветному тексту Притчей царя Соломона.</a:t>
            </a:r>
          </a:p>
          <a:p>
            <a:pPr algn="just"/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четвёртом этапе была написана пояснительная записка, содержание которой включает две главы, введение, заключение и список использованных источников.</a:t>
            </a:r>
          </a:p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02DA28-8F53-498B-A58E-1AA4DD5ED8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12" y="5140034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98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E8157B-60CC-4F2D-9F1A-3E903EFE0CA2}"/>
              </a:ext>
            </a:extLst>
          </p:cNvPr>
          <p:cNvSpPr txBox="1"/>
          <p:nvPr/>
        </p:nvSpPr>
        <p:spPr>
          <a:xfrm>
            <a:off x="3246120" y="755859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Теоретическая часть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92C23F-FAFC-4B32-94FB-ABD73D3D70F7}"/>
              </a:ext>
            </a:extLst>
          </p:cNvPr>
          <p:cNvSpPr txBox="1"/>
          <p:nvPr/>
        </p:nvSpPr>
        <p:spPr>
          <a:xfrm>
            <a:off x="1979023" y="1798209"/>
            <a:ext cx="61003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теоретической части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 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рассматриваются пути перехода ветхозаветной цитаты в пословицу или поговорку в современных западноевропейских языках,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описанные </a:t>
            </a:r>
          </a:p>
          <a:p>
            <a:pPr algn="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С.Г. </a:t>
            </a: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Шулежковой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которые являются универсальными для русского, английского, немецкого и французского языков. 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E50B93-33D9-4BB0-B691-AFE92BF0E5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31" y="5133122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9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81C9D4-AE1C-4FEE-AA20-A0D5556749D1}"/>
              </a:ext>
            </a:extLst>
          </p:cNvPr>
          <p:cNvSpPr txBox="1"/>
          <p:nvPr/>
        </p:nvSpPr>
        <p:spPr>
          <a:xfrm>
            <a:off x="3999411" y="749328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50FA2B-D6FF-40E7-AB64-CB7C1510A3D0}"/>
              </a:ext>
            </a:extLst>
          </p:cNvPr>
          <p:cNvSpPr txBox="1"/>
          <p:nvPr/>
        </p:nvSpPr>
        <p:spPr>
          <a:xfrm>
            <a:off x="2553789" y="1231149"/>
            <a:ext cx="610035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практической части исследования мы попытались решить следующие задачи: сформировали и описали корпус пословиц, поговорок и устойчивых словесных комплексов, восходящий к книге Притчей Соломоновых, а также с помощью лексикографического скрининга выявили особенности национальной специфики каждого из сформированных корпусов. Мы последовательно использовали метод лингвистического описания и наблюдения, сравнительно-сопоставительный и метод компонентного анализа.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765AD1-627F-421C-AB50-97CF7F6F361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45" y="4874376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23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98FADA-2A0B-41E1-AB69-98A916BEE23E}"/>
              </a:ext>
            </a:extLst>
          </p:cNvPr>
          <p:cNvSpPr txBox="1"/>
          <p:nvPr/>
        </p:nvSpPr>
        <p:spPr>
          <a:xfrm>
            <a:off x="3202577" y="2408311"/>
            <a:ext cx="6100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Демонстрация проектного продукта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0FABC6-03A0-417D-A261-CF5856210FE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13" y="4559916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E52AE9-5373-4496-9697-908D614C0125}"/>
              </a:ext>
            </a:extLst>
          </p:cNvPr>
          <p:cNvSpPr txBox="1"/>
          <p:nvPr/>
        </p:nvSpPr>
        <p:spPr>
          <a:xfrm>
            <a:off x="2272937" y="511195"/>
            <a:ext cx="64073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достижения сформулированной цели мы  выработали алгоритм, позволяющий раскрыть особенности содержания и бытования паремий: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1E7FCF-B3AE-49B1-A2C2-A740C3F3FAEB}"/>
              </a:ext>
            </a:extLst>
          </p:cNvPr>
          <p:cNvSpPr txBox="1"/>
          <p:nvPr/>
        </p:nvSpPr>
        <p:spPr>
          <a:xfrm>
            <a:off x="2368472" y="1839534"/>
            <a:ext cx="687759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Этимологический анализ паремии: рассматриваются характер и развитие исторических фактов, отражённых в ней, её кульминация, повторение ключевых слов или идей;</a:t>
            </a:r>
          </a:p>
          <a:p>
            <a:pPr marL="342900" indent="-342900" algn="just">
              <a:buFontTx/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Контекстный анализ паремии: при этом учитывается тот факт, что оригинальный контекст, который включал эти паремии, до нас, к сожалению, не дошёл. </a:t>
            </a:r>
          </a:p>
          <a:p>
            <a:pPr marL="342900" indent="-342900" algn="just">
              <a:buFontTx/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Обращается также внимание на черты паремий, которые отражают образ жизни и мышление человека I века; понимание культурно-религиозной среды того времени,</a:t>
            </a:r>
          </a:p>
          <a:p>
            <a:pPr marL="342900" indent="-342900" algn="just">
              <a:buFontTx/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Большое внимание уделяется также и тому, как паремия согласуется с замыслом и строением всей книги. </a:t>
            </a:r>
          </a:p>
          <a:p>
            <a:pPr marL="342900" indent="-342900" algn="just">
              <a:buFontTx/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Устанавливается как можно яснее значение паремии.</a:t>
            </a:r>
          </a:p>
          <a:p>
            <a:pPr marL="342900" indent="-342900" algn="just">
              <a:buFontTx/>
              <a:buAutoNum type="arabicPeriod"/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Обращалось должное внимание на места, которые в паремиях подчёркиваются особо. </a:t>
            </a:r>
          </a:p>
          <a:p>
            <a:pPr marL="342900" indent="-342900" algn="just">
              <a:buAutoNum type="arabicPeriod"/>
            </a:pP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D8933F-7B63-4D18-9C66-2DF255FBA7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93" y="5263908"/>
            <a:ext cx="1995079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42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EF0736-0FB1-470E-AFF5-FE6017F9C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04" y="1270000"/>
            <a:ext cx="4823791" cy="482379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2D103-B2E5-48B0-BAF8-1C701F467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Проблема, которую решает проект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DD4980-7E76-4359-BD4E-71FB3FEBA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0607"/>
            <a:ext cx="8596668" cy="4460756"/>
          </a:xfrm>
        </p:spPr>
        <p:txBody>
          <a:bodyPr/>
          <a:lstStyle/>
          <a:p>
            <a:r>
              <a:rPr lang="ru-RU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Консолидация культур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1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3C4D5A-A834-470D-96C7-90EB3726A967}"/>
              </a:ext>
            </a:extLst>
          </p:cNvPr>
          <p:cNvSpPr txBox="1"/>
          <p:nvPr/>
        </p:nvSpPr>
        <p:spPr>
          <a:xfrm>
            <a:off x="2416629" y="692331"/>
            <a:ext cx="6733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над проектом показала….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DF5CEB-8F6D-41AD-8D27-7F9738950960}"/>
              </a:ext>
            </a:extLst>
          </p:cNvPr>
          <p:cNvSpPr txBox="1"/>
          <p:nvPr/>
        </p:nvSpPr>
        <p:spPr>
          <a:xfrm>
            <a:off x="2155371" y="1345474"/>
            <a:ext cx="699516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обстоятельства и пути формирования конкретных паремий в русском, немецком, английском и французском языках не универсальны, что связано со спецификой источника паремий – книги Притчей, форм бытования этого источника в общественной и духовной жизни общества; временных, социальных, политических, культурологических, гендерных, конфессиональных и других факторов.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6333D0C-67A0-478E-AD40-65627421C53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52" y="4660719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9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3E07CE-68AF-43C4-87BC-AC4ED6E0EF8B}"/>
              </a:ext>
            </a:extLst>
          </p:cNvPr>
          <p:cNvSpPr txBox="1"/>
          <p:nvPr/>
        </p:nvSpPr>
        <p:spPr>
          <a:xfrm>
            <a:off x="2433775" y="1405719"/>
            <a:ext cx="67167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D3C02E-F0FC-4C83-B978-3B520972BE9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277" y="3966639"/>
            <a:ext cx="4704080" cy="2171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6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5CCBCE0-410A-4C44-93D2-B613D2F13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49675"/>
              </p:ext>
            </p:extLst>
          </p:nvPr>
        </p:nvGraphicFramePr>
        <p:xfrm>
          <a:off x="327546" y="1487606"/>
          <a:ext cx="11289689" cy="4913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3045">
                  <a:extLst>
                    <a:ext uri="{9D8B030D-6E8A-4147-A177-3AD203B41FA5}">
                      <a16:colId xmlns:a16="http://schemas.microsoft.com/office/drawing/2014/main" val="679548041"/>
                    </a:ext>
                  </a:extLst>
                </a:gridCol>
                <a:gridCol w="4786002">
                  <a:extLst>
                    <a:ext uri="{9D8B030D-6E8A-4147-A177-3AD203B41FA5}">
                      <a16:colId xmlns:a16="http://schemas.microsoft.com/office/drawing/2014/main" val="3102916540"/>
                    </a:ext>
                  </a:extLst>
                </a:gridCol>
                <a:gridCol w="5940642">
                  <a:extLst>
                    <a:ext uri="{9D8B030D-6E8A-4147-A177-3AD203B41FA5}">
                      <a16:colId xmlns:a16="http://schemas.microsoft.com/office/drawing/2014/main" val="990257849"/>
                    </a:ext>
                  </a:extLst>
                </a:gridCol>
              </a:tblGrid>
              <a:tr h="365601">
                <a:tc gridSpan="3">
                  <a:txBody>
                    <a:bodyPr/>
                    <a:lstStyle/>
                    <a:p>
                      <a:pPr marR="3810" indent="353060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Преподаватели-докладчики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414694"/>
                  </a:ext>
                </a:extLst>
              </a:tr>
              <a:tr h="757932"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Долгополов Олег Викторович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преподаватель иностранных языков, 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кандидат 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филологических наук, доцент ВАК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64698069"/>
                  </a:ext>
                </a:extLst>
              </a:tr>
              <a:tr h="757932"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Дрозд Надежда Васильевна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преподаватель английского языка высшей квалификационной категории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2024034"/>
                  </a:ext>
                </a:extLst>
              </a:tr>
              <a:tr h="757932"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Николенко Кристина Сергеевна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преподаватель английского и немецкого языков 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квалификационной категории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8500192"/>
                  </a:ext>
                </a:extLst>
              </a:tr>
              <a:tr h="365601">
                <a:tc gridSpan="3">
                  <a:txBody>
                    <a:bodyPr/>
                    <a:lstStyle/>
                    <a:p>
                      <a:pPr marR="3810" indent="353060" algn="ctr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Студенты-докладчики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2717052"/>
                  </a:ext>
                </a:extLst>
              </a:tr>
              <a:tr h="757932"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Беломоин Никита Сергеевич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 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курса специальность 49.02.01 – Физическая культура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3324454"/>
                  </a:ext>
                </a:extLst>
              </a:tr>
              <a:tr h="1150264"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 err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Шаблинский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Анатолий Сергеевич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indent="353060"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 </a:t>
                      </a:r>
                      <a:r>
                        <a:rPr lang="en-US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курса специальность 44.02.03 – Педагогика дополнительного образования (хореография)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512991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36E490F7-2BCB-4E3E-9A1C-EFCAB295D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47" y="128854"/>
            <a:ext cx="10590662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109" tIns="45720" rIns="9522" bIns="0" numCol="1" anchor="ctr" anchorCtr="0" compatLnSpc="1">
            <a:prstTxWarp prst="textNoShape">
              <a:avLst/>
            </a:prstTxWarp>
            <a:spAutoFit/>
          </a:bodyPr>
          <a:lstStyle>
            <a:lvl1pPr indent="3524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                                            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ДОКЛАД</a:t>
            </a: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«Основные принципы составления многоязычного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словаря библейских крылатых слов и выражений»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524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9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27B072-7CEF-47D2-B2DE-0520F5C1054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245" y="1615144"/>
            <a:ext cx="3548417" cy="201986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BF10EE-E14B-416B-9A42-674664F8CF1B}"/>
              </a:ext>
            </a:extLst>
          </p:cNvPr>
          <p:cNvSpPr txBox="1"/>
          <p:nvPr/>
        </p:nvSpPr>
        <p:spPr>
          <a:xfrm>
            <a:off x="330637" y="946362"/>
            <a:ext cx="4042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Вернуться на круги своя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AEF27C-720C-492E-B53C-0C8EC0A2802C}"/>
              </a:ext>
            </a:extLst>
          </p:cNvPr>
          <p:cNvSpPr txBox="1"/>
          <p:nvPr/>
        </p:nvSpPr>
        <p:spPr>
          <a:xfrm>
            <a:off x="395785" y="1733415"/>
            <a:ext cx="6107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Возвращение блудного сына</a:t>
            </a:r>
            <a:r>
              <a:rPr lang="ru-RU" sz="1800" b="1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1E6087-8740-4CFA-8075-81661B0F6A50}"/>
              </a:ext>
            </a:extLst>
          </p:cNvPr>
          <p:cNvSpPr txBox="1"/>
          <p:nvPr/>
        </p:nvSpPr>
        <p:spPr>
          <a:xfrm>
            <a:off x="446696" y="2114710"/>
            <a:ext cx="2992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Волк в овечьей шкуре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3397DD-12F6-4BA6-8CBC-C795B42276F7}"/>
              </a:ext>
            </a:extLst>
          </p:cNvPr>
          <p:cNvSpPr txBox="1"/>
          <p:nvPr/>
        </p:nvSpPr>
        <p:spPr>
          <a:xfrm>
            <a:off x="1569493" y="6129495"/>
            <a:ext cx="5635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разбрасывать камни, время собирать камни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8616A1-B7AB-44D9-A86C-B68A92DE3242}"/>
              </a:ext>
            </a:extLst>
          </p:cNvPr>
          <p:cNvSpPr txBox="1"/>
          <p:nvPr/>
        </p:nvSpPr>
        <p:spPr>
          <a:xfrm>
            <a:off x="7915702" y="2676955"/>
            <a:ext cx="2821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Выпить чашу до дна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B1B4F9-BCC1-4A61-AEA8-7081EF41B708}"/>
              </a:ext>
            </a:extLst>
          </p:cNvPr>
          <p:cNvSpPr txBox="1"/>
          <p:nvPr/>
        </p:nvSpPr>
        <p:spPr>
          <a:xfrm>
            <a:off x="8284191" y="2153074"/>
            <a:ext cx="26908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Всякой твари по паре.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38FC1D-8ED8-442E-9631-E8C5BC11B27A}"/>
              </a:ext>
            </a:extLst>
          </p:cNvPr>
          <p:cNvSpPr txBox="1"/>
          <p:nvPr/>
        </p:nvSpPr>
        <p:spPr>
          <a:xfrm>
            <a:off x="887105" y="5583698"/>
            <a:ext cx="4476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Глас вопиющего в пустыне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62A545-7057-436C-B41B-9851F156D8F1}"/>
              </a:ext>
            </a:extLst>
          </p:cNvPr>
          <p:cNvSpPr txBox="1"/>
          <p:nvPr/>
        </p:nvSpPr>
        <p:spPr>
          <a:xfrm>
            <a:off x="3293961" y="930851"/>
            <a:ext cx="42729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Голубь мира.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2F987D-4EFC-45BB-9B42-6D994ABEBDA0}"/>
              </a:ext>
            </a:extLst>
          </p:cNvPr>
          <p:cNvSpPr txBox="1"/>
          <p:nvPr/>
        </p:nvSpPr>
        <p:spPr>
          <a:xfrm>
            <a:off x="6999001" y="628639"/>
            <a:ext cx="40420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Дом, построенный на песке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91E77A-99EC-4308-9562-18AC8A4A6C1B}"/>
              </a:ext>
            </a:extLst>
          </p:cNvPr>
          <p:cNvSpPr txBox="1"/>
          <p:nvPr/>
        </p:nvSpPr>
        <p:spPr>
          <a:xfrm>
            <a:off x="494463" y="3036668"/>
            <a:ext cx="1444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Злоба дня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B31426-94B0-4ABF-AB34-1E46EB585FFB}"/>
              </a:ext>
            </a:extLst>
          </p:cNvPr>
          <p:cNvSpPr txBox="1"/>
          <p:nvPr/>
        </p:nvSpPr>
        <p:spPr>
          <a:xfrm>
            <a:off x="632809" y="2552001"/>
            <a:ext cx="2330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Знамение времени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C72FAC-971E-4DF6-9D56-8D09AB5AF4F7}"/>
              </a:ext>
            </a:extLst>
          </p:cNvPr>
          <p:cNvSpPr txBox="1"/>
          <p:nvPr/>
        </p:nvSpPr>
        <p:spPr>
          <a:xfrm rot="10800000" flipV="1">
            <a:off x="7784692" y="1466068"/>
            <a:ext cx="2382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Козёл отпущения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DE4367-B907-4196-8CE0-1F8690EC89FE}"/>
              </a:ext>
            </a:extLst>
          </p:cNvPr>
          <p:cNvSpPr txBox="1"/>
          <p:nvPr/>
        </p:nvSpPr>
        <p:spPr>
          <a:xfrm rot="10800000" flipV="1">
            <a:off x="2374710" y="3495819"/>
            <a:ext cx="75199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не со мною, тот против меня. Кто не с нами, тот против нас.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4CA378-559E-440F-9C75-9F2B8B7E1934}"/>
              </a:ext>
            </a:extLst>
          </p:cNvPr>
          <p:cNvSpPr txBox="1"/>
          <p:nvPr/>
        </p:nvSpPr>
        <p:spPr>
          <a:xfrm>
            <a:off x="512394" y="3990114"/>
            <a:ext cx="4236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с мечом придёт, от меча и погибнет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B9B3F5-12A1-4CA1-AD2A-BAC2EA4A31E2}"/>
              </a:ext>
            </a:extLst>
          </p:cNvPr>
          <p:cNvSpPr txBox="1"/>
          <p:nvPr/>
        </p:nvSpPr>
        <p:spPr>
          <a:xfrm>
            <a:off x="7397087" y="4728778"/>
            <a:ext cx="2497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Ложь во спасение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778F8C-7719-40FE-9AFA-745E17C33F34}"/>
              </a:ext>
            </a:extLst>
          </p:cNvPr>
          <p:cNvSpPr txBox="1"/>
          <p:nvPr/>
        </p:nvSpPr>
        <p:spPr>
          <a:xfrm>
            <a:off x="736980" y="4474781"/>
            <a:ext cx="255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ведают, что творят.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B782972-11E6-490C-B939-766E7C6E28E6}"/>
              </a:ext>
            </a:extLst>
          </p:cNvPr>
          <p:cNvSpPr txBox="1"/>
          <p:nvPr/>
        </p:nvSpPr>
        <p:spPr>
          <a:xfrm>
            <a:off x="7566947" y="4131595"/>
            <a:ext cx="2821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хлебом единым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C0FDDD9-31B2-40A8-8E03-7F8311594C83}"/>
              </a:ext>
            </a:extLst>
          </p:cNvPr>
          <p:cNvSpPr txBox="1"/>
          <p:nvPr/>
        </p:nvSpPr>
        <p:spPr>
          <a:xfrm>
            <a:off x="6413490" y="5198257"/>
            <a:ext cx="27424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Невзирая на лица.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BD1B24-C76F-4A61-B6AF-315D8C009DAB}"/>
              </a:ext>
            </a:extLst>
          </p:cNvPr>
          <p:cNvSpPr txBox="1"/>
          <p:nvPr/>
        </p:nvSpPr>
        <p:spPr>
          <a:xfrm>
            <a:off x="409434" y="4750853"/>
            <a:ext cx="21836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Нести свой крест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AA7AEC-315F-4ABA-BB5C-9A2DD08E1B06}"/>
              </a:ext>
            </a:extLst>
          </p:cNvPr>
          <p:cNvSpPr txBox="1"/>
          <p:nvPr/>
        </p:nvSpPr>
        <p:spPr>
          <a:xfrm>
            <a:off x="615297" y="5238134"/>
            <a:ext cx="17594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Нищие духом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2EB2F93-A4E5-4B25-8D9F-9C1442754AE9}"/>
              </a:ext>
            </a:extLst>
          </p:cNvPr>
          <p:cNvSpPr txBox="1"/>
          <p:nvPr/>
        </p:nvSpPr>
        <p:spPr>
          <a:xfrm>
            <a:off x="4625054" y="4359446"/>
            <a:ext cx="2546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Путеводная звезда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0A4201-3D51-4C53-AACE-E48E92DFD829}"/>
              </a:ext>
            </a:extLst>
          </p:cNvPr>
          <p:cNvSpPr txBox="1"/>
          <p:nvPr/>
        </p:nvSpPr>
        <p:spPr>
          <a:xfrm>
            <a:off x="2723538" y="5206687"/>
            <a:ext cx="2176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Слуга двух господ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CEFAD1-B5CC-4307-B508-B706C94E4A1D}"/>
              </a:ext>
            </a:extLst>
          </p:cNvPr>
          <p:cNvSpPr txBox="1"/>
          <p:nvPr/>
        </p:nvSpPr>
        <p:spPr>
          <a:xfrm>
            <a:off x="5622879" y="5667925"/>
            <a:ext cx="1337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Суета сует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9316CA-6201-42E8-B6AB-69FA34264E4B}"/>
              </a:ext>
            </a:extLst>
          </p:cNvPr>
          <p:cNvSpPr txBox="1"/>
          <p:nvPr/>
        </p:nvSpPr>
        <p:spPr>
          <a:xfrm>
            <a:off x="870045" y="265003"/>
            <a:ext cx="8246658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Библейские крылатые слова и выражения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C053D5-1F91-46EA-84E1-D6C602C148F1}"/>
              </a:ext>
            </a:extLst>
          </p:cNvPr>
          <p:cNvSpPr txBox="1"/>
          <p:nvPr/>
        </p:nvSpPr>
        <p:spPr>
          <a:xfrm>
            <a:off x="7409133" y="6087084"/>
            <a:ext cx="4642139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 Дрозд Н.В., преподаватель   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314" y="-35073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12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714" y="348344"/>
            <a:ext cx="9544595" cy="1105988"/>
          </a:xfrm>
        </p:spPr>
        <p:txBody>
          <a:bodyPr/>
          <a:lstStyle/>
          <a:p>
            <a:r>
              <a:rPr lang="ru-RU" sz="4400" b="1" dirty="0"/>
              <a:t>СТРУКТУРА СЛОВАРНОЙ СТАТЬИ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645921"/>
            <a:ext cx="7766936" cy="3971108"/>
          </a:xfrm>
        </p:spPr>
        <p:txBody>
          <a:bodyPr>
            <a:noAutofit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Заголовочный библеизм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Источники библеизма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Толкование библеизма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Значение библеизма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Энциклопедическая справка (фактографические материалы)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Синонимы и варианты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Иллюстративная часть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Отсылки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Сведения о фиксации библеизма в словарях и справочниках 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B0F0"/>
                </a:solidFill>
              </a:rPr>
              <a:t>Гнездо </a:t>
            </a:r>
          </a:p>
          <a:p>
            <a:pPr algn="l"/>
            <a:endParaRPr lang="ru-RU" sz="2000" dirty="0">
              <a:solidFill>
                <a:srgbClr val="00B0F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743820"/>
              </p:ext>
            </p:extLst>
          </p:nvPr>
        </p:nvGraphicFramePr>
        <p:xfrm>
          <a:off x="6601098" y="6188649"/>
          <a:ext cx="391014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0148">
                  <a:extLst>
                    <a:ext uri="{9D8B030D-6E8A-4147-A177-3AD203B41FA5}">
                      <a16:colId xmlns:a16="http://schemas.microsoft.com/office/drawing/2014/main" val="3245325774"/>
                    </a:ext>
                  </a:extLst>
                </a:gridCol>
              </a:tblGrid>
              <a:tr h="316654">
                <a:tc>
                  <a:txBody>
                    <a:bodyPr/>
                    <a:lstStyle/>
                    <a:p>
                      <a:r>
                        <a:rPr lang="ru-RU" b="0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Докладчик</a:t>
                      </a:r>
                      <a:r>
                        <a:rPr lang="ru-RU" b="0" baseline="0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b="0" baseline="0" dirty="0" err="1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Беломоин</a:t>
                      </a:r>
                      <a:r>
                        <a:rPr lang="ru-RU" b="0" baseline="0" dirty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Н.С. студент</a:t>
                      </a:r>
                      <a:endParaRPr lang="ru-RU" b="0" dirty="0">
                        <a:solidFill>
                          <a:srgbClr val="00B0F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745971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1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Заголовочный библеизм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41715"/>
            <a:ext cx="8596668" cy="4299648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r>
              <a:rPr lang="ru-RU" dirty="0">
                <a:solidFill>
                  <a:srgbClr val="00B0F0"/>
                </a:solidFill>
              </a:rPr>
              <a:t>А ИНЫ́Е УСОМНИ́ЛИСЬ. 	Но: ЗАБЛУДШАЯ́ ОВЦÁ. 	АДÁМ, ГДЕ ТЫ? </a:t>
            </a:r>
          </a:p>
          <a:p>
            <a:r>
              <a:rPr lang="ru-RU" dirty="0">
                <a:solidFill>
                  <a:srgbClr val="00B0F0"/>
                </a:solidFill>
              </a:rPr>
              <a:t>РАХИ́ЛЬ. </a:t>
            </a:r>
          </a:p>
          <a:p>
            <a:endParaRPr lang="ru-RU" dirty="0">
              <a:solidFill>
                <a:srgbClr val="00B0F0"/>
              </a:solidFill>
            </a:endParaRPr>
          </a:p>
          <a:p>
            <a:r>
              <a:rPr lang="ru-RU" dirty="0">
                <a:solidFill>
                  <a:srgbClr val="00B0F0"/>
                </a:solidFill>
              </a:rPr>
              <a:t>ÁЛЧУЩИЕ И ЖÁЖДУЩИЕ &lt;ПРÁВДЫ&gt;. </a:t>
            </a:r>
          </a:p>
          <a:p>
            <a:r>
              <a:rPr lang="ru-RU" dirty="0">
                <a:solidFill>
                  <a:srgbClr val="00B0F0"/>
                </a:solidFill>
              </a:rPr>
              <a:t>ПИТÁТЬСЯ АКРИ́ДАМИ И &lt;ДИ́КИМ&gt; МЁДОМ. </a:t>
            </a:r>
          </a:p>
          <a:p>
            <a:pPr marL="0" indent="0">
              <a:buNone/>
            </a:pPr>
            <a:endParaRPr lang="ru-RU" dirty="0">
              <a:solidFill>
                <a:srgbClr val="00B0F0"/>
              </a:solidFill>
            </a:endParaRPr>
          </a:p>
          <a:p>
            <a:r>
              <a:rPr lang="ru-RU" dirty="0">
                <a:solidFill>
                  <a:srgbClr val="00B0F0"/>
                </a:solidFill>
              </a:rPr>
              <a:t> АДÁМОВЫ ВРЕМЕНÁ (ВÉКИ). </a:t>
            </a:r>
          </a:p>
          <a:p>
            <a:pPr marL="0" indent="0">
              <a:buNone/>
            </a:pPr>
            <a:endParaRPr lang="ru-RU" dirty="0">
              <a:solidFill>
                <a:srgbClr val="00B0F0"/>
              </a:solidFill>
            </a:endParaRPr>
          </a:p>
          <a:p>
            <a:r>
              <a:rPr lang="ru-RU" dirty="0">
                <a:solidFill>
                  <a:srgbClr val="00B0F0"/>
                </a:solidFill>
              </a:rPr>
              <a:t>ААРÓН, др.-евр. </a:t>
            </a:r>
          </a:p>
          <a:p>
            <a:r>
              <a:rPr lang="ru-RU" dirty="0">
                <a:solidFill>
                  <a:srgbClr val="00B0F0"/>
                </a:solidFill>
              </a:rPr>
              <a:t>ÁГНЕЦ &lt;БÓЖИЙ&gt;, ст.-слав. / ÁGNUS DÉI, лат. АД, ст.-слав. / ШЕÓЛ, др.-евр.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902" y="6195256"/>
            <a:ext cx="3950550" cy="493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0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0998373-8600-4406-95C0-3FF7594AB235}"/>
              </a:ext>
            </a:extLst>
          </p:cNvPr>
          <p:cNvSpPr txBox="1"/>
          <p:nvPr/>
        </p:nvSpPr>
        <p:spPr>
          <a:xfrm>
            <a:off x="1651379" y="395785"/>
            <a:ext cx="7509680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Источники </a:t>
            </a:r>
            <a:r>
              <a:rPr lang="ru-RU" sz="20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библеизма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30EFFE-0246-4192-9D25-FE8665FEF536}"/>
              </a:ext>
            </a:extLst>
          </p:cNvPr>
          <p:cNvSpPr txBox="1"/>
          <p:nvPr/>
        </p:nvSpPr>
        <p:spPr>
          <a:xfrm>
            <a:off x="1228298" y="982639"/>
            <a:ext cx="7509679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Biblia Hebraica </a:t>
            </a:r>
            <a:r>
              <a:rPr lang="en-US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Stuttgartensia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7EA899-0ACD-4CD4-84FC-03644A19935B}"/>
              </a:ext>
            </a:extLst>
          </p:cNvPr>
          <p:cNvSpPr txBox="1"/>
          <p:nvPr/>
        </p:nvSpPr>
        <p:spPr>
          <a:xfrm>
            <a:off x="150125" y="771337"/>
            <a:ext cx="3534771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Кумранские свитки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966CA4-8A22-4BC9-B73A-88DB8A182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20" y="1412900"/>
            <a:ext cx="4312692" cy="233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3F9802-DD96-4DF2-93D6-0F6FA31C00A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133768"/>
            <a:ext cx="2720454" cy="233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C13639-2E1A-494F-9F82-516BF3DFBCE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21" y="3916551"/>
            <a:ext cx="4858604" cy="214231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8F24E0-9D80-4180-9145-123025CB8419}"/>
              </a:ext>
            </a:extLst>
          </p:cNvPr>
          <p:cNvSpPr txBox="1"/>
          <p:nvPr/>
        </p:nvSpPr>
        <p:spPr>
          <a:xfrm>
            <a:off x="8375319" y="3244636"/>
            <a:ext cx="1441970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Септуагинта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07D044-B8DB-4D6E-8502-E1069E1A37C2}"/>
              </a:ext>
            </a:extLst>
          </p:cNvPr>
          <p:cNvSpPr txBox="1"/>
          <p:nvPr/>
        </p:nvSpPr>
        <p:spPr>
          <a:xfrm>
            <a:off x="515573" y="4084732"/>
            <a:ext cx="2792782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Книга пророка Иеремии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39D1058-9921-4A49-97FC-55AA99EEBD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7" y="4546504"/>
            <a:ext cx="3125338" cy="209995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020B41-5534-4468-9517-C6DEEEA03888}"/>
              </a:ext>
            </a:extLst>
          </p:cNvPr>
          <p:cNvSpPr txBox="1"/>
          <p:nvPr/>
        </p:nvSpPr>
        <p:spPr>
          <a:xfrm>
            <a:off x="6623637" y="6405382"/>
            <a:ext cx="5349578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  Долгополов О.В., преподаватель  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CED2C7-669D-42CD-809D-C79CDC2D2D16}"/>
              </a:ext>
            </a:extLst>
          </p:cNvPr>
          <p:cNvSpPr txBox="1"/>
          <p:nvPr/>
        </p:nvSpPr>
        <p:spPr>
          <a:xfrm>
            <a:off x="586854" y="300251"/>
            <a:ext cx="6387152" cy="31944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Толкование </a:t>
            </a:r>
            <a:r>
              <a:rPr lang="ru-RU" sz="20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библеизма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Благоверный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Адонай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Адрамелах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(</a:t>
            </a: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Адрамелех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Ангел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Апостол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2C0F6A-9DD9-45C8-83F7-48E9DC670082}"/>
              </a:ext>
            </a:extLst>
          </p:cNvPr>
          <p:cNvSpPr txBox="1"/>
          <p:nvPr/>
        </p:nvSpPr>
        <p:spPr>
          <a:xfrm>
            <a:off x="5895833" y="3875964"/>
            <a:ext cx="4339987" cy="1572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Бить себя в грудь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иные усомнились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Бездна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Благая весть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253E12-DBB8-4DA1-B6E2-6CF3DD606E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591" y="982639"/>
            <a:ext cx="3262919" cy="2306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BBEC1A-5316-4261-9D38-1DBCD641C54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1" y="3429000"/>
            <a:ext cx="3643952" cy="267154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425CA9-3F94-4159-96BB-F8E2C9314807}"/>
              </a:ext>
            </a:extLst>
          </p:cNvPr>
          <p:cNvSpPr txBox="1"/>
          <p:nvPr/>
        </p:nvSpPr>
        <p:spPr>
          <a:xfrm>
            <a:off x="6305266" y="6188417"/>
            <a:ext cx="48722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Докладчик  Николенко </a:t>
            </a:r>
            <a:r>
              <a:rPr lang="ru-RU" sz="16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К.С.,преподаватель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92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Библейская книга на деревянном фоне">
            <a:extLst>
              <a:ext uri="{FF2B5EF4-FFF2-40B4-BE49-F238E27FC236}">
                <a16:creationId xmlns:a16="http://schemas.microsoft.com/office/drawing/2014/main" id="{F09B7232-B977-495A-B475-BE461DADEF1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354" y="737899"/>
            <a:ext cx="4353636" cy="27522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B19A08-9660-4170-B924-F19A5F380010}"/>
              </a:ext>
            </a:extLst>
          </p:cNvPr>
          <p:cNvSpPr txBox="1"/>
          <p:nvPr/>
        </p:nvSpPr>
        <p:spPr>
          <a:xfrm>
            <a:off x="1760561" y="382137"/>
            <a:ext cx="7400498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Значение </a:t>
            </a:r>
            <a:r>
              <a:rPr lang="ru-RU" sz="20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библеизма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FFF325-342E-48B1-B71D-0C698C4F98F3}"/>
              </a:ext>
            </a:extLst>
          </p:cNvPr>
          <p:cNvSpPr txBox="1"/>
          <p:nvPr/>
        </p:nvSpPr>
        <p:spPr>
          <a:xfrm>
            <a:off x="1378424" y="3671249"/>
            <a:ext cx="6892119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«Библейский текст не может утратить свой простой смысл»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582811-3039-4CF3-AECB-6AC2E10A6F1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52" y="798877"/>
            <a:ext cx="3678072" cy="2752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C53E535-FADD-4290-92A5-56AFD2783E8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61" y="4145761"/>
            <a:ext cx="3889612" cy="2381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3D705E-822D-462D-AD67-1206CEB617E8}"/>
              </a:ext>
            </a:extLst>
          </p:cNvPr>
          <p:cNvSpPr txBox="1"/>
          <p:nvPr/>
        </p:nvSpPr>
        <p:spPr>
          <a:xfrm>
            <a:off x="6675320" y="6055152"/>
            <a:ext cx="5510898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  Долгополов О.В., преподаватель  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8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5B716C-D9E1-4EBB-A790-671FE3B2C418}"/>
              </a:ext>
            </a:extLst>
          </p:cNvPr>
          <p:cNvSpPr txBox="1"/>
          <p:nvPr/>
        </p:nvSpPr>
        <p:spPr>
          <a:xfrm>
            <a:off x="2524835" y="545910"/>
            <a:ext cx="6636223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Фактографические материалы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849D1B-04E1-4278-9C03-D46637B257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7" y="1385388"/>
            <a:ext cx="2402005" cy="2043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9B6708-2183-458C-806D-2E2D3BB2716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43" y="1283011"/>
            <a:ext cx="2717165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BADED1-26E0-4C7C-A1DA-E2A206D346C3}"/>
              </a:ext>
            </a:extLst>
          </p:cNvPr>
          <p:cNvSpPr txBox="1"/>
          <p:nvPr/>
        </p:nvSpPr>
        <p:spPr>
          <a:xfrm>
            <a:off x="518616" y="3596187"/>
            <a:ext cx="83797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Дщерь</a:t>
            </a: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Сионова</a:t>
            </a: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(Мф. XXI, 5) – так именуется у пророков город Иерусалим с его гражданами. Называется так Иерусалим по главному и самому высокому из холмов Сиону, на котором он был расположен.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F5C04F0-C261-4767-9845-52CD86D50B1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9" y="4519517"/>
            <a:ext cx="4067033" cy="207235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9CDA29-1646-41F2-BCBE-771471BD239C}"/>
              </a:ext>
            </a:extLst>
          </p:cNvPr>
          <p:cNvSpPr txBox="1"/>
          <p:nvPr/>
        </p:nvSpPr>
        <p:spPr>
          <a:xfrm>
            <a:off x="833295" y="975814"/>
            <a:ext cx="188261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Гора Арарат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A29A47-3EAF-4349-8DB0-9E3FC186EE0D}"/>
              </a:ext>
            </a:extLst>
          </p:cNvPr>
          <p:cNvSpPr txBox="1"/>
          <p:nvPr/>
        </p:nvSpPr>
        <p:spPr>
          <a:xfrm>
            <a:off x="6096000" y="844914"/>
            <a:ext cx="3639403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Аэндорская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волшебница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45690FE-2651-4F07-8B41-EF9F87CD4B2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350" y="972491"/>
            <a:ext cx="3008194" cy="234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0D0191A-9FDF-4D59-9577-E0D6BFEC182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95" y="4251473"/>
            <a:ext cx="3301050" cy="233077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C1ED32E-0522-4C8A-8670-8FD7B2116E54}"/>
              </a:ext>
            </a:extLst>
          </p:cNvPr>
          <p:cNvSpPr txBox="1"/>
          <p:nvPr/>
        </p:nvSpPr>
        <p:spPr>
          <a:xfrm>
            <a:off x="8090278" y="6312090"/>
            <a:ext cx="3780999" cy="338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  Дрозд Н.В., преподаватель  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7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BFCFF-28F0-4E18-BA43-4A9600480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342" y="1214846"/>
            <a:ext cx="8163659" cy="715554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D39F6F-12BF-4EAC-A042-DFCF0DDC1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установление важнейших источников библейских крылатых слов и выражений на различных этапах развития русского, немецкого, английского и французского языков и выявление основных закономерностей формирования фондов библейских крылатых слов и выражений в сопоставляемых языках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903526-4A5E-41A9-A314-08DBB4E4269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08" y="5110803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7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C9218A-2A2B-4AA5-8C30-1F6701B04ABE}"/>
              </a:ext>
            </a:extLst>
          </p:cNvPr>
          <p:cNvSpPr txBox="1"/>
          <p:nvPr/>
        </p:nvSpPr>
        <p:spPr>
          <a:xfrm>
            <a:off x="2320120" y="341194"/>
            <a:ext cx="5445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Иллюстративная часть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5F8472-8DD1-46A9-B70C-D8E7A56C30E1}"/>
              </a:ext>
            </a:extLst>
          </p:cNvPr>
          <p:cNvSpPr txBox="1"/>
          <p:nvPr/>
        </p:nvSpPr>
        <p:spPr>
          <a:xfrm>
            <a:off x="464024" y="1050878"/>
            <a:ext cx="8697035" cy="728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810" indent="353060" algn="l">
              <a:lnSpc>
                <a:spcPct val="107000"/>
              </a:lnSpc>
              <a:spcAft>
                <a:spcPts val="15"/>
              </a:spcAft>
              <a:tabLst>
                <a:tab pos="711835" algn="ctr"/>
                <a:tab pos="6123940" algn="r"/>
              </a:tabLst>
            </a:pPr>
            <a:r>
              <a:rPr lang="ru-RU" sz="20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Авва, Отче! Авва, Отче!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Из глубин души взываю; / </a:t>
            </a:r>
            <a:r>
              <a:rPr lang="ru-RU" sz="20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Авва, Отче! Авва, Отче!</a:t>
            </a:r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/ Буду вечно я любить Тебя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63F9A1-1FFB-4DAC-9F09-081F2C753DBD}"/>
              </a:ext>
            </a:extLst>
          </p:cNvPr>
          <p:cNvSpPr txBox="1"/>
          <p:nvPr/>
        </p:nvSpPr>
        <p:spPr>
          <a:xfrm>
            <a:off x="6933063" y="2700274"/>
            <a:ext cx="38367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Вульгата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849370-F761-4B02-BDB9-47E168D4E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11" y="3100384"/>
            <a:ext cx="5656847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0B8B7BC-53A4-4643-AEA9-F217532A9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4" y="2474342"/>
            <a:ext cx="4999170" cy="33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B76AA7-70A3-4A58-BEED-2B3930F82A20}"/>
              </a:ext>
            </a:extLst>
          </p:cNvPr>
          <p:cNvSpPr txBox="1"/>
          <p:nvPr/>
        </p:nvSpPr>
        <p:spPr>
          <a:xfrm>
            <a:off x="341195" y="2074232"/>
            <a:ext cx="3413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Старославянская Библия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D44CC7-2523-41A7-A043-FBE4C70B67F1}"/>
              </a:ext>
            </a:extLst>
          </p:cNvPr>
          <p:cNvSpPr txBox="1"/>
          <p:nvPr/>
        </p:nvSpPr>
        <p:spPr>
          <a:xfrm>
            <a:off x="7069541" y="6329030"/>
            <a:ext cx="4246159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  </a:t>
            </a:r>
            <a:r>
              <a:rPr lang="ru-RU" sz="180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Шаблинский</a:t>
            </a:r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А.С., студент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7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C18494-A970-470D-A644-01E71E1CD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650" y="1188720"/>
            <a:ext cx="8307351" cy="76780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27147C-D92A-4D75-A304-010D6619A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современные фонды библейских крылатых слов и выражений русского и немецкого;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вскрыть важнейшие закономерности формирования фондов библейских крылатых слов и выражений в сопоставляемых языках;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лингвистические и экстралингвистические факторы,;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лексикографического скрининга выявить особенности национальной.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84F37-9FEB-46C0-840A-42A09C8DAA6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510" y="5146770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3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83C65-59EC-4B6D-805B-784916F06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68" y="1018902"/>
            <a:ext cx="8137533" cy="91149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проектом состояла из 4 этапов.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93E7D3-00A8-49FD-8B61-CC6805672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70" y="1610437"/>
            <a:ext cx="8482432" cy="367845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этапе был произведен поиск источников (научных, научно-популярных), позволяющих осмыслить содержание заявленной темы.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 этапе бал произведен анализ и выстроена научная концепция заявленной темы.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 этапе была сформирована картотека русскоязычных и немецкоязычных крылатых слов и выражений, восходящих к библейским текстам.</a:t>
            </a:r>
          </a:p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4 этапе была написана работа, содержание которой состоит из трех глав, введения, заключения и  списка использованных источников. 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F57023-6F16-4074-9253-5E4387C39B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7" y="5288887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6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2C213D-0CFE-4FCB-B8DB-F33484396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154" y="1201782"/>
            <a:ext cx="8202848" cy="72861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Содержании теоретического раздела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5AB8F2-34E2-4E7B-98E9-74305B1E1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часть  исследования посвящена основным проблемам формирования фондов библейских крылатых слов и выражений в русском и немецком языках. Оно представляет собой опыт системного сопоставительного описания библейских фондов русского и немецкого языков с точки зрения истории их формирования и современного состояния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13ECC3-9B21-440C-A371-79C60C50919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54" y="4903743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Практическая часть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практической части мы сформировали и описали корпус крылатых слов и выражений, восходящий Ветхому и Новому Заветам, а также с помощью лексикографического скрининга выявили особенности национальной специфики каждого из сформированных корпусов.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последовательно использовали метод лингвистического описания и наблюдения, сравнительно-сопоставительный и метод компонентного анализа.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6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F1E27-36E5-464E-B109-14628DE15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14" y="1423850"/>
            <a:ext cx="6008288" cy="613956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7BCF95-E60A-4B97-90E0-B1D917955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5976" y="2690949"/>
            <a:ext cx="5538025" cy="3350413"/>
          </a:xfrm>
        </p:spPr>
        <p:txBody>
          <a:bodyPr/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Монография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F0C786-91E4-4B14-9B6A-099D15914B7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52" y="4914758"/>
            <a:ext cx="2219325" cy="15049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57646" y="1382196"/>
            <a:ext cx="91962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B0F0"/>
                </a:solidFill>
              </a:rPr>
              <a:t>Демонстрация проектного продукта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1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E5BB3-5669-41A1-9623-D4756A346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791" y="992776"/>
            <a:ext cx="8596668" cy="989875"/>
          </a:xfrm>
        </p:spPr>
        <p:txBody>
          <a:bodyPr>
            <a:normAutofit/>
          </a:bodyPr>
          <a:lstStyle/>
          <a:p>
            <a:r>
              <a:rPr lang="ru-RU" sz="4000" b="1" dirty="0"/>
              <a:t>Цель проекта достигнута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84EE68-392C-43B2-9EFC-5E736364A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по проекту на основе заключения установление важнейших источников библейских крылатых слов и выражений на различных этапах развития русского, немецкого, английского и французского языков и выявление основных закономерностей формирования фондов библейских крылатых слов и выражений в сопоставляемых языках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F4B09A-FA35-4803-80BC-39902D7B2F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191" y="4901110"/>
            <a:ext cx="221932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7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Грань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5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12620</TotalTime>
  <Words>1347</Words>
  <Application>Microsoft Office PowerPoint</Application>
  <PresentationFormat>Широкоэкранный</PresentationFormat>
  <Paragraphs>200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41" baseType="lpstr">
      <vt:lpstr>Arial</vt:lpstr>
      <vt:lpstr>Calibri</vt:lpstr>
      <vt:lpstr>Georgia</vt:lpstr>
      <vt:lpstr>inherit</vt:lpstr>
      <vt:lpstr>Sylfaen</vt:lpstr>
      <vt:lpstr>Times New Roman</vt:lpstr>
      <vt:lpstr>Trebuchet MS</vt:lpstr>
      <vt:lpstr>Verdana</vt:lpstr>
      <vt:lpstr>Wingdings 3</vt:lpstr>
      <vt:lpstr>Грань</vt:lpstr>
      <vt:lpstr>15_Грань</vt:lpstr>
      <vt:lpstr>                             </vt:lpstr>
      <vt:lpstr>                                          Проблема, которую решает проект </vt:lpstr>
      <vt:lpstr>Цель проекта :  </vt:lpstr>
      <vt:lpstr>Задачи: </vt:lpstr>
      <vt:lpstr>Работа над проектом состояла из 4 этапов. </vt:lpstr>
      <vt:lpstr>Содержании теоретического раздела</vt:lpstr>
      <vt:lpstr>Практическая часть</vt:lpstr>
      <vt:lpstr>  </vt:lpstr>
      <vt:lpstr>Цель проекта достигнута</vt:lpstr>
      <vt:lpstr>Работа показала, что…</vt:lpstr>
      <vt:lpstr>Спасибо за 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СЛОВАРНОЙ СТАТЬИ</vt:lpstr>
      <vt:lpstr>Заголовочный библеизм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мониторинга  работы ОУ в КАИС «СГО»</dc:title>
  <dc:creator>Татьяна</dc:creator>
  <cp:lastModifiedBy>Пользователь</cp:lastModifiedBy>
  <cp:revision>806</cp:revision>
  <cp:lastPrinted>2019-05-30T12:27:31Z</cp:lastPrinted>
  <dcterms:created xsi:type="dcterms:W3CDTF">2014-12-03T08:54:34Z</dcterms:created>
  <dcterms:modified xsi:type="dcterms:W3CDTF">2023-01-25T18:18:22Z</dcterms:modified>
</cp:coreProperties>
</file>