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20" r:id="rId2"/>
  </p:sldMasterIdLst>
  <p:sldIdLst>
    <p:sldId id="256" r:id="rId3"/>
    <p:sldId id="282" r:id="rId4"/>
    <p:sldId id="266" r:id="rId5"/>
    <p:sldId id="277" r:id="rId6"/>
    <p:sldId id="278" r:id="rId7"/>
    <p:sldId id="265" r:id="rId8"/>
    <p:sldId id="280" r:id="rId9"/>
    <p:sldId id="281" r:id="rId10"/>
    <p:sldId id="263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Захарова" initials="З" lastIdx="0" clrIdx="0">
    <p:extLst>
      <p:ext uri="{19B8F6BF-5375-455C-9EA6-DF929625EA0E}">
        <p15:presenceInfo xmlns:p15="http://schemas.microsoft.com/office/powerpoint/2012/main" userId="Захарова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23D35-2226-468C-9310-7D1F180B3713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8D52F-4CB0-4486-AD71-E965EAFAEBBD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8875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23D35-2226-468C-9310-7D1F180B3713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8D52F-4CB0-4486-AD71-E965EAFAE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9797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23D35-2226-468C-9310-7D1F180B3713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8D52F-4CB0-4486-AD71-E965EAFAE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847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1B39B5-C409-4C5A-ADF0-D4D434C1CD0E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27.01.2023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0282CFB-DC49-449C-A19C-9A8F3A8445F6}" type="slidenum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srgbClr val="1CADE4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srgbClr val="1CADE4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17426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1B39B5-C409-4C5A-ADF0-D4D434C1CD0E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27.01.2023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0282CFB-DC49-449C-A19C-9A8F3A8445F6}" type="slidenum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srgbClr val="1CADE4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srgbClr val="1CADE4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57830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1B39B5-C409-4C5A-ADF0-D4D434C1CD0E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27.01.2023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0282CFB-DC49-449C-A19C-9A8F3A8445F6}" type="slidenum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srgbClr val="1CADE4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srgbClr val="1CADE4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27529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1B39B5-C409-4C5A-ADF0-D4D434C1CD0E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27.01.2023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0282CFB-DC49-449C-A19C-9A8F3A8445F6}" type="slidenum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srgbClr val="1CADE4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srgbClr val="1CADE4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49317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1B39B5-C409-4C5A-ADF0-D4D434C1CD0E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27.01.2023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0282CFB-DC49-449C-A19C-9A8F3A8445F6}" type="slidenum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srgbClr val="1CADE4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srgbClr val="1CADE4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9657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1B39B5-C409-4C5A-ADF0-D4D434C1CD0E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27.01.2023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0282CFB-DC49-449C-A19C-9A8F3A8445F6}" type="slidenum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srgbClr val="1CADE4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srgbClr val="1CADE4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77221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1B39B5-C409-4C5A-ADF0-D4D434C1CD0E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27.01.2023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0282CFB-DC49-449C-A19C-9A8F3A8445F6}" type="slidenum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srgbClr val="1CADE4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srgbClr val="1CADE4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08939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1B39B5-C409-4C5A-ADF0-D4D434C1CD0E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27.01.2023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0282CFB-DC49-449C-A19C-9A8F3A8445F6}" type="slidenum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srgbClr val="1CADE4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srgbClr val="1CADE4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56250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23D35-2226-468C-9310-7D1F180B3713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8D52F-4CB0-4486-AD71-E965EAFAE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3886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0282CFB-DC49-449C-A19C-9A8F3A8445F6}" type="slidenum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srgbClr val="1CADE4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srgbClr val="1CADE4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1B39B5-C409-4C5A-ADF0-D4D434C1CD0E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27.01.2023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20848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1B39B5-C409-4C5A-ADF0-D4D434C1CD0E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27.01.2023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0282CFB-DC49-449C-A19C-9A8F3A8445F6}" type="slidenum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srgbClr val="1CADE4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srgbClr val="1CADE4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23927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1B39B5-C409-4C5A-ADF0-D4D434C1CD0E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27.01.2023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0282CFB-DC49-449C-A19C-9A8F3A8445F6}" type="slidenum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srgbClr val="1CADE4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srgbClr val="1CADE4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1CADE4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1CADE4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5588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1B39B5-C409-4C5A-ADF0-D4D434C1CD0E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27.01.2023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0282CFB-DC49-449C-A19C-9A8F3A8445F6}" type="slidenum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srgbClr val="1CADE4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srgbClr val="1CADE4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81638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1B39B5-C409-4C5A-ADF0-D4D434C1CD0E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27.01.2023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0282CFB-DC49-449C-A19C-9A8F3A8445F6}" type="slidenum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srgbClr val="1CADE4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srgbClr val="1CADE4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1CADE4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1CADE4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1425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1B39B5-C409-4C5A-ADF0-D4D434C1CD0E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27.01.2023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0282CFB-DC49-449C-A19C-9A8F3A8445F6}" type="slidenum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srgbClr val="1CADE4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srgbClr val="1CADE4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91623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1B39B5-C409-4C5A-ADF0-D4D434C1CD0E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27.01.2023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0282CFB-DC49-449C-A19C-9A8F3A8445F6}" type="slidenum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srgbClr val="1CADE4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srgbClr val="1CADE4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55037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1B39B5-C409-4C5A-ADF0-D4D434C1CD0E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27.01.2023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0282CFB-DC49-449C-A19C-9A8F3A8445F6}" type="slidenum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srgbClr val="1CADE4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srgbClr val="1CADE4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83509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23D35-2226-468C-9310-7D1F180B3713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8D52F-4CB0-4486-AD71-E965EAFAEBBD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68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23D35-2226-468C-9310-7D1F180B3713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8D52F-4CB0-4486-AD71-E965EAFAE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8409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23D35-2226-468C-9310-7D1F180B3713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8D52F-4CB0-4486-AD71-E965EAFAE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5328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23D35-2226-468C-9310-7D1F180B3713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8D52F-4CB0-4486-AD71-E965EAFAE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9750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23D35-2226-468C-9310-7D1F180B3713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8D52F-4CB0-4486-AD71-E965EAFAE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6274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A4A23D35-2226-468C-9310-7D1F180B3713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2D8D52F-4CB0-4486-AD71-E965EAFAE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7774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23D35-2226-468C-9310-7D1F180B3713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8D52F-4CB0-4486-AD71-E965EAFAE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3363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A4A23D35-2226-468C-9310-7D1F180B3713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C2D8D52F-4CB0-4486-AD71-E965EAFAEBBD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4256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1B39B5-C409-4C5A-ADF0-D4D434C1CD0E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27.01.2023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0282CFB-DC49-449C-A19C-9A8F3A8445F6}" type="slidenum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srgbClr val="1CADE4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srgbClr val="1CADE4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196923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  <p:sldLayoutId id="2147483733" r:id="rId13"/>
    <p:sldLayoutId id="2147483734" r:id="rId14"/>
    <p:sldLayoutId id="2147483735" r:id="rId15"/>
    <p:sldLayoutId id="2147483736" r:id="rId16"/>
  </p:sldLayoutIdLst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&#1084;&#1072;&#1075;&#1087;&#1082;.&#1088;&#1092;/?ysclid=l9f6k7h7k321186999" TargetMode="External"/><Relationship Id="rId2" Type="http://schemas.openxmlformats.org/officeDocument/2006/relationships/hyperlink" Target="mailto:mpk5@yandex.ru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97280" y="1465943"/>
            <a:ext cx="10058400" cy="2540000"/>
          </a:xfrm>
        </p:spPr>
        <p:txBody>
          <a:bodyPr>
            <a:noAutofit/>
          </a:bodyPr>
          <a:lstStyle/>
          <a:p>
            <a:pPr algn="ctr"/>
            <a:r>
              <a:rPr lang="ru-RU" sz="4000" dirty="0">
                <a:latin typeface="Trebuchet MS" panose="020B06030202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Заседание областного методического объединения </a:t>
            </a:r>
            <a:r>
              <a:rPr lang="ru-RU" sz="4000" dirty="0" smtClean="0">
                <a:latin typeface="Trebuchet MS" panose="020B06030202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4000" dirty="0" smtClean="0">
                <a:latin typeface="Trebuchet MS" panose="020B060302020202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4000" dirty="0" smtClean="0">
                <a:latin typeface="Trebuchet MS" panose="020B06030202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преподавателей </a:t>
            </a:r>
            <a:r>
              <a:rPr lang="ru-RU" sz="4000" dirty="0">
                <a:latin typeface="Trebuchet MS" panose="020B06030202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иностранного языка</a:t>
            </a:r>
            <a:r>
              <a:rPr lang="ru-RU" sz="4400" dirty="0">
                <a:latin typeface="Trebuchet MS" panose="020B06030202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4400" dirty="0">
                <a:latin typeface="Trebuchet MS" panose="020B060302020202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ru-RU" sz="4400" dirty="0">
              <a:latin typeface="Trebuchet MS" panose="020B06030202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727466"/>
          </a:xfrm>
        </p:spPr>
        <p:txBody>
          <a:bodyPr>
            <a:normAutofit fontScale="92500" lnSpcReduction="10000"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b="1" dirty="0">
                <a:latin typeface="Trebuchet MS" panose="020B0603020202020204" pitchFamily="34" charset="0"/>
              </a:rPr>
              <a:t>«ФОРМЫ И МЕТОДЫ КОНТРОЛЯ ЗНАНИЙ НА ЗАНЯТИЯХ ПО ИНОСТРАННОМУ ЯЗЫКУ КАК ИНСТРУМЕНТ ПОВЫШЕНИЯ КАЧЕСТВА ОБРАЗОВАНИЯ: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b="1" dirty="0">
                <a:latin typeface="Trebuchet MS" panose="020B0603020202020204" pitchFamily="34" charset="0"/>
              </a:rPr>
              <a:t>ИЗ ОПЫТА </a:t>
            </a:r>
            <a:r>
              <a:rPr lang="ru-RU" b="1" dirty="0" smtClean="0">
                <a:latin typeface="Trebuchet MS" panose="020B0603020202020204" pitchFamily="34" charset="0"/>
              </a:rPr>
              <a:t>РАБОТЫ»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rebuchet MS" panose="020B0603020202020204" pitchFamily="34" charset="0"/>
              </a:rPr>
              <a:t>26 января 2023 года</a:t>
            </a:r>
            <a:endParaRPr lang="ru-RU" sz="2000" b="1" dirty="0">
              <a:solidFill>
                <a:schemeClr val="tx1"/>
              </a:solidFill>
              <a:latin typeface="Trebuchet MS" panose="020B0603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739" y="370328"/>
            <a:ext cx="1523809" cy="99047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9826" y="63546"/>
            <a:ext cx="1332561" cy="131112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1585" y="129978"/>
            <a:ext cx="942493" cy="1283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679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FFE94BBB-F3B5-C6E9-CA5A-5F93F434D8C5}"/>
              </a:ext>
            </a:extLst>
          </p:cNvPr>
          <p:cNvSpPr/>
          <p:nvPr/>
        </p:nvSpPr>
        <p:spPr>
          <a:xfrm>
            <a:off x="2109690" y="4042282"/>
            <a:ext cx="797670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1B3281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«</a:t>
            </a: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1B3281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Только личность может действовать на развитие и определение личности, только характером можно образовать характер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1B3281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»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93DD97A-E296-E9F4-BC69-C259F93AFB9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8428" y="3859566"/>
            <a:ext cx="487241" cy="365431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D0FA460A-0822-97B4-216F-CAC1E9AB4D13}"/>
              </a:ext>
            </a:extLst>
          </p:cNvPr>
          <p:cNvSpPr/>
          <p:nvPr/>
        </p:nvSpPr>
        <p:spPr>
          <a:xfrm>
            <a:off x="8333214" y="5496161"/>
            <a:ext cx="166552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1" u="none" strike="noStrike" kern="1200" cap="none" spc="0" normalizeH="0" baseline="0" noProof="0" dirty="0">
                <a:ln>
                  <a:noFill/>
                </a:ln>
                <a:solidFill>
                  <a:srgbClr val="1B328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Montserrat"/>
              </a:rPr>
              <a:t>К.Д. Ушинский</a:t>
            </a:r>
          </a:p>
        </p:txBody>
      </p:sp>
      <p:sp>
        <p:nvSpPr>
          <p:cNvPr id="8" name="Скругленный прямоугольник 8">
            <a:extLst>
              <a:ext uri="{FF2B5EF4-FFF2-40B4-BE49-F238E27FC236}">
                <a16:creationId xmlns:a16="http://schemas.microsoft.com/office/drawing/2014/main" id="{F83D0210-30F3-389B-FEA8-68B253B752F7}"/>
              </a:ext>
            </a:extLst>
          </p:cNvPr>
          <p:cNvSpPr/>
          <p:nvPr/>
        </p:nvSpPr>
        <p:spPr>
          <a:xfrm>
            <a:off x="0" y="413109"/>
            <a:ext cx="4531567" cy="461606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lIns="41076" tIns="20537" rIns="41076" bIns="20537" anchor="ctr"/>
          <a:lstStyle/>
          <a:p>
            <a:pPr marL="0" marR="0" lvl="0" indent="0" algn="ctr" defTabSz="45570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0" cap="none" spc="0" normalizeH="0" baseline="0" noProof="0" dirty="0">
                <a:ln>
                  <a:noFill/>
                </a:ln>
                <a:solidFill>
                  <a:srgbClr val="1CADE4">
                    <a:lumMod val="75000"/>
                  </a:srgbClr>
                </a:solidFill>
                <a:effectLst/>
                <a:uLnTx/>
                <a:uFillTx/>
                <a:latin typeface="Trebuchet MS"/>
                <a:ea typeface="Verdana" pitchFamily="34" charset="0"/>
                <a:cs typeface="Arial" panose="020B0604020202020204" pitchFamily="34" charset="0"/>
              </a:rPr>
              <a:t>2023 год</a:t>
            </a:r>
            <a:endParaRPr kumimoji="0" lang="ru-RU" sz="1100" b="0" i="1" u="none" strike="noStrike" kern="0" cap="none" spc="0" normalizeH="0" baseline="0" noProof="0" dirty="0">
              <a:ln>
                <a:noFill/>
              </a:ln>
              <a:solidFill>
                <a:srgbClr val="1CADE4">
                  <a:lumMod val="75000"/>
                </a:srgbClr>
              </a:solidFill>
              <a:effectLst/>
              <a:uLnTx/>
              <a:uFillTx/>
              <a:latin typeface="Trebuchet MS"/>
              <a:ea typeface="+mn-ea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5CA668F-D3BD-D72A-64E8-7E313C008D1F}"/>
              </a:ext>
            </a:extLst>
          </p:cNvPr>
          <p:cNvSpPr txBox="1"/>
          <p:nvPr/>
        </p:nvSpPr>
        <p:spPr>
          <a:xfrm>
            <a:off x="391017" y="1536022"/>
            <a:ext cx="10842171" cy="134447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 cap="flat">
            <a:solidFill>
              <a:schemeClr val="accent2">
                <a:lumMod val="50000"/>
              </a:schemeClr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lvl="0" indent="0" algn="l" defTabSz="2438338" rtl="0" eaLnBrk="1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rebuchet MS"/>
              <a:ea typeface="+mn-ea"/>
              <a:cs typeface="+mn-cs"/>
              <a:sym typeface="Helvetica Neue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38AE663A-8989-7C68-0DF6-5F9696D2EFC3}"/>
              </a:ext>
            </a:extLst>
          </p:cNvPr>
          <p:cNvSpPr/>
          <p:nvPr/>
        </p:nvSpPr>
        <p:spPr>
          <a:xfrm>
            <a:off x="790697" y="1615389"/>
            <a:ext cx="10305805" cy="418685"/>
          </a:xfrm>
          <a:prstGeom prst="rect">
            <a:avLst/>
          </a:prstGeom>
          <a:noFill/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0" cap="none" spc="0" normalizeH="0" baseline="0" noProof="0" dirty="0">
                <a:ln>
                  <a:noFill/>
                </a:ln>
                <a:solidFill>
                  <a:srgbClr val="2683C6">
                    <a:lumMod val="50000"/>
                  </a:srgbClr>
                </a:solidFill>
                <a:effectLst/>
                <a:uLnTx/>
                <a:uFillTx/>
                <a:latin typeface="Trebuchet MS"/>
                <a:ea typeface="Verdana" pitchFamily="34" charset="0"/>
                <a:cs typeface="Arial" panose="020B0604020202020204" pitchFamily="34" charset="0"/>
              </a:rPr>
              <a:t>Год п</a:t>
            </a:r>
            <a:r>
              <a:rPr kumimoji="0" lang="ru-RU" sz="5400" b="1" i="0" u="none" strike="noStrike" kern="0" cap="none" spc="0" normalizeH="0" baseline="0" noProof="0" dirty="0" smtClean="0">
                <a:ln>
                  <a:noFill/>
                </a:ln>
                <a:solidFill>
                  <a:srgbClr val="2683C6">
                    <a:lumMod val="50000"/>
                  </a:srgbClr>
                </a:solidFill>
                <a:effectLst/>
                <a:uLnTx/>
                <a:uFillTx/>
                <a:latin typeface="Trebuchet MS"/>
                <a:ea typeface="Verdana" pitchFamily="34" charset="0"/>
                <a:cs typeface="Arial" panose="020B0604020202020204" pitchFamily="34" charset="0"/>
              </a:rPr>
              <a:t>едагога </a:t>
            </a:r>
            <a:r>
              <a:rPr kumimoji="0" lang="ru-RU" sz="5400" b="1" i="0" u="none" strike="noStrike" kern="0" cap="none" spc="0" normalizeH="0" baseline="0" noProof="0" dirty="0">
                <a:ln>
                  <a:noFill/>
                </a:ln>
                <a:solidFill>
                  <a:srgbClr val="2683C6">
                    <a:lumMod val="50000"/>
                  </a:srgbClr>
                </a:solidFill>
                <a:effectLst/>
                <a:uLnTx/>
                <a:uFillTx/>
                <a:latin typeface="Trebuchet MS"/>
                <a:ea typeface="Verdana" pitchFamily="34" charset="0"/>
                <a:cs typeface="Arial" panose="020B0604020202020204" pitchFamily="34" charset="0"/>
              </a:rPr>
              <a:t>и наставника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505BB118-581F-6B91-A459-D35B72EE5B01}"/>
              </a:ext>
            </a:extLst>
          </p:cNvPr>
          <p:cNvSpPr/>
          <p:nvPr/>
        </p:nvSpPr>
        <p:spPr>
          <a:xfrm>
            <a:off x="790697" y="2833085"/>
            <a:ext cx="10305805" cy="418685"/>
          </a:xfrm>
          <a:prstGeom prst="rect">
            <a:avLst/>
          </a:prstGeom>
          <a:noFill/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0" cap="none" spc="0" normalizeH="0" baseline="0" noProof="0" dirty="0">
                <a:ln>
                  <a:noFill/>
                </a:ln>
                <a:solidFill>
                  <a:srgbClr val="2683C6">
                    <a:lumMod val="50000"/>
                  </a:srgbClr>
                </a:solidFill>
                <a:effectLst/>
                <a:uLnTx/>
                <a:uFillTx/>
                <a:latin typeface="Trebuchet MS"/>
                <a:ea typeface="Verdana" pitchFamily="34" charset="0"/>
                <a:cs typeface="Arial" panose="020B0604020202020204" pitchFamily="34" charset="0"/>
              </a:rPr>
              <a:t>200-летие К.Д. Ушинского</a:t>
            </a: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2048" y="-71605"/>
            <a:ext cx="1822280" cy="1792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9720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9313" y="126946"/>
            <a:ext cx="11437257" cy="424597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latin typeface="Trebuchet MS" panose="020B0603020202020204" pitchFamily="34" charset="0"/>
              </a:rPr>
              <a:t>Повестка заседания:</a:t>
            </a:r>
            <a:endParaRPr lang="ru-RU" sz="2000" b="1" dirty="0">
              <a:latin typeface="Trebuchet MS" panose="020B0603020202020204" pitchFamily="34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21295480"/>
              </p:ext>
            </p:extLst>
          </p:nvPr>
        </p:nvGraphicFramePr>
        <p:xfrm>
          <a:off x="212436" y="551543"/>
          <a:ext cx="11732821" cy="5662839"/>
        </p:xfrm>
        <a:graphic>
          <a:graphicData uri="http://schemas.openxmlformats.org/drawingml/2006/table">
            <a:tbl>
              <a:tblPr firstRow="1" firstCol="1" bandRow="1"/>
              <a:tblGrid>
                <a:gridCol w="1146483">
                  <a:extLst>
                    <a:ext uri="{9D8B030D-6E8A-4147-A177-3AD203B41FA5}">
                      <a16:colId xmlns:a16="http://schemas.microsoft.com/office/drawing/2014/main" val="4145671602"/>
                    </a:ext>
                  </a:extLst>
                </a:gridCol>
                <a:gridCol w="10586338">
                  <a:extLst>
                    <a:ext uri="{9D8B030D-6E8A-4147-A177-3AD203B41FA5}">
                      <a16:colId xmlns:a16="http://schemas.microsoft.com/office/drawing/2014/main" val="2832759592"/>
                    </a:ext>
                  </a:extLst>
                </a:gridCol>
              </a:tblGrid>
              <a:tr h="6488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11</a:t>
                      </a:r>
                      <a:r>
                        <a:rPr lang="ru-RU" sz="1200" baseline="30000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  <a:r>
                        <a:rPr lang="ru-RU" sz="1200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-11</a:t>
                      </a:r>
                      <a:r>
                        <a:rPr lang="ru-RU" sz="1200" baseline="30000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ru-RU" sz="1200" dirty="0"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«</a:t>
                      </a:r>
                      <a:r>
                        <a:rPr lang="ru-RU" sz="1200" b="1" dirty="0" err="1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Клоуз</a:t>
                      </a:r>
                      <a:r>
                        <a:rPr lang="ru-RU" sz="1200" b="1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-тест как средство контроля при обучении английскому языку в колледже», </a:t>
                      </a:r>
                      <a:r>
                        <a:rPr lang="ru-RU" sz="1200" i="1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Земфира </a:t>
                      </a:r>
                      <a:r>
                        <a:rPr lang="ru-RU" sz="1200" i="1" dirty="0" err="1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Азатовна</a:t>
                      </a:r>
                      <a:r>
                        <a:rPr lang="ru-RU" sz="1200" i="1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i="1" dirty="0" err="1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Исимбаева</a:t>
                      </a:r>
                      <a:r>
                        <a:rPr lang="ru-RU" sz="1200" i="1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преподаватель </a:t>
                      </a:r>
                      <a:r>
                        <a:rPr lang="ru-RU" sz="1200" i="1" dirty="0" err="1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Пластовского</a:t>
                      </a:r>
                      <a:r>
                        <a:rPr lang="ru-RU" sz="1200" i="1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технологического филиала ГБПОУ «</a:t>
                      </a:r>
                      <a:r>
                        <a:rPr lang="ru-RU" sz="1200" i="1" dirty="0" err="1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Копейский</a:t>
                      </a:r>
                      <a:r>
                        <a:rPr lang="ru-RU" sz="1200" i="1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политехнический колледж им. С.В. Хохрякова»</a:t>
                      </a:r>
                      <a:endParaRPr lang="ru-RU" sz="1200" dirty="0"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8304302"/>
                  </a:ext>
                </a:extLst>
              </a:tr>
              <a:tr h="5197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r>
                        <a:rPr lang="ru-RU" sz="1200" baseline="3000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r>
                        <a:rPr lang="ru-RU" sz="120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-12</a:t>
                      </a:r>
                      <a:r>
                        <a:rPr lang="ru-RU" sz="1200" baseline="3000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00</a:t>
                      </a:r>
                      <a:endParaRPr lang="ru-RU" sz="1200"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«Языковое тестирование как форма контроля при обучении иностранному языку»</a:t>
                      </a:r>
                      <a:r>
                        <a:rPr lang="ru-RU" sz="1200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200" i="1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Оксана Александровна Кудашева</a:t>
                      </a:r>
                      <a:r>
                        <a:rPr lang="ru-RU" sz="1200" i="1" dirty="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Эрика Владимировна </a:t>
                      </a:r>
                      <a:r>
                        <a:rPr lang="ru-RU" sz="1200" i="1" dirty="0" err="1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Дергунова</a:t>
                      </a:r>
                      <a:r>
                        <a:rPr lang="ru-RU" sz="1200" i="1" dirty="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200" i="1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преподаватели ГБПОУ «Магнитогорский педагогический колледж»</a:t>
                      </a:r>
                      <a:endParaRPr lang="ru-RU" sz="1200" dirty="0"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0219795"/>
                  </a:ext>
                </a:extLst>
              </a:tr>
              <a:tr h="6488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r>
                        <a:rPr lang="ru-RU" sz="1200" baseline="3000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00</a:t>
                      </a:r>
                      <a:r>
                        <a:rPr lang="ru-RU" sz="120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-12</a:t>
                      </a:r>
                      <a:r>
                        <a:rPr lang="ru-RU" sz="1200" baseline="3000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200"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«Контроль формирования навыка техники перевода профессионального текста на примере подготовки студентов к областной олимпиаде профессионального мастерства», </a:t>
                      </a:r>
                      <a:r>
                        <a:rPr lang="ru-RU" sz="1200" i="1" dirty="0"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Светлана Геннадьевна Симонова,</a:t>
                      </a:r>
                      <a:r>
                        <a:rPr lang="ru-RU" sz="1200" i="1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преподаватель ГБПОУ 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«</a:t>
                      </a:r>
                      <a:r>
                        <a:rPr lang="ru-RU" sz="1200" i="1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Златоустовский индустриальный колледж имени П.П. Аносова»</a:t>
                      </a:r>
                      <a:endParaRPr lang="ru-RU" sz="1200" dirty="0"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6249969"/>
                  </a:ext>
                </a:extLst>
              </a:tr>
              <a:tr h="4342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r>
                        <a:rPr lang="ru-RU" sz="1200" baseline="3000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ru-RU" sz="120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-12</a:t>
                      </a:r>
                      <a:r>
                        <a:rPr lang="ru-RU" sz="1200" baseline="3000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ru-RU" sz="1200"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«Оценочные средства как форма контроля при реализации дисциплины «Технический иностранный язык в условиях федерального проекта «</a:t>
                      </a:r>
                      <a:r>
                        <a:rPr lang="ru-RU" sz="1200" b="1" dirty="0" err="1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Профессионалитет</a:t>
                      </a:r>
                      <a:r>
                        <a:rPr lang="ru-RU" sz="1200" b="1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», </a:t>
                      </a:r>
                      <a:r>
                        <a:rPr lang="ru-RU" sz="1200" i="1" dirty="0" err="1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Диляра</a:t>
                      </a:r>
                      <a:r>
                        <a:rPr lang="ru-RU" sz="1200" i="1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i="1" dirty="0" err="1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Фларитовна</a:t>
                      </a:r>
                      <a:r>
                        <a:rPr lang="ru-RU" sz="1200" i="1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i="1" dirty="0" err="1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Сагандыкова</a:t>
                      </a:r>
                      <a:r>
                        <a:rPr lang="ru-RU" sz="1200" i="1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200" i="1" dirty="0" err="1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к.филол.н</a:t>
                      </a:r>
                      <a:r>
                        <a:rPr lang="ru-RU" sz="1200" i="1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., преподаватель ГБПОУ «Челябинский механико-технологический техникум»</a:t>
                      </a:r>
                      <a:endParaRPr lang="ru-RU" sz="1200" dirty="0"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9352658"/>
                  </a:ext>
                </a:extLst>
              </a:tr>
              <a:tr h="5330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r>
                        <a:rPr lang="ru-RU" sz="1200" baseline="3000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r>
                        <a:rPr lang="ru-RU" sz="120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-12</a:t>
                      </a:r>
                      <a:r>
                        <a:rPr lang="ru-RU" sz="1200" baseline="3000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ru-RU" sz="1200"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«Использование методов самоконтроля по английскому языку по профессии «Повар, кондитер», </a:t>
                      </a:r>
                      <a:r>
                        <a:rPr lang="ru-RU" sz="1200" i="1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Марина Владимировна Казанцева, преподаватель ГБПОУ «</a:t>
                      </a:r>
                      <a:r>
                        <a:rPr lang="ru-RU" sz="1200" i="1" dirty="0" err="1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Южноуральский</a:t>
                      </a:r>
                      <a:r>
                        <a:rPr lang="ru-RU" sz="1200" i="1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энергетический техникум»</a:t>
                      </a:r>
                      <a:endParaRPr lang="ru-RU" sz="1200" dirty="0"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6236780"/>
                  </a:ext>
                </a:extLst>
              </a:tr>
              <a:tr h="5345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r>
                        <a:rPr lang="ru-RU" sz="1200" baseline="30000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lang="ru-RU" sz="1200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-12</a:t>
                      </a:r>
                      <a:r>
                        <a:rPr lang="ru-RU" sz="1200" baseline="30000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  <a:endParaRPr lang="ru-RU" sz="1200" dirty="0"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«Возможности системы </a:t>
                      </a:r>
                      <a:r>
                        <a:rPr lang="en-US" sz="1200" b="1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MOODLE </a:t>
                      </a:r>
                      <a:r>
                        <a:rPr lang="ru-RU" sz="1200" b="1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для проведения текущего контроля», </a:t>
                      </a:r>
                      <a:endParaRPr lang="ru-RU" sz="1200" dirty="0"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Юлия Викторовна Павловская, Мария Сергеевна </a:t>
                      </a:r>
                      <a:r>
                        <a:rPr lang="ru-RU" sz="1200" i="1" dirty="0" err="1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Шеметова</a:t>
                      </a:r>
                      <a:r>
                        <a:rPr lang="ru-RU" sz="1200" i="1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преподаватели  Многопрофильного колледжа ФГБОУ ВО «МГТУ им. </a:t>
                      </a:r>
                      <a:r>
                        <a:rPr lang="ru-RU" sz="1200" i="1" dirty="0" err="1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Г.И.Носова</a:t>
                      </a:r>
                      <a:r>
                        <a:rPr lang="ru-RU" sz="1200" i="1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endParaRPr lang="ru-RU" sz="1200" dirty="0"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198038"/>
                  </a:ext>
                </a:extLst>
              </a:tr>
              <a:tr h="5345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r>
                        <a:rPr lang="ru-RU" sz="1200" baseline="3000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  <a:r>
                        <a:rPr lang="ru-RU" sz="120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-12</a:t>
                      </a:r>
                      <a:r>
                        <a:rPr lang="ru-RU" sz="1200" baseline="3000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ru-RU" sz="1200"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«Всероссийские проверочные работы по иностранному языку как форма независимой оценки качества», </a:t>
                      </a:r>
                      <a:r>
                        <a:rPr lang="ru-RU" sz="1200" i="1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Татьяна Алексеевна </a:t>
                      </a:r>
                      <a:r>
                        <a:rPr lang="ru-RU" sz="1200" i="1" dirty="0" err="1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Самолетова</a:t>
                      </a:r>
                      <a:r>
                        <a:rPr lang="ru-RU" sz="1200" i="1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преподаватель ГБПОУ «</a:t>
                      </a:r>
                      <a:r>
                        <a:rPr lang="ru-RU" sz="1200" i="1" dirty="0" err="1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Бакальский</a:t>
                      </a:r>
                      <a:r>
                        <a:rPr lang="ru-RU" sz="1200" i="1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техникум профессиональных технологий и сервиса имени М.Г. Ганиева»</a:t>
                      </a:r>
                      <a:endParaRPr lang="ru-RU" sz="1200" dirty="0"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6890852"/>
                  </a:ext>
                </a:extLst>
              </a:tr>
              <a:tr h="4325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r>
                        <a:rPr lang="ru-RU" sz="1200" baseline="3000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r>
                        <a:rPr lang="ru-RU" sz="120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-13</a:t>
                      </a:r>
                      <a:r>
                        <a:rPr lang="ru-RU" sz="1200" baseline="3000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00</a:t>
                      </a:r>
                      <a:endParaRPr lang="ru-RU" sz="1200"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«Возможности дополнительной общеразвивающей программы в оценке качества по иностранному языку», </a:t>
                      </a:r>
                      <a:r>
                        <a:rPr lang="ru-RU" sz="1200" i="1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Игорь Евгеньевич Андреев, преподаватель</a:t>
                      </a:r>
                      <a:r>
                        <a:rPr lang="ru-RU" sz="1200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i="1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ГБПОУ «Магнитогорский педагогический колледж»</a:t>
                      </a:r>
                      <a:endParaRPr lang="ru-RU" sz="1200" dirty="0"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53160964"/>
                  </a:ext>
                </a:extLst>
              </a:tr>
              <a:tr h="4369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r>
                        <a:rPr lang="ru-RU" sz="1200" baseline="3000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00</a:t>
                      </a:r>
                      <a:r>
                        <a:rPr lang="ru-RU" sz="120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-13</a:t>
                      </a:r>
                      <a:r>
                        <a:rPr lang="ru-RU" sz="1200" baseline="3000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200"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«Актуальные аспекты нормативных документов ООО и СПО», </a:t>
                      </a:r>
                      <a:endParaRPr lang="ru-RU" sz="1200" dirty="0"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Елена Юрьевна Иванова, заместитель директора по НМР, Кристина Александровна </a:t>
                      </a:r>
                      <a:r>
                        <a:rPr lang="ru-RU" sz="1200" i="1" dirty="0" err="1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Омеленчук</a:t>
                      </a:r>
                      <a:r>
                        <a:rPr lang="ru-RU" sz="1200" i="1" dirty="0"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преподаватель ГБПОУ «Магнитогорский педагогический колледж»</a:t>
                      </a:r>
                      <a:endParaRPr lang="ru-RU" sz="1200" dirty="0"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7837363"/>
                  </a:ext>
                </a:extLst>
              </a:tr>
              <a:tr h="446436">
                <a:tc>
                  <a:txBody>
                    <a:bodyPr/>
                    <a:lstStyle/>
                    <a:p>
                      <a:endParaRPr lang="ru-RU" sz="1200">
                        <a:latin typeface="Trebuchet MS" panose="020B0603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rebuchet MS" panose="020B0603020202020204" pitchFamily="34" charset="0"/>
                        </a:rPr>
                        <a:t>Рефлексия. Подведение итогов заседания </a:t>
                      </a:r>
                    </a:p>
                    <a:p>
                      <a:r>
                        <a:rPr lang="ru-RU" sz="1200" dirty="0" smtClean="0">
                          <a:latin typeface="Trebuchet MS" panose="020B0603020202020204" pitchFamily="34" charset="0"/>
                        </a:rPr>
                        <a:t>Ольга Юрьевна </a:t>
                      </a:r>
                      <a:r>
                        <a:rPr lang="ru-RU" sz="1200" dirty="0" err="1" smtClean="0">
                          <a:latin typeface="Trebuchet MS" panose="020B0603020202020204" pitchFamily="34" charset="0"/>
                        </a:rPr>
                        <a:t>Леушканова</a:t>
                      </a:r>
                      <a:r>
                        <a:rPr lang="ru-RU" sz="1200" dirty="0" smtClean="0">
                          <a:latin typeface="Trebuchet MS" panose="020B0603020202020204" pitchFamily="34" charset="0"/>
                        </a:rPr>
                        <a:t>, руководитель ОМО, директор ГБПОУ «Магнитогорский педагогический колледж»</a:t>
                      </a:r>
                    </a:p>
                    <a:p>
                      <a:endParaRPr lang="ru-RU" sz="1200" dirty="0">
                        <a:latin typeface="Trebuchet MS" panose="020B0603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72116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5937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5563" y="175767"/>
            <a:ext cx="10861964" cy="1459070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Trebuchet MS" panose="020B0603020202020204" pitchFamily="34" charset="0"/>
              </a:rPr>
              <a:t>Центр ОМО преподавателей иностранного </a:t>
            </a:r>
            <a:r>
              <a:rPr lang="ru-RU" sz="2400" b="1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языка</a:t>
            </a:r>
            <a:br>
              <a:rPr lang="ru-RU" sz="2400" b="1" dirty="0" smtClean="0">
                <a:solidFill>
                  <a:srgbClr val="FF0000"/>
                </a:solidFill>
                <a:latin typeface="Trebuchet MS" panose="020B0603020202020204" pitchFamily="34" charset="0"/>
              </a:rPr>
            </a:br>
            <a:r>
              <a:rPr lang="en-US" sz="2400" dirty="0" smtClean="0">
                <a:latin typeface="Trebuchet MS" panose="020B0603020202020204" pitchFamily="34" charset="0"/>
              </a:rPr>
              <a:t>http</a:t>
            </a:r>
            <a:r>
              <a:rPr lang="en-US" sz="2400" dirty="0">
                <a:latin typeface="Trebuchet MS" panose="020B0603020202020204" pitchFamily="34" charset="0"/>
              </a:rPr>
              <a:t>://xn--80agvfr.xn--p1ai/life/tsentr-omo-prepodavateley-inostrannogo-yazyka/</a:t>
            </a:r>
            <a:r>
              <a:rPr lang="ru-RU" sz="2400" dirty="0">
                <a:latin typeface="Trebuchet MS" panose="020B0603020202020204" pitchFamily="34" charset="0"/>
              </a:rPr>
              <a:t/>
            </a:r>
            <a:br>
              <a:rPr lang="ru-RU" sz="2400" dirty="0">
                <a:latin typeface="Trebuchet MS" panose="020B0603020202020204" pitchFamily="34" charset="0"/>
              </a:rPr>
            </a:br>
            <a:endParaRPr lang="ru-RU" sz="2400" dirty="0">
              <a:latin typeface="Trebuchet MS" panose="020B060302020202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9168" t="14261" r="34282" b="15939"/>
          <a:stretch/>
        </p:blipFill>
        <p:spPr>
          <a:xfrm>
            <a:off x="3749965" y="1985817"/>
            <a:ext cx="3619894" cy="388850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108" y="63546"/>
            <a:ext cx="1822280" cy="1792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9408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rebuchet MS" panose="020B0603020202020204" pitchFamily="34" charset="0"/>
              </a:rPr>
              <a:t>Группа в </a:t>
            </a:r>
            <a:r>
              <a:rPr lang="ru-RU" sz="3600" dirty="0" err="1" smtClean="0">
                <a:latin typeface="Trebuchet MS" panose="020B0603020202020204" pitchFamily="34" charset="0"/>
              </a:rPr>
              <a:t>Телеграм</a:t>
            </a:r>
            <a:endParaRPr lang="ru-RU" sz="3600" dirty="0">
              <a:latin typeface="Trebuchet MS" panose="020B060302020202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518" t="25741" r="8314" b="23287"/>
          <a:stretch/>
        </p:blipFill>
        <p:spPr>
          <a:xfrm>
            <a:off x="9088582" y="369454"/>
            <a:ext cx="2623127" cy="2050473"/>
          </a:xfrm>
        </p:spPr>
      </p:pic>
      <p:sp>
        <p:nvSpPr>
          <p:cNvPr id="5" name="TextBox 4"/>
          <p:cNvSpPr txBox="1"/>
          <p:nvPr/>
        </p:nvSpPr>
        <p:spPr>
          <a:xfrm>
            <a:off x="748145" y="3288146"/>
            <a:ext cx="95383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Ссылка на подключение: </a:t>
            </a:r>
            <a:r>
              <a:rPr lang="en-US" sz="2800" dirty="0"/>
              <a:t>https://t.me/+zFg2BPkBVSc3MGMy </a:t>
            </a:r>
            <a:r>
              <a:rPr lang="ru-RU" sz="2800" dirty="0" smtClean="0"/>
              <a:t> 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039264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rebuchet MS" panose="020B0603020202020204" pitchFamily="34" charset="0"/>
              </a:rPr>
              <a:t>Контакты:</a:t>
            </a:r>
            <a:endParaRPr lang="ru-RU" sz="3200" dirty="0">
              <a:latin typeface="Trebuchet MS" panose="020B0603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1845734"/>
            <a:ext cx="11059886" cy="402336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400" dirty="0" smtClean="0">
                <a:latin typeface="Trebuchet MS" panose="020B0603020202020204" pitchFamily="34" charset="0"/>
                <a:hlinkClick r:id="rId2"/>
              </a:rPr>
              <a:t>mpk5@yandex.ru</a:t>
            </a:r>
            <a:r>
              <a:rPr lang="ru-RU" sz="2400" dirty="0" smtClean="0">
                <a:latin typeface="Trebuchet MS" panose="020B0603020202020204" pitchFamily="34" charset="0"/>
              </a:rPr>
              <a:t> – электронная почта ГБПОУ «МПК»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hlinkClick r:id="rId3"/>
              </a:rPr>
              <a:t>Главная (</a:t>
            </a:r>
            <a:r>
              <a:rPr lang="en-US" sz="2400" dirty="0" err="1">
                <a:hlinkClick r:id="rId3"/>
              </a:rPr>
              <a:t>xn</a:t>
            </a:r>
            <a:r>
              <a:rPr lang="en-US" sz="2400" dirty="0">
                <a:hlinkClick r:id="rId3"/>
              </a:rPr>
              <a:t>--80agvfr.xn--p1ai</a:t>
            </a:r>
            <a:r>
              <a:rPr lang="en-US" sz="2400" dirty="0" smtClean="0">
                <a:hlinkClick r:id="rId3"/>
              </a:rPr>
              <a:t>)</a:t>
            </a:r>
            <a:r>
              <a:rPr lang="ru-RU" sz="2400" dirty="0" smtClean="0"/>
              <a:t> – сайт ГБПОУ «МПК»</a:t>
            </a:r>
            <a:endParaRPr lang="ru-RU" sz="2400" dirty="0" smtClean="0">
              <a:latin typeface="Trebuchet MS" panose="020B0603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Trebuchet MS" panose="020B0603020202020204" pitchFamily="34" charset="0"/>
              </a:rPr>
              <a:t>Иванова Елена Юрьевна, заместитель директора по научно-методической работе, тел. 8-902-617-66-91, электронная почта </a:t>
            </a:r>
            <a:r>
              <a:rPr lang="en-US" sz="2400" dirty="0">
                <a:latin typeface="Trebuchet MS" panose="020B0603020202020204" pitchFamily="34" charset="0"/>
              </a:rPr>
              <a:t>0105199975@mail.ru</a:t>
            </a:r>
            <a:endParaRPr lang="ru-RU" sz="2400" dirty="0" smtClean="0">
              <a:latin typeface="Trebuchet MS" panose="020B0603020202020204" pitchFamily="34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108" y="63546"/>
            <a:ext cx="1822280" cy="1792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297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0909" y="63547"/>
            <a:ext cx="10058400" cy="634213"/>
          </a:xfrm>
        </p:spPr>
        <p:txBody>
          <a:bodyPr>
            <a:noAutofit/>
          </a:bodyPr>
          <a:lstStyle/>
          <a:p>
            <a:pPr algn="ctr"/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Trebuchet MS" panose="020B0603020202020204" pitchFamily="34" charset="0"/>
              </a:rPr>
              <a:t>Приоритетные направления методической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Trebuchet MS" panose="020B0603020202020204" pitchFamily="34" charset="0"/>
              </a:rPr>
              <a:t>работы: 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0909" y="798531"/>
            <a:ext cx="11194473" cy="5666924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rebuchet MS" panose="020B0603020202020204" pitchFamily="34" charset="0"/>
              </a:rPr>
              <a:t>1.Реализация </a:t>
            </a:r>
            <a:r>
              <a:rPr lang="ru-RU" dirty="0" err="1">
                <a:latin typeface="Trebuchet MS" panose="020B0603020202020204" pitchFamily="34" charset="0"/>
              </a:rPr>
              <a:t>практикоориентированных</a:t>
            </a:r>
            <a:r>
              <a:rPr lang="ru-RU" dirty="0">
                <a:latin typeface="Trebuchet MS" panose="020B0603020202020204" pitchFamily="34" charset="0"/>
              </a:rPr>
              <a:t> и профилированных образовательных программ СПО, разработанных на основе ФГОС СПО (актуализированных ФГОС, ФГОС СОО, в </a:t>
            </a:r>
            <a:r>
              <a:rPr lang="ru-RU" dirty="0" err="1">
                <a:latin typeface="Trebuchet MS" panose="020B0603020202020204" pitchFamily="34" charset="0"/>
              </a:rPr>
              <a:t>т.ч</a:t>
            </a:r>
            <a:r>
              <a:rPr lang="ru-RU" dirty="0">
                <a:latin typeface="Trebuchet MS" panose="020B0603020202020204" pitchFamily="34" charset="0"/>
              </a:rPr>
              <a:t>. по программам «</a:t>
            </a:r>
            <a:r>
              <a:rPr lang="ru-RU" dirty="0" err="1">
                <a:latin typeface="Trebuchet MS" panose="020B0603020202020204" pitchFamily="34" charset="0"/>
              </a:rPr>
              <a:t>Профессионалитет</a:t>
            </a:r>
            <a:r>
              <a:rPr lang="ru-RU" dirty="0">
                <a:latin typeface="Trebuchet MS" panose="020B0603020202020204" pitchFamily="34" charset="0"/>
              </a:rPr>
              <a:t>»).</a:t>
            </a:r>
          </a:p>
          <a:p>
            <a:r>
              <a:rPr lang="ru-RU" dirty="0" smtClean="0">
                <a:latin typeface="Trebuchet MS" panose="020B0603020202020204" pitchFamily="34" charset="0"/>
              </a:rPr>
              <a:t>2.Реализация </a:t>
            </a:r>
            <a:r>
              <a:rPr lang="ru-RU" dirty="0">
                <a:latin typeface="Trebuchet MS" panose="020B0603020202020204" pitchFamily="34" charset="0"/>
              </a:rPr>
              <a:t>мероприятий, способствующих созданию «бережливого образования» в Челябинской области, в том числе интенсификации процесса обучения, и внедрению методологии проектного управления.</a:t>
            </a:r>
          </a:p>
          <a:p>
            <a:r>
              <a:rPr lang="ru-RU" dirty="0" smtClean="0">
                <a:latin typeface="Trebuchet MS" panose="020B0603020202020204" pitchFamily="34" charset="0"/>
              </a:rPr>
              <a:t>3.Развитие </a:t>
            </a:r>
            <a:r>
              <a:rPr lang="ru-RU" dirty="0">
                <a:latin typeface="Trebuchet MS" panose="020B0603020202020204" pitchFamily="34" charset="0"/>
              </a:rPr>
              <a:t>оценки качества профессионального </a:t>
            </a:r>
            <a:r>
              <a:rPr lang="ru-RU" dirty="0" smtClean="0">
                <a:latin typeface="Trebuchet MS" panose="020B0603020202020204" pitchFamily="34" charset="0"/>
              </a:rPr>
              <a:t>образования.</a:t>
            </a:r>
          </a:p>
          <a:p>
            <a:r>
              <a:rPr lang="ru-RU" dirty="0" smtClean="0">
                <a:latin typeface="Trebuchet MS" panose="020B0603020202020204" pitchFamily="34" charset="0"/>
              </a:rPr>
              <a:t>4.Развитие </a:t>
            </a:r>
            <a:r>
              <a:rPr lang="ru-RU" dirty="0">
                <a:latin typeface="Trebuchet MS" panose="020B0603020202020204" pitchFamily="34" charset="0"/>
              </a:rPr>
              <a:t>содержания регионального </a:t>
            </a:r>
            <a:r>
              <a:rPr lang="ru-RU" dirty="0" err="1">
                <a:latin typeface="Trebuchet MS" panose="020B0603020202020204" pitchFamily="34" charset="0"/>
              </a:rPr>
              <a:t>репозитория</a:t>
            </a:r>
            <a:r>
              <a:rPr lang="ru-RU" dirty="0">
                <a:latin typeface="Trebuchet MS" panose="020B0603020202020204" pitchFamily="34" charset="0"/>
              </a:rPr>
              <a:t> системы среднего профессионального образования на основе региональной цифровой СПО-платформы.</a:t>
            </a:r>
          </a:p>
          <a:p>
            <a:r>
              <a:rPr lang="ru-RU" dirty="0" smtClean="0">
                <a:latin typeface="Trebuchet MS" panose="020B0603020202020204" pitchFamily="34" charset="0"/>
              </a:rPr>
              <a:t>5.Совершенствование </a:t>
            </a:r>
            <a:r>
              <a:rPr lang="ru-RU" dirty="0">
                <a:latin typeface="Trebuchet MS" panose="020B0603020202020204" pitchFamily="34" charset="0"/>
              </a:rPr>
              <a:t>методических подходов к разработке и реализации ФГОС- ориентированных программ воспитания.</a:t>
            </a:r>
          </a:p>
          <a:p>
            <a:r>
              <a:rPr lang="ru-RU" dirty="0" smtClean="0">
                <a:latin typeface="Trebuchet MS" panose="020B0603020202020204" pitchFamily="34" charset="0"/>
              </a:rPr>
              <a:t>6.Разработка </a:t>
            </a:r>
            <a:r>
              <a:rPr lang="ru-RU" dirty="0">
                <a:latin typeface="Trebuchet MS" panose="020B0603020202020204" pitchFamily="34" charset="0"/>
              </a:rPr>
              <a:t>и реализация программ профессионального самоопределения обучающихся Челябинской области.</a:t>
            </a:r>
          </a:p>
          <a:p>
            <a:r>
              <a:rPr lang="ru-RU" dirty="0" smtClean="0">
                <a:latin typeface="Trebuchet MS" panose="020B0603020202020204" pitchFamily="34" charset="0"/>
              </a:rPr>
              <a:t>7.Совершенствование </a:t>
            </a:r>
            <a:r>
              <a:rPr lang="ru-RU" dirty="0">
                <a:latin typeface="Trebuchet MS" panose="020B0603020202020204" pitchFamily="34" charset="0"/>
              </a:rPr>
              <a:t>цифровой образовательной среды профессионального образования, посредством внедрения в образовательный процесс электронного обучения и дистанционных образовательных технологий.</a:t>
            </a:r>
          </a:p>
          <a:p>
            <a:r>
              <a:rPr lang="ru-RU" dirty="0">
                <a:latin typeface="Trebuchet MS" panose="020B0603020202020204" pitchFamily="34" charset="0"/>
              </a:rPr>
              <a:t>8</a:t>
            </a:r>
            <a:r>
              <a:rPr lang="ru-RU" dirty="0" smtClean="0">
                <a:latin typeface="Trebuchet MS" panose="020B0603020202020204" pitchFamily="34" charset="0"/>
              </a:rPr>
              <a:t>.Организация </a:t>
            </a:r>
            <a:r>
              <a:rPr lang="ru-RU" dirty="0">
                <a:latin typeface="Trebuchet MS" panose="020B0603020202020204" pitchFamily="34" charset="0"/>
              </a:rPr>
              <a:t>наставничества в условиях профессионального образования.</a:t>
            </a:r>
          </a:p>
          <a:p>
            <a:r>
              <a:rPr lang="ru-RU" dirty="0">
                <a:latin typeface="Trebuchet MS" panose="020B0603020202020204" pitchFamily="34" charset="0"/>
              </a:rPr>
              <a:t>9</a:t>
            </a:r>
            <a:r>
              <a:rPr lang="ru-RU" dirty="0" smtClean="0">
                <a:latin typeface="Trebuchet MS" panose="020B0603020202020204" pitchFamily="34" charset="0"/>
              </a:rPr>
              <a:t>. Повышение </a:t>
            </a:r>
            <a:r>
              <a:rPr lang="ru-RU" dirty="0">
                <a:latin typeface="Trebuchet MS" panose="020B0603020202020204" pitchFamily="34" charset="0"/>
              </a:rPr>
              <a:t>квалификации педагогических работников, обеспечивающее развитие у них ключевых компетенций цифровой экономики.</a:t>
            </a:r>
          </a:p>
          <a:p>
            <a:r>
              <a:rPr lang="ru-RU" dirty="0" smtClean="0">
                <a:latin typeface="Trebuchet MS" panose="020B0603020202020204" pitchFamily="34" charset="0"/>
              </a:rPr>
              <a:t>10.Сопровождение </a:t>
            </a:r>
            <a:r>
              <a:rPr lang="ru-RU" dirty="0">
                <a:latin typeface="Trebuchet MS" panose="020B0603020202020204" pitchFamily="34" charset="0"/>
              </a:rPr>
              <a:t>обучающихся с ограниченными возможностями здоровья и инвалидов, в том числе создание программно-методического сопровождения образовательного процесса.</a:t>
            </a:r>
          </a:p>
          <a:p>
            <a:r>
              <a:rPr lang="ru-RU" dirty="0" smtClean="0">
                <a:latin typeface="Trebuchet MS" panose="020B0603020202020204" pitchFamily="34" charset="0"/>
              </a:rPr>
              <a:t>11. </a:t>
            </a:r>
            <a:r>
              <a:rPr lang="ru-RU" dirty="0">
                <a:latin typeface="Trebuchet MS" panose="020B0603020202020204" pitchFamily="34" charset="0"/>
              </a:rPr>
              <a:t>Развитие системы непрерывного профессионального образования граждан в рамках реализации национальных проектов. </a:t>
            </a:r>
          </a:p>
          <a:p>
            <a:endParaRPr lang="ru-RU" dirty="0">
              <a:latin typeface="Trebuchet MS" panose="020B0603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5017" y="-28263"/>
            <a:ext cx="1578208" cy="1552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2781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3345" y="101876"/>
            <a:ext cx="10712335" cy="766342"/>
          </a:xfrm>
        </p:spPr>
        <p:txBody>
          <a:bodyPr>
            <a:noAutofit/>
          </a:bodyPr>
          <a:lstStyle/>
          <a:p>
            <a:pPr algn="ctr"/>
            <a:r>
              <a:rPr lang="ru-RU" sz="3200" dirty="0">
                <a:solidFill>
                  <a:schemeClr val="accent3">
                    <a:lumMod val="50000"/>
                  </a:schemeClr>
                </a:solidFill>
                <a:latin typeface="Trebuchet MS" panose="020B0603020202020204" pitchFamily="34" charset="0"/>
              </a:rPr>
              <a:t>Предложения по деятельности ОМО в 2023 году: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3344" y="868218"/>
            <a:ext cx="10712335" cy="5329382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>
                <a:latin typeface="Trebuchet MS" panose="020B0603020202020204" pitchFamily="34" charset="0"/>
              </a:rPr>
              <a:t>- разработка образовательных программ и внедрение методических разработок по общеобразовательным дисциплинам с учетом профессиональной направленности программ среднего профессионального образования, реализуемых на базе основного общего образования, в том числе с учетом проекта «</a:t>
            </a:r>
            <a:r>
              <a:rPr lang="ru-RU" dirty="0" err="1">
                <a:latin typeface="Trebuchet MS" panose="020B0603020202020204" pitchFamily="34" charset="0"/>
              </a:rPr>
              <a:t>Профессионалитет</a:t>
            </a:r>
            <a:r>
              <a:rPr lang="ru-RU" dirty="0">
                <a:latin typeface="Trebuchet MS" panose="020B0603020202020204" pitchFamily="34" charset="0"/>
              </a:rPr>
              <a:t>»;</a:t>
            </a:r>
          </a:p>
          <a:p>
            <a:pPr algn="just"/>
            <a:r>
              <a:rPr lang="ru-RU" dirty="0">
                <a:latin typeface="Trebuchet MS" panose="020B0603020202020204" pitchFamily="34" charset="0"/>
              </a:rPr>
              <a:t>- разработка фонда оценочных средств по иностранному языку с учетом современных требований;</a:t>
            </a:r>
          </a:p>
          <a:p>
            <a:pPr algn="just"/>
            <a:r>
              <a:rPr lang="ru-RU" dirty="0">
                <a:latin typeface="Trebuchet MS" panose="020B0603020202020204" pitchFamily="34" charset="0"/>
              </a:rPr>
              <a:t>- включение в план ОМО тематики и мероприятий, связанных с внедрением технологий бережливого образования; представление практик ПОО;</a:t>
            </a:r>
          </a:p>
          <a:p>
            <a:pPr algn="just"/>
            <a:r>
              <a:rPr lang="ru-RU" dirty="0">
                <a:latin typeface="Trebuchet MS" panose="020B0603020202020204" pitchFamily="34" charset="0"/>
              </a:rPr>
              <a:t>- представление практики использования материалов областного </a:t>
            </a:r>
            <a:r>
              <a:rPr lang="ru-RU" dirty="0" err="1">
                <a:latin typeface="Trebuchet MS" panose="020B0603020202020204" pitchFamily="34" charset="0"/>
              </a:rPr>
              <a:t>репозитория</a:t>
            </a:r>
            <a:r>
              <a:rPr lang="ru-RU" dirty="0">
                <a:latin typeface="Trebuchet MS" panose="020B0603020202020204" pitchFamily="34" charset="0"/>
              </a:rPr>
              <a:t> в образовательной деятельности;</a:t>
            </a:r>
          </a:p>
          <a:p>
            <a:pPr algn="just"/>
            <a:r>
              <a:rPr lang="ru-RU" dirty="0">
                <a:latin typeface="Trebuchet MS" panose="020B0603020202020204" pitchFamily="34" charset="0"/>
              </a:rPr>
              <a:t>- организация психолого-педагогического сопровождения профессионального самоопределения обучающихся (</a:t>
            </a:r>
            <a:r>
              <a:rPr lang="ru-RU" dirty="0" err="1">
                <a:latin typeface="Trebuchet MS" panose="020B0603020202020204" pitchFamily="34" charset="0"/>
              </a:rPr>
              <a:t>профориентационные</a:t>
            </a:r>
            <a:r>
              <a:rPr lang="ru-RU" dirty="0">
                <a:latin typeface="Trebuchet MS" panose="020B0603020202020204" pitchFamily="34" charset="0"/>
              </a:rPr>
              <a:t> мероприятия; «профессиональные пробы»);</a:t>
            </a:r>
          </a:p>
          <a:p>
            <a:pPr algn="just"/>
            <a:r>
              <a:rPr lang="ru-RU" dirty="0">
                <a:latin typeface="Trebuchet MS" panose="020B0603020202020204" pitchFamily="34" charset="0"/>
              </a:rPr>
              <a:t>- проведение мастер-классов по актуальной тематике преподавателями иностранного языка ПОО;</a:t>
            </a:r>
          </a:p>
          <a:p>
            <a:pPr algn="just"/>
            <a:r>
              <a:rPr lang="ru-RU" dirty="0">
                <a:latin typeface="Trebuchet MS" panose="020B0603020202020204" pitchFamily="34" charset="0"/>
              </a:rPr>
              <a:t>- проведение конкурса методических разработок.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0679" y="-28263"/>
            <a:ext cx="1502545" cy="1478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6732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457" y="157294"/>
            <a:ext cx="10691223" cy="1121283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rebuchet MS" panose="020B0603020202020204" pitchFamily="34" charset="0"/>
              </a:rPr>
              <a:t>Р</a:t>
            </a:r>
            <a:r>
              <a:rPr lang="ru-RU" sz="2800" dirty="0" smtClean="0">
                <a:latin typeface="Trebuchet MS" panose="020B0603020202020204" pitchFamily="34" charset="0"/>
              </a:rPr>
              <a:t>ешение </a:t>
            </a:r>
            <a:r>
              <a:rPr lang="ru-RU" sz="2800" dirty="0" smtClean="0">
                <a:latin typeface="Trebuchet MS" panose="020B0603020202020204" pitchFamily="34" charset="0"/>
              </a:rPr>
              <a:t>заседания </a:t>
            </a:r>
            <a:br>
              <a:rPr lang="ru-RU" sz="2800" dirty="0" smtClean="0">
                <a:latin typeface="Trebuchet MS" panose="020B0603020202020204" pitchFamily="34" charset="0"/>
              </a:rPr>
            </a:br>
            <a:r>
              <a:rPr lang="ru-RU" sz="2800" dirty="0" smtClean="0">
                <a:latin typeface="Trebuchet MS" panose="020B0603020202020204" pitchFamily="34" charset="0"/>
              </a:rPr>
              <a:t>областного </a:t>
            </a:r>
            <a:r>
              <a:rPr lang="ru-RU" sz="2800" dirty="0">
                <a:latin typeface="Trebuchet MS" panose="020B0603020202020204" pitchFamily="34" charset="0"/>
              </a:rPr>
              <a:t>методического объединения №18: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5293" y="1278577"/>
            <a:ext cx="11001829" cy="4697350"/>
          </a:xfrm>
        </p:spPr>
        <p:txBody>
          <a:bodyPr>
            <a:normAutofit fontScale="77500" lnSpcReduction="20000"/>
          </a:bodyPr>
          <a:lstStyle/>
          <a:p>
            <a:r>
              <a:rPr lang="ru-RU" sz="2400" dirty="0">
                <a:solidFill>
                  <a:schemeClr val="tx1"/>
                </a:solidFill>
                <a:latin typeface="Trebuchet MS" panose="020B0603020202020204" pitchFamily="34" charset="0"/>
              </a:rPr>
              <a:t>1. </a:t>
            </a:r>
            <a:r>
              <a:rPr lang="ru-RU" sz="2400" dirty="0" smtClean="0">
                <a:solidFill>
                  <a:schemeClr val="tx1"/>
                </a:solidFill>
                <a:latin typeface="Trebuchet MS" panose="020B0603020202020204" pitchFamily="34" charset="0"/>
              </a:rPr>
              <a:t>П</a:t>
            </a:r>
            <a:r>
              <a:rPr lang="ru-RU" sz="2400" dirty="0" smtClean="0">
                <a:solidFill>
                  <a:schemeClr val="tx1"/>
                </a:solidFill>
                <a:latin typeface="Trebuchet MS" panose="020B0603020202020204" pitchFamily="34" charset="0"/>
              </a:rPr>
              <a:t>ринять </a:t>
            </a:r>
            <a:r>
              <a:rPr lang="ru-RU" sz="2400" dirty="0">
                <a:solidFill>
                  <a:schemeClr val="tx1"/>
                </a:solidFill>
                <a:latin typeface="Trebuchet MS" panose="020B0603020202020204" pitchFamily="34" charset="0"/>
              </a:rPr>
              <a:t>к сведению всем членам ОМО </a:t>
            </a:r>
            <a:r>
              <a:rPr lang="ru-RU" sz="2400" dirty="0" smtClean="0">
                <a:solidFill>
                  <a:schemeClr val="tx1"/>
                </a:solidFill>
                <a:latin typeface="Trebuchet MS" panose="020B0603020202020204" pitchFamily="34" charset="0"/>
              </a:rPr>
              <a:t>рассмотренную </a:t>
            </a:r>
            <a:r>
              <a:rPr lang="ru-RU" sz="2400" dirty="0">
                <a:solidFill>
                  <a:schemeClr val="tx1"/>
                </a:solidFill>
                <a:latin typeface="Trebuchet MS" panose="020B0603020202020204" pitchFamily="34" charset="0"/>
              </a:rPr>
              <a:t>на заседании информацию </a:t>
            </a:r>
            <a:r>
              <a:rPr lang="ru-RU" sz="2400" dirty="0" smtClean="0">
                <a:solidFill>
                  <a:schemeClr val="tx1"/>
                </a:solidFill>
                <a:latin typeface="Trebuchet MS" panose="020B0603020202020204" pitchFamily="34" charset="0"/>
              </a:rPr>
              <a:t>и </a:t>
            </a:r>
            <a:r>
              <a:rPr lang="ru-RU" sz="2400" dirty="0">
                <a:solidFill>
                  <a:schemeClr val="tx1"/>
                </a:solidFill>
                <a:latin typeface="Trebuchet MS" panose="020B0603020202020204" pitchFamily="34" charset="0"/>
              </a:rPr>
              <a:t>довести до преподавателей иностранного языка </a:t>
            </a:r>
            <a:r>
              <a:rPr lang="ru-RU" sz="2400" dirty="0" smtClean="0">
                <a:solidFill>
                  <a:schemeClr val="tx1"/>
                </a:solidFill>
                <a:latin typeface="Trebuchet MS" panose="020B0603020202020204" pitchFamily="34" charset="0"/>
              </a:rPr>
              <a:t>ПОО (отв. представители ПОО, срок до 01.02.2023).</a:t>
            </a:r>
            <a:endParaRPr lang="ru-RU" sz="2400" dirty="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r>
              <a:rPr lang="ru-RU" sz="2400" dirty="0">
                <a:latin typeface="Trebuchet MS" panose="020B0603020202020204" pitchFamily="34" charset="0"/>
              </a:rPr>
              <a:t>2. </a:t>
            </a:r>
            <a:r>
              <a:rPr lang="ru-RU" sz="2400" dirty="0" smtClean="0">
                <a:solidFill>
                  <a:schemeClr val="tx1"/>
                </a:solidFill>
                <a:latin typeface="Trebuchet MS" panose="020B0603020202020204" pitchFamily="34" charset="0"/>
              </a:rPr>
              <a:t>Обобщить опыт использования разнообразных форм, методов контроля, сформировать методические рекомендации </a:t>
            </a:r>
            <a:r>
              <a:rPr lang="ru-RU" sz="2400" dirty="0">
                <a:solidFill>
                  <a:schemeClr val="tx1"/>
                </a:solidFill>
                <a:latin typeface="Trebuchet MS" panose="020B0603020202020204" pitchFamily="34" charset="0"/>
              </a:rPr>
              <a:t>(отв. НИЛ и Центр </a:t>
            </a:r>
            <a:r>
              <a:rPr lang="ru-RU" sz="2400" dirty="0" smtClean="0">
                <a:solidFill>
                  <a:schemeClr val="tx1"/>
                </a:solidFill>
                <a:latin typeface="Trebuchet MS" panose="020B0603020202020204" pitchFamily="34" charset="0"/>
              </a:rPr>
              <a:t>ОМО, срок до 01.03.2023).</a:t>
            </a:r>
          </a:p>
          <a:p>
            <a:r>
              <a:rPr lang="ru-RU" sz="2400" dirty="0">
                <a:solidFill>
                  <a:schemeClr val="tx1"/>
                </a:solidFill>
                <a:latin typeface="Trebuchet MS" panose="020B0603020202020204" pitchFamily="34" charset="0"/>
              </a:rPr>
              <a:t>3</a:t>
            </a:r>
            <a:r>
              <a:rPr lang="ru-RU" sz="2400" dirty="0" smtClean="0">
                <a:solidFill>
                  <a:schemeClr val="tx1"/>
                </a:solidFill>
                <a:latin typeface="Trebuchet MS" panose="020B0603020202020204" pitchFamily="34" charset="0"/>
              </a:rPr>
              <a:t>. </a:t>
            </a:r>
            <a:r>
              <a:rPr lang="ru-RU" sz="2400" dirty="0" smtClean="0">
                <a:solidFill>
                  <a:schemeClr val="tx1"/>
                </a:solidFill>
                <a:latin typeface="Trebuchet MS" panose="020B0603020202020204" pitchFamily="34" charset="0"/>
              </a:rPr>
              <a:t>Использовать возможности дополнительного образования для формирования ключевых языковых </a:t>
            </a:r>
            <a:r>
              <a:rPr lang="ru-RU" sz="2400" dirty="0">
                <a:solidFill>
                  <a:schemeClr val="tx1"/>
                </a:solidFill>
                <a:latin typeface="Trebuchet MS" panose="020B0603020202020204" pitchFamily="34" charset="0"/>
              </a:rPr>
              <a:t>компетенций (отв. представители ПОО, постоянно</a:t>
            </a:r>
            <a:r>
              <a:rPr lang="ru-RU" sz="2400" dirty="0" smtClean="0">
                <a:solidFill>
                  <a:schemeClr val="tx1"/>
                </a:solidFill>
                <a:latin typeface="Trebuchet MS" panose="020B0603020202020204" pitchFamily="34" charset="0"/>
              </a:rPr>
              <a:t>).</a:t>
            </a:r>
          </a:p>
          <a:p>
            <a:r>
              <a:rPr lang="ru-RU" sz="2400" dirty="0">
                <a:solidFill>
                  <a:schemeClr val="tx1"/>
                </a:solidFill>
                <a:latin typeface="Trebuchet MS" panose="020B0603020202020204" pitchFamily="34" charset="0"/>
              </a:rPr>
              <a:t>4</a:t>
            </a:r>
            <a:r>
              <a:rPr lang="ru-RU" sz="2400" dirty="0" smtClean="0">
                <a:solidFill>
                  <a:schemeClr val="tx1"/>
                </a:solidFill>
                <a:latin typeface="Trebuchet MS" panose="020B0603020202020204" pitchFamily="34" charset="0"/>
              </a:rPr>
              <a:t>. </a:t>
            </a:r>
            <a:r>
              <a:rPr lang="ru-RU" sz="2400" dirty="0" smtClean="0">
                <a:solidFill>
                  <a:schemeClr val="tx1"/>
                </a:solidFill>
                <a:latin typeface="Trebuchet MS" panose="020B0603020202020204" pitchFamily="34" charset="0"/>
              </a:rPr>
              <a:t>Применять цифровые технологии, возможности электронных платформ для проведения контроля на учебных занятиях по иностранному </a:t>
            </a:r>
            <a:r>
              <a:rPr lang="ru-RU" sz="2400" dirty="0">
                <a:solidFill>
                  <a:schemeClr val="tx1"/>
                </a:solidFill>
                <a:latin typeface="Trebuchet MS" panose="020B0603020202020204" pitchFamily="34" charset="0"/>
              </a:rPr>
              <a:t>языку (отв. представители ПОО, постоянно</a:t>
            </a:r>
            <a:r>
              <a:rPr lang="ru-RU" sz="2400" dirty="0" smtClean="0">
                <a:solidFill>
                  <a:schemeClr val="tx1"/>
                </a:solidFill>
                <a:latin typeface="Trebuchet MS" panose="020B0603020202020204" pitchFamily="34" charset="0"/>
              </a:rPr>
              <a:t>).</a:t>
            </a:r>
          </a:p>
          <a:p>
            <a:r>
              <a:rPr lang="ru-RU" sz="2400" dirty="0">
                <a:solidFill>
                  <a:schemeClr val="tx1"/>
                </a:solidFill>
                <a:latin typeface="Trebuchet MS" panose="020B0603020202020204" pitchFamily="34" charset="0"/>
              </a:rPr>
              <a:t>5</a:t>
            </a:r>
            <a:r>
              <a:rPr lang="ru-RU" sz="2400" dirty="0" smtClean="0">
                <a:solidFill>
                  <a:schemeClr val="tx1"/>
                </a:solidFill>
                <a:latin typeface="Trebuchet MS" panose="020B0603020202020204" pitchFamily="34" charset="0"/>
              </a:rPr>
              <a:t>. Провести мастер-класс по использованию платформы </a:t>
            </a:r>
            <a:r>
              <a:rPr lang="en-US" sz="2400" dirty="0" smtClean="0">
                <a:solidFill>
                  <a:schemeClr val="tx1"/>
                </a:solidFill>
                <a:latin typeface="Trebuchet MS" panose="020B0603020202020204" pitchFamily="34" charset="0"/>
              </a:rPr>
              <a:t>Moodle</a:t>
            </a:r>
            <a:r>
              <a:rPr lang="ru-RU" sz="2400" dirty="0" smtClean="0">
                <a:solidFill>
                  <a:schemeClr val="tx1"/>
                </a:solidFill>
                <a:latin typeface="Trebuchet MS" panose="020B0603020202020204" pitchFamily="34" charset="0"/>
              </a:rPr>
              <a:t> в образовательной </a:t>
            </a:r>
            <a:r>
              <a:rPr lang="ru-RU" sz="2400" dirty="0">
                <a:solidFill>
                  <a:schemeClr val="tx1"/>
                </a:solidFill>
                <a:latin typeface="Trebuchet MS" panose="020B0603020202020204" pitchFamily="34" charset="0"/>
              </a:rPr>
              <a:t>деятельности </a:t>
            </a:r>
            <a:r>
              <a:rPr lang="ru-RU" sz="2400" dirty="0" smtClean="0">
                <a:solidFill>
                  <a:schemeClr val="tx1"/>
                </a:solidFill>
                <a:latin typeface="Trebuchet MS" panose="020B0603020202020204" pitchFamily="34" charset="0"/>
              </a:rPr>
              <a:t>(отв. Центр </a:t>
            </a:r>
            <a:r>
              <a:rPr lang="ru-RU" sz="2400" dirty="0">
                <a:solidFill>
                  <a:schemeClr val="tx1"/>
                </a:solidFill>
                <a:latin typeface="Trebuchet MS" panose="020B0603020202020204" pitchFamily="34" charset="0"/>
              </a:rPr>
              <a:t>ОМО, срок до 01.03.2023).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rebuchet MS" panose="020B0603020202020204" pitchFamily="34" charset="0"/>
              </a:rPr>
              <a:t>6. </a:t>
            </a:r>
            <a:r>
              <a:rPr lang="ru-RU" sz="2400" dirty="0" smtClean="0">
                <a:solidFill>
                  <a:schemeClr val="tx1"/>
                </a:solidFill>
                <a:latin typeface="Trebuchet MS" panose="020B0603020202020204" pitchFamily="34" charset="0"/>
              </a:rPr>
              <a:t>Организовать</a:t>
            </a:r>
            <a:r>
              <a:rPr lang="ru-RU" sz="2400" dirty="0" smtClean="0">
                <a:solidFill>
                  <a:schemeClr val="tx1"/>
                </a:solidFill>
                <a:latin typeface="Trebuchet MS" panose="020B0603020202020204" pitchFamily="34" charset="0"/>
              </a:rPr>
              <a:t> конкурс профессионального мастерства по компетенции «Преподавание английского языка в дистанционном формате</a:t>
            </a:r>
            <a:r>
              <a:rPr lang="ru-RU" sz="2400" dirty="0">
                <a:solidFill>
                  <a:schemeClr val="tx1"/>
                </a:solidFill>
                <a:latin typeface="Trebuchet MS" panose="020B0603020202020204" pitchFamily="34" charset="0"/>
              </a:rPr>
              <a:t>» (отв. Центр ОМО, срок до 01.03.2023</a:t>
            </a:r>
            <a:r>
              <a:rPr lang="ru-RU" sz="2400" dirty="0" smtClean="0">
                <a:solidFill>
                  <a:schemeClr val="tx1"/>
                </a:solidFill>
                <a:latin typeface="Trebuchet MS" panose="020B0603020202020204" pitchFamily="34" charset="0"/>
              </a:rPr>
              <a:t>).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rebuchet MS" panose="020B0603020202020204" pitchFamily="34" charset="0"/>
              </a:rPr>
              <a:t>7. Провести областную предметную олимпиаду по иностранному языку (</a:t>
            </a:r>
            <a:r>
              <a:rPr lang="ru-RU" sz="2400" dirty="0">
                <a:solidFill>
                  <a:schemeClr val="tx1"/>
                </a:solidFill>
                <a:latin typeface="Trebuchet MS" panose="020B0603020202020204" pitchFamily="34" charset="0"/>
              </a:rPr>
              <a:t>отв. Центр ОМО, срок до </a:t>
            </a:r>
            <a:r>
              <a:rPr lang="ru-RU" sz="2400" dirty="0" smtClean="0">
                <a:solidFill>
                  <a:schemeClr val="tx1"/>
                </a:solidFill>
                <a:latin typeface="Trebuchet MS" panose="020B0603020202020204" pitchFamily="34" charset="0"/>
              </a:rPr>
              <a:t>01.06.2023</a:t>
            </a:r>
            <a:r>
              <a:rPr lang="ru-RU" sz="2400" dirty="0">
                <a:solidFill>
                  <a:schemeClr val="tx1"/>
                </a:solidFill>
                <a:latin typeface="Trebuchet MS" panose="020B0603020202020204" pitchFamily="34" charset="0"/>
              </a:rPr>
              <a:t>).</a:t>
            </a:r>
            <a:endParaRPr lang="ru-RU" sz="2400" dirty="0" smtClean="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r>
              <a:rPr lang="ru-RU" sz="2400" dirty="0">
                <a:latin typeface="Trebuchet MS" panose="020B0603020202020204" pitchFamily="34" charset="0"/>
              </a:rPr>
              <a:t>8</a:t>
            </a:r>
            <a:r>
              <a:rPr lang="ru-RU" sz="2400" dirty="0" smtClean="0">
                <a:latin typeface="Trebuchet MS" panose="020B0603020202020204" pitchFamily="34" charset="0"/>
              </a:rPr>
              <a:t>. Транслировать опыт </a:t>
            </a:r>
            <a:r>
              <a:rPr lang="ru-RU" sz="2400" dirty="0" smtClean="0">
                <a:latin typeface="Trebuchet MS" panose="020B0603020202020204" pitchFamily="34" charset="0"/>
              </a:rPr>
              <a:t>в журнале ИРПО (отв. представители ПОО, постоянно).</a:t>
            </a:r>
            <a:endParaRPr lang="ru-RU" sz="2400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5044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етро">
  <a:themeElements>
    <a:clrScheme name="Теплый синий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Грань">
  <a:themeElements>
    <a:clrScheme name="Синий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1788</TotalTime>
  <Words>885</Words>
  <Application>Microsoft Office PowerPoint</Application>
  <PresentationFormat>Широкоэкранный</PresentationFormat>
  <Paragraphs>68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21" baseType="lpstr">
      <vt:lpstr>Arial</vt:lpstr>
      <vt:lpstr>Calibri</vt:lpstr>
      <vt:lpstr>Calibri Light</vt:lpstr>
      <vt:lpstr>Helvetica Neue</vt:lpstr>
      <vt:lpstr>Montserrat</vt:lpstr>
      <vt:lpstr>Tahoma</vt:lpstr>
      <vt:lpstr>Times New Roman</vt:lpstr>
      <vt:lpstr>Trebuchet MS</vt:lpstr>
      <vt:lpstr>Verdana</vt:lpstr>
      <vt:lpstr>Wingdings 3</vt:lpstr>
      <vt:lpstr>Ретро</vt:lpstr>
      <vt:lpstr>Грань</vt:lpstr>
      <vt:lpstr>Заседание областного методического объединения  преподавателей иностранного языка </vt:lpstr>
      <vt:lpstr>Презентация PowerPoint</vt:lpstr>
      <vt:lpstr>Повестка заседания:</vt:lpstr>
      <vt:lpstr>Центр ОМО преподавателей иностранного языка http://xn--80agvfr.xn--p1ai/life/tsentr-omo-prepodavateley-inostrannogo-yazyka/ </vt:lpstr>
      <vt:lpstr>Группа в Телеграм</vt:lpstr>
      <vt:lpstr>Контакты:</vt:lpstr>
      <vt:lpstr>Приоритетные направления методической работы: </vt:lpstr>
      <vt:lpstr>Предложения по деятельности ОМО в 2023 году:</vt:lpstr>
      <vt:lpstr>Решение заседания  областного методического объединения №18: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Заседание областного методического объединения №18  преподавателей иностранного языка </dc:title>
  <dc:creator>Захарова</dc:creator>
  <cp:lastModifiedBy>Пользователь</cp:lastModifiedBy>
  <cp:revision>67</cp:revision>
  <dcterms:created xsi:type="dcterms:W3CDTF">2021-01-18T17:37:39Z</dcterms:created>
  <dcterms:modified xsi:type="dcterms:W3CDTF">2023-01-27T07:53:52Z</dcterms:modified>
</cp:coreProperties>
</file>