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6" r:id="rId6"/>
    <p:sldId id="260" r:id="rId7"/>
    <p:sldId id="264" r:id="rId8"/>
    <p:sldId id="267" r:id="rId9"/>
    <p:sldId id="262" r:id="rId10"/>
    <p:sldId id="261"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24.01.2023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24.01.2023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24.01.2023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24.01.2023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24.01.2023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24.01.2023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24.01.2023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24.01.2023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24.01.2023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24.01.2023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24.01.2023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24.01.2023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4800" dirty="0" smtClean="0">
                <a:latin typeface="Times New Roman" pitchFamily="18" charset="0"/>
                <a:cs typeface="Times New Roman" pitchFamily="18" charset="0"/>
              </a:rPr>
              <a:t/>
            </a:r>
            <a:br>
              <a:rPr lang="ru-RU" sz="4800" dirty="0" smtClean="0">
                <a:latin typeface="Times New Roman" pitchFamily="18" charset="0"/>
                <a:cs typeface="Times New Roman" pitchFamily="18" charset="0"/>
              </a:rPr>
            </a:br>
            <a:r>
              <a:rPr lang="ru-RU" sz="4800" dirty="0" smtClean="0">
                <a:latin typeface="Times New Roman" pitchFamily="18" charset="0"/>
                <a:cs typeface="Times New Roman" pitchFamily="18" charset="0"/>
              </a:rPr>
              <a:t> </a:t>
            </a:r>
            <a:br>
              <a:rPr lang="ru-RU" sz="4800" dirty="0" smtClean="0">
                <a:latin typeface="Times New Roman" pitchFamily="18" charset="0"/>
                <a:cs typeface="Times New Roman" pitchFamily="18" charset="0"/>
              </a:rPr>
            </a:br>
            <a:r>
              <a:rPr lang="ru-RU" sz="4800" dirty="0" smtClean="0">
                <a:latin typeface="Times New Roman" pitchFamily="18" charset="0"/>
                <a:cs typeface="Times New Roman" pitchFamily="18" charset="0"/>
              </a:rPr>
              <a:t> </a:t>
            </a:r>
            <a:endParaRPr lang="ru-RU" dirty="0"/>
          </a:p>
        </p:txBody>
      </p:sp>
      <p:sp>
        <p:nvSpPr>
          <p:cNvPr id="3" name="Подзаголовок 2"/>
          <p:cNvSpPr>
            <a:spLocks noGrp="1"/>
          </p:cNvSpPr>
          <p:nvPr>
            <p:ph type="subTitle" idx="1"/>
          </p:nvPr>
        </p:nvSpPr>
        <p:spPr>
          <a:xfrm>
            <a:off x="1432560" y="214290"/>
            <a:ext cx="7406640" cy="1357322"/>
          </a:xfrm>
        </p:spPr>
        <p:txBody>
          <a:bodyPr>
            <a:normAutofit/>
          </a:bodyPr>
          <a:lstStyle/>
          <a:p>
            <a:pPr algn="ctr"/>
            <a:r>
              <a:rPr lang="ru-RU" sz="1400" dirty="0" smtClean="0">
                <a:latin typeface="Times New Roman" pitchFamily="18" charset="0"/>
                <a:cs typeface="Times New Roman" pitchFamily="18" charset="0"/>
              </a:rPr>
              <a:t>Министерство образования и науки Челябинской области</a:t>
            </a:r>
            <a:br>
              <a:rPr lang="ru-RU" sz="1400" dirty="0" smtClean="0">
                <a:latin typeface="Times New Roman" pitchFamily="18" charset="0"/>
                <a:cs typeface="Times New Roman" pitchFamily="18" charset="0"/>
              </a:rPr>
            </a:br>
            <a:r>
              <a:rPr lang="ru-RU" sz="1400" dirty="0" err="1" smtClean="0">
                <a:latin typeface="Times New Roman" pitchFamily="18" charset="0"/>
                <a:cs typeface="Times New Roman" pitchFamily="18" charset="0"/>
              </a:rPr>
              <a:t>Пластовский</a:t>
            </a:r>
            <a:r>
              <a:rPr lang="ru-RU" sz="1400" dirty="0" smtClean="0">
                <a:latin typeface="Times New Roman" pitchFamily="18" charset="0"/>
                <a:cs typeface="Times New Roman" pitchFamily="18" charset="0"/>
              </a:rPr>
              <a:t> технологический филиал</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ГБПОУ «</a:t>
            </a:r>
            <a:r>
              <a:rPr lang="ru-RU" sz="1400" dirty="0" err="1" smtClean="0">
                <a:latin typeface="Times New Roman" pitchFamily="18" charset="0"/>
                <a:cs typeface="Times New Roman" pitchFamily="18" charset="0"/>
              </a:rPr>
              <a:t>Копейский</a:t>
            </a:r>
            <a:r>
              <a:rPr lang="ru-RU" sz="1400" dirty="0" smtClean="0">
                <a:latin typeface="Times New Roman" pitchFamily="18" charset="0"/>
                <a:cs typeface="Times New Roman" pitchFamily="18" charset="0"/>
              </a:rPr>
              <a:t> политехнический колледж имени С.В. Хохрякова»</a:t>
            </a:r>
            <a:br>
              <a:rPr lang="ru-RU" sz="1400" dirty="0" smtClean="0">
                <a:latin typeface="Times New Roman" pitchFamily="18" charset="0"/>
                <a:cs typeface="Times New Roman" pitchFamily="18" charset="0"/>
              </a:rPr>
            </a:br>
            <a:endParaRPr lang="ru-RU" sz="1400" dirty="0"/>
          </a:p>
        </p:txBody>
      </p:sp>
      <p:sp>
        <p:nvSpPr>
          <p:cNvPr id="37889" name="Rectangle 1"/>
          <p:cNvSpPr>
            <a:spLocks noChangeArrowheads="1"/>
          </p:cNvSpPr>
          <p:nvPr/>
        </p:nvSpPr>
        <p:spPr bwMode="auto">
          <a:xfrm>
            <a:off x="1643042" y="1785926"/>
            <a:ext cx="6643734" cy="45858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200000"/>
              </a:lnSpc>
              <a:spcBef>
                <a:spcPct val="0"/>
              </a:spcBef>
              <a:spcAft>
                <a:spcPct val="0"/>
              </a:spcAft>
              <a:buClrTx/>
              <a:buSzTx/>
              <a:buFontTx/>
              <a:buNone/>
              <a:tabLst/>
            </a:pPr>
            <a:r>
              <a:rPr kumimoji="0" lang="ru-RU" sz="28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a:t>
            </a:r>
            <a:r>
              <a:rPr kumimoji="0" lang="ru-RU" sz="2800" b="1" i="0" u="none" strike="noStrike" cap="none" normalizeH="0" baseline="0" dirty="0" err="1" smtClean="0">
                <a:ln>
                  <a:noFill/>
                </a:ln>
                <a:solidFill>
                  <a:srgbClr val="FF0000"/>
                </a:solidFill>
                <a:effectLst/>
                <a:latin typeface="Times New Roman" pitchFamily="18" charset="0"/>
                <a:ea typeface="Times New Roman" pitchFamily="18" charset="0"/>
                <a:cs typeface="Times New Roman" pitchFamily="18" charset="0"/>
              </a:rPr>
              <a:t>Клоуз-тест</a:t>
            </a:r>
            <a:r>
              <a:rPr kumimoji="0" lang="ru-RU" sz="28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как средство контроля</a:t>
            </a:r>
            <a:endParaRPr kumimoji="0" lang="ru-RU" sz="2800" b="1"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200000"/>
              </a:lnSpc>
              <a:spcBef>
                <a:spcPct val="0"/>
              </a:spcBef>
              <a:spcAft>
                <a:spcPct val="0"/>
              </a:spcAft>
              <a:buClrTx/>
              <a:buSzTx/>
              <a:buFontTx/>
              <a:buNone/>
              <a:tabLst/>
            </a:pPr>
            <a:r>
              <a:rPr kumimoji="0" lang="ru-RU" sz="28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при обучении английскому языку в колледже»</a:t>
            </a:r>
          </a:p>
          <a:p>
            <a:pPr marL="0" marR="0" lvl="0" indent="0" algn="ctr" defTabSz="914400" rtl="0" eaLnBrk="0" fontAlgn="base" latinLnBrk="0" hangingPunct="0">
              <a:lnSpc>
                <a:spcPct val="200000"/>
              </a:lnSpc>
              <a:spcBef>
                <a:spcPct val="0"/>
              </a:spcBef>
              <a:spcAft>
                <a:spcPct val="0"/>
              </a:spcAft>
              <a:buClrTx/>
              <a:buSzTx/>
              <a:buFontTx/>
              <a:buNone/>
              <a:tabLst/>
            </a:pPr>
            <a:endParaRPr lang="ru-RU" sz="2400" b="1" dirty="0" smtClean="0">
              <a:solidFill>
                <a:schemeClr val="accent6">
                  <a:lumMod val="75000"/>
                </a:schemeClr>
              </a:solidFill>
              <a:latin typeface="Calibri"/>
              <a:cs typeface="Times New Roman" pitchFamily="18" charset="0"/>
            </a:endParaRPr>
          </a:p>
          <a:p>
            <a:pPr marL="0" marR="0" lvl="0" indent="0" algn="ctr" defTabSz="914400" rtl="0" eaLnBrk="0" fontAlgn="base" latinLnBrk="0" hangingPunct="0">
              <a:lnSpc>
                <a:spcPct val="200000"/>
              </a:lnSpc>
              <a:spcBef>
                <a:spcPct val="0"/>
              </a:spcBef>
              <a:spcAft>
                <a:spcPct val="0"/>
              </a:spcAft>
              <a:buClrTx/>
              <a:buSzTx/>
              <a:buFontTx/>
              <a:buNone/>
              <a:tabLst/>
            </a:pPr>
            <a:endParaRPr kumimoji="0" lang="ru-RU" sz="2400" b="1" i="0" u="none" strike="noStrike" cap="none" normalizeH="0" baseline="0" dirty="0" smtClean="0">
              <a:ln>
                <a:noFill/>
              </a:ln>
              <a:solidFill>
                <a:schemeClr val="accent6">
                  <a:lumMod val="75000"/>
                </a:schemeClr>
              </a:solidFill>
              <a:effectLst/>
              <a:latin typeface="Calibri"/>
              <a:cs typeface="Times New Roman" pitchFamily="18" charset="0"/>
            </a:endParaRPr>
          </a:p>
          <a:p>
            <a:pPr marL="0" marR="0" lvl="0" indent="0" algn="r" defTabSz="914400" rtl="0" eaLnBrk="0" fontAlgn="base" latinLnBrk="0" hangingPunct="0">
              <a:lnSpc>
                <a:spcPct val="200000"/>
              </a:lnSpc>
              <a:spcBef>
                <a:spcPct val="0"/>
              </a:spcBef>
              <a:spcAft>
                <a:spcPct val="0"/>
              </a:spcAft>
              <a:buClrTx/>
              <a:buSzTx/>
              <a:buFontTx/>
              <a:buNone/>
              <a:tabLst/>
            </a:pPr>
            <a:r>
              <a:rPr lang="ru-RU" sz="1400" b="1" dirty="0" smtClean="0">
                <a:solidFill>
                  <a:schemeClr val="accent6">
                    <a:lumMod val="75000"/>
                  </a:schemeClr>
                </a:solidFill>
                <a:latin typeface="Times New Roman" pitchFamily="18" charset="0"/>
                <a:cs typeface="Times New Roman" pitchFamily="18" charset="0"/>
              </a:rPr>
              <a:t>Преподаватель: </a:t>
            </a:r>
            <a:r>
              <a:rPr lang="ru-RU" sz="1400" b="1" dirty="0" err="1" smtClean="0">
                <a:solidFill>
                  <a:schemeClr val="accent6">
                    <a:lumMod val="75000"/>
                  </a:schemeClr>
                </a:solidFill>
                <a:latin typeface="Times New Roman" pitchFamily="18" charset="0"/>
                <a:cs typeface="Times New Roman" pitchFamily="18" charset="0"/>
              </a:rPr>
              <a:t>Исимбаева</a:t>
            </a:r>
            <a:r>
              <a:rPr lang="ru-RU" sz="1400" b="1" dirty="0" smtClean="0">
                <a:solidFill>
                  <a:schemeClr val="accent6">
                    <a:lumMod val="75000"/>
                  </a:schemeClr>
                </a:solidFill>
                <a:latin typeface="Times New Roman" pitchFamily="18" charset="0"/>
                <a:cs typeface="Times New Roman" pitchFamily="18" charset="0"/>
              </a:rPr>
              <a:t> Земфира </a:t>
            </a:r>
            <a:r>
              <a:rPr lang="ru-RU" sz="1400" b="1" dirty="0" err="1" smtClean="0">
                <a:solidFill>
                  <a:schemeClr val="accent6">
                    <a:lumMod val="75000"/>
                  </a:schemeClr>
                </a:solidFill>
                <a:latin typeface="Times New Roman" pitchFamily="18" charset="0"/>
                <a:cs typeface="Times New Roman" pitchFamily="18" charset="0"/>
              </a:rPr>
              <a:t>Азатовна</a:t>
            </a:r>
            <a:endParaRPr kumimoji="0" lang="ru-RU" sz="1400" b="1" i="0" u="none" strike="noStrike" cap="none" normalizeH="0" baseline="0" dirty="0" smtClean="0">
              <a:ln>
                <a:noFill/>
              </a:ln>
              <a:solidFill>
                <a:schemeClr val="accent6">
                  <a:lumMod val="75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1435608" y="285728"/>
            <a:ext cx="7498080" cy="5962672"/>
          </a:xfrm>
        </p:spPr>
        <p:txBody>
          <a:bodyPr/>
          <a:lstStyle/>
          <a:p>
            <a:pPr algn="ctr">
              <a:buNone/>
            </a:pPr>
            <a:r>
              <a:rPr lang="ru-RU" sz="1400" dirty="0" smtClean="0">
                <a:latin typeface="Times New Roman" pitchFamily="18" charset="0"/>
                <a:cs typeface="Times New Roman" pitchFamily="18" charset="0"/>
              </a:rPr>
              <a:t>Министерство образования и науки Челябинской области</a:t>
            </a:r>
            <a:br>
              <a:rPr lang="ru-RU" sz="1400" dirty="0" smtClean="0">
                <a:latin typeface="Times New Roman" pitchFamily="18" charset="0"/>
                <a:cs typeface="Times New Roman" pitchFamily="18" charset="0"/>
              </a:rPr>
            </a:br>
            <a:r>
              <a:rPr lang="ru-RU" sz="1400" dirty="0" err="1" smtClean="0">
                <a:latin typeface="Times New Roman" pitchFamily="18" charset="0"/>
                <a:cs typeface="Times New Roman" pitchFamily="18" charset="0"/>
              </a:rPr>
              <a:t>Пластовский</a:t>
            </a:r>
            <a:r>
              <a:rPr lang="ru-RU" sz="1400" dirty="0" smtClean="0">
                <a:latin typeface="Times New Roman" pitchFamily="18" charset="0"/>
                <a:cs typeface="Times New Roman" pitchFamily="18" charset="0"/>
              </a:rPr>
              <a:t> технологический филиал</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ГБПОУ «</a:t>
            </a:r>
            <a:r>
              <a:rPr lang="ru-RU" sz="1400" dirty="0" err="1" smtClean="0">
                <a:latin typeface="Times New Roman" pitchFamily="18" charset="0"/>
                <a:cs typeface="Times New Roman" pitchFamily="18" charset="0"/>
              </a:rPr>
              <a:t>Копейский</a:t>
            </a:r>
            <a:r>
              <a:rPr lang="ru-RU" sz="1400" dirty="0" smtClean="0">
                <a:latin typeface="Times New Roman" pitchFamily="18" charset="0"/>
                <a:cs typeface="Times New Roman" pitchFamily="18" charset="0"/>
              </a:rPr>
              <a:t> политехнический колледж имени С.В. Хохрякова»</a:t>
            </a:r>
            <a:br>
              <a:rPr lang="ru-RU" sz="1400" dirty="0" smtClean="0">
                <a:latin typeface="Times New Roman" pitchFamily="18" charset="0"/>
                <a:cs typeface="Times New Roman" pitchFamily="18" charset="0"/>
              </a:rPr>
            </a:br>
            <a:endParaRPr lang="ru-RU" sz="1400" dirty="0" smtClean="0"/>
          </a:p>
          <a:p>
            <a:endParaRPr lang="ru-RU" dirty="0"/>
          </a:p>
        </p:txBody>
      </p:sp>
      <p:sp>
        <p:nvSpPr>
          <p:cNvPr id="4" name="Прямоугольник 3"/>
          <p:cNvSpPr/>
          <p:nvPr/>
        </p:nvSpPr>
        <p:spPr>
          <a:xfrm>
            <a:off x="1428728" y="1828563"/>
            <a:ext cx="7286676" cy="4431983"/>
          </a:xfrm>
          <a:prstGeom prst="rect">
            <a:avLst/>
          </a:prstGeom>
        </p:spPr>
        <p:txBody>
          <a:bodyPr wrap="square">
            <a:spAutoFit/>
          </a:bodyPr>
          <a:lstStyle/>
          <a:p>
            <a:pPr lvl="0" algn="ctr" fontAlgn="base">
              <a:lnSpc>
                <a:spcPct val="200000"/>
              </a:lnSpc>
              <a:spcBef>
                <a:spcPct val="0"/>
              </a:spcBef>
              <a:spcAft>
                <a:spcPct val="0"/>
              </a:spcAft>
            </a:pPr>
            <a:r>
              <a:rPr lang="ru-RU" sz="2400" b="1" dirty="0" smtClean="0">
                <a:solidFill>
                  <a:srgbClr val="FF0000"/>
                </a:solidFill>
                <a:latin typeface="Times New Roman" pitchFamily="18" charset="0"/>
                <a:ea typeface="Times New Roman" pitchFamily="18" charset="0"/>
                <a:cs typeface="Times New Roman" pitchFamily="18" charset="0"/>
              </a:rPr>
              <a:t>«</a:t>
            </a:r>
            <a:r>
              <a:rPr lang="ru-RU" sz="2400" b="1" dirty="0" err="1" smtClean="0">
                <a:solidFill>
                  <a:srgbClr val="FF0000"/>
                </a:solidFill>
                <a:latin typeface="Times New Roman" pitchFamily="18" charset="0"/>
                <a:ea typeface="Times New Roman" pitchFamily="18" charset="0"/>
                <a:cs typeface="Times New Roman" pitchFamily="18" charset="0"/>
              </a:rPr>
              <a:t>Клоуз</a:t>
            </a:r>
            <a:r>
              <a:rPr lang="ru-RU" sz="2400" b="1" dirty="0" smtClean="0">
                <a:solidFill>
                  <a:srgbClr val="FF0000"/>
                </a:solidFill>
                <a:latin typeface="Times New Roman" pitchFamily="18" charset="0"/>
                <a:ea typeface="Times New Roman" pitchFamily="18" charset="0"/>
                <a:cs typeface="Times New Roman" pitchFamily="18" charset="0"/>
              </a:rPr>
              <a:t> - тест как средство контроля</a:t>
            </a:r>
            <a:endParaRPr lang="ru-RU" sz="2400" b="1" dirty="0" smtClean="0">
              <a:solidFill>
                <a:srgbClr val="FF0000"/>
              </a:solidFill>
              <a:latin typeface="Times New Roman" pitchFamily="18" charset="0"/>
              <a:cs typeface="Times New Roman" pitchFamily="18" charset="0"/>
            </a:endParaRPr>
          </a:p>
          <a:p>
            <a:pPr lvl="0" algn="ctr" eaLnBrk="0" fontAlgn="base" hangingPunct="0">
              <a:lnSpc>
                <a:spcPct val="200000"/>
              </a:lnSpc>
              <a:spcBef>
                <a:spcPct val="0"/>
              </a:spcBef>
              <a:spcAft>
                <a:spcPct val="0"/>
              </a:spcAft>
            </a:pPr>
            <a:r>
              <a:rPr lang="ru-RU" sz="2400" b="1" dirty="0" smtClean="0">
                <a:solidFill>
                  <a:srgbClr val="FF0000"/>
                </a:solidFill>
                <a:latin typeface="Times New Roman" pitchFamily="18" charset="0"/>
                <a:ea typeface="Times New Roman" pitchFamily="18" charset="0"/>
                <a:cs typeface="Times New Roman" pitchFamily="18" charset="0"/>
              </a:rPr>
              <a:t> при обучении английскому языку</a:t>
            </a:r>
          </a:p>
          <a:p>
            <a:pPr lvl="0" algn="ctr" eaLnBrk="0" fontAlgn="base" hangingPunct="0">
              <a:lnSpc>
                <a:spcPct val="200000"/>
              </a:lnSpc>
              <a:spcBef>
                <a:spcPct val="0"/>
              </a:spcBef>
              <a:spcAft>
                <a:spcPct val="0"/>
              </a:spcAft>
            </a:pPr>
            <a:r>
              <a:rPr lang="ru-RU" sz="2400" b="1" dirty="0" smtClean="0">
                <a:solidFill>
                  <a:srgbClr val="FF0000"/>
                </a:solidFill>
                <a:latin typeface="Times New Roman" pitchFamily="18" charset="0"/>
                <a:ea typeface="Times New Roman" pitchFamily="18" charset="0"/>
                <a:cs typeface="Times New Roman" pitchFamily="18" charset="0"/>
              </a:rPr>
              <a:t> в колледже»</a:t>
            </a:r>
          </a:p>
          <a:p>
            <a:pPr lvl="0" algn="ctr" eaLnBrk="0" fontAlgn="base" hangingPunct="0">
              <a:lnSpc>
                <a:spcPct val="200000"/>
              </a:lnSpc>
              <a:spcBef>
                <a:spcPct val="0"/>
              </a:spcBef>
              <a:spcAft>
                <a:spcPct val="0"/>
              </a:spcAft>
            </a:pPr>
            <a:endParaRPr lang="ru-RU" b="1" dirty="0" smtClean="0">
              <a:solidFill>
                <a:schemeClr val="accent6">
                  <a:lumMod val="75000"/>
                </a:schemeClr>
              </a:solidFill>
              <a:latin typeface="Calibri"/>
              <a:cs typeface="Times New Roman" pitchFamily="18" charset="0"/>
            </a:endParaRPr>
          </a:p>
          <a:p>
            <a:pPr lvl="0" algn="ctr" eaLnBrk="0" fontAlgn="base" hangingPunct="0">
              <a:lnSpc>
                <a:spcPct val="200000"/>
              </a:lnSpc>
              <a:spcBef>
                <a:spcPct val="0"/>
              </a:spcBef>
              <a:spcAft>
                <a:spcPct val="0"/>
              </a:spcAft>
            </a:pPr>
            <a:endParaRPr lang="ru-RU" b="1" dirty="0" smtClean="0">
              <a:solidFill>
                <a:schemeClr val="accent6">
                  <a:lumMod val="75000"/>
                </a:schemeClr>
              </a:solidFill>
              <a:latin typeface="Calibri"/>
              <a:cs typeface="Times New Roman" pitchFamily="18" charset="0"/>
            </a:endParaRPr>
          </a:p>
          <a:p>
            <a:pPr lvl="0" algn="r" eaLnBrk="0" fontAlgn="base" hangingPunct="0">
              <a:lnSpc>
                <a:spcPct val="200000"/>
              </a:lnSpc>
              <a:spcBef>
                <a:spcPct val="0"/>
              </a:spcBef>
              <a:spcAft>
                <a:spcPct val="0"/>
              </a:spcAft>
            </a:pPr>
            <a:endParaRPr lang="ru-RU" sz="1100" b="1" dirty="0" smtClean="0">
              <a:solidFill>
                <a:schemeClr val="accent6">
                  <a:lumMod val="75000"/>
                </a:schemeClr>
              </a:solidFill>
              <a:latin typeface="Times New Roman" pitchFamily="18" charset="0"/>
              <a:cs typeface="Times New Roman" pitchFamily="18" charset="0"/>
            </a:endParaRPr>
          </a:p>
          <a:p>
            <a:pPr lvl="0" algn="r" eaLnBrk="0" fontAlgn="base" hangingPunct="0">
              <a:lnSpc>
                <a:spcPct val="200000"/>
              </a:lnSpc>
              <a:spcBef>
                <a:spcPct val="0"/>
              </a:spcBef>
              <a:spcAft>
                <a:spcPct val="0"/>
              </a:spcAft>
            </a:pPr>
            <a:endParaRPr lang="ru-RU" sz="1100" b="1" dirty="0" smtClean="0">
              <a:solidFill>
                <a:schemeClr val="accent6">
                  <a:lumMod val="75000"/>
                </a:schemeClr>
              </a:solidFill>
              <a:latin typeface="Times New Roman" pitchFamily="18" charset="0"/>
              <a:cs typeface="Times New Roman" pitchFamily="18" charset="0"/>
            </a:endParaRPr>
          </a:p>
          <a:p>
            <a:pPr lvl="0" algn="r" eaLnBrk="0" fontAlgn="base" hangingPunct="0">
              <a:lnSpc>
                <a:spcPct val="200000"/>
              </a:lnSpc>
              <a:spcBef>
                <a:spcPct val="0"/>
              </a:spcBef>
              <a:spcAft>
                <a:spcPct val="0"/>
              </a:spcAft>
            </a:pPr>
            <a:r>
              <a:rPr lang="ru-RU" sz="1100" b="1" dirty="0" smtClean="0">
                <a:solidFill>
                  <a:schemeClr val="accent6">
                    <a:lumMod val="75000"/>
                  </a:schemeClr>
                </a:solidFill>
                <a:latin typeface="Times New Roman" pitchFamily="18" charset="0"/>
                <a:cs typeface="Times New Roman" pitchFamily="18" charset="0"/>
              </a:rPr>
              <a:t>Преподаватель: </a:t>
            </a:r>
            <a:r>
              <a:rPr lang="ru-RU" sz="1100" b="1" dirty="0" err="1" smtClean="0">
                <a:solidFill>
                  <a:schemeClr val="accent6">
                    <a:lumMod val="75000"/>
                  </a:schemeClr>
                </a:solidFill>
                <a:latin typeface="Times New Roman" pitchFamily="18" charset="0"/>
                <a:cs typeface="Times New Roman" pitchFamily="18" charset="0"/>
              </a:rPr>
              <a:t>Исимбаева</a:t>
            </a:r>
            <a:r>
              <a:rPr lang="ru-RU" sz="1100" b="1" dirty="0" smtClean="0">
                <a:solidFill>
                  <a:schemeClr val="accent6">
                    <a:lumMod val="75000"/>
                  </a:schemeClr>
                </a:solidFill>
                <a:latin typeface="Times New Roman" pitchFamily="18" charset="0"/>
                <a:cs typeface="Times New Roman" pitchFamily="18" charset="0"/>
              </a:rPr>
              <a:t> Земфира </a:t>
            </a:r>
            <a:r>
              <a:rPr lang="ru-RU" sz="1100" b="1" dirty="0" err="1" smtClean="0">
                <a:solidFill>
                  <a:schemeClr val="accent6">
                    <a:lumMod val="75000"/>
                  </a:schemeClr>
                </a:solidFill>
                <a:latin typeface="Times New Roman" pitchFamily="18" charset="0"/>
                <a:cs typeface="Times New Roman" pitchFamily="18" charset="0"/>
              </a:rPr>
              <a:t>Азатовна</a:t>
            </a:r>
            <a:endParaRPr lang="ru-RU" sz="1100" b="1" dirty="0" smtClean="0">
              <a:solidFill>
                <a:schemeClr val="accent6">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42910" y="642918"/>
            <a:ext cx="8290778" cy="5605482"/>
          </a:xfrm>
        </p:spPr>
        <p:txBody>
          <a:bodyPr>
            <a:normAutofit/>
          </a:bodyPr>
          <a:lstStyle/>
          <a:p>
            <a:pPr algn="just"/>
            <a:r>
              <a:rPr lang="ru-RU" dirty="0" smtClean="0">
                <a:solidFill>
                  <a:srgbClr val="FF0000"/>
                </a:solidFill>
                <a:latin typeface="Times New Roman" pitchFamily="18" charset="0"/>
                <a:cs typeface="Times New Roman" pitchFamily="18" charset="0"/>
              </a:rPr>
              <a:t>Контроль</a:t>
            </a:r>
            <a:r>
              <a:rPr lang="ru-RU" dirty="0" smtClean="0">
                <a:latin typeface="Times New Roman" pitchFamily="18" charset="0"/>
                <a:cs typeface="Times New Roman" pitchFamily="18" charset="0"/>
              </a:rPr>
              <a:t> – это один из многих инструментов управления процессом обучения.</a:t>
            </a:r>
          </a:p>
          <a:p>
            <a:pPr algn="just">
              <a:buNone/>
            </a:pPr>
            <a:endParaRPr lang="ru-RU" b="1" dirty="0" smtClean="0">
              <a:solidFill>
                <a:srgbClr val="FF0000"/>
              </a:solidFill>
              <a:latin typeface="Times New Roman" pitchFamily="18" charset="0"/>
              <a:cs typeface="Times New Roman" pitchFamily="18" charset="0"/>
            </a:endParaRPr>
          </a:p>
          <a:p>
            <a:pPr algn="just"/>
            <a:r>
              <a:rPr lang="ru-RU" sz="2800" b="1" dirty="0" err="1" smtClean="0">
                <a:solidFill>
                  <a:srgbClr val="FF0000"/>
                </a:solidFill>
                <a:latin typeface="Times New Roman" pitchFamily="18" charset="0"/>
                <a:cs typeface="Times New Roman" pitchFamily="18" charset="0"/>
              </a:rPr>
              <a:t>Клоуз-тест</a:t>
            </a:r>
            <a:r>
              <a:rPr lang="ru-RU" sz="2800" b="1" dirty="0" smtClean="0">
                <a:solidFill>
                  <a:srgbClr val="FF0000"/>
                </a:solidFill>
                <a:latin typeface="Times New Roman" pitchFamily="18" charset="0"/>
                <a:cs typeface="Times New Roman" pitchFamily="18" charset="0"/>
              </a:rPr>
              <a:t> (</a:t>
            </a:r>
            <a:r>
              <a:rPr lang="ru-RU" sz="2800" b="1" dirty="0" err="1" smtClean="0">
                <a:solidFill>
                  <a:srgbClr val="FF0000"/>
                </a:solidFill>
                <a:latin typeface="Times New Roman" pitchFamily="18" charset="0"/>
                <a:cs typeface="Times New Roman" pitchFamily="18" charset="0"/>
              </a:rPr>
              <a:t>cloze</a:t>
            </a:r>
            <a:r>
              <a:rPr lang="ru-RU" sz="2800" b="1" dirty="0" smtClean="0">
                <a:solidFill>
                  <a:srgbClr val="FF0000"/>
                </a:solidFill>
                <a:latin typeface="Times New Roman" pitchFamily="18" charset="0"/>
                <a:cs typeface="Times New Roman" pitchFamily="18" charset="0"/>
              </a:rPr>
              <a:t> </a:t>
            </a:r>
            <a:r>
              <a:rPr lang="ru-RU" sz="2800" b="1" dirty="0" err="1" smtClean="0">
                <a:solidFill>
                  <a:srgbClr val="FF0000"/>
                </a:solidFill>
                <a:latin typeface="Times New Roman" pitchFamily="18" charset="0"/>
                <a:cs typeface="Times New Roman" pitchFamily="18" charset="0"/>
              </a:rPr>
              <a:t>test</a:t>
            </a:r>
            <a:r>
              <a:rPr lang="ru-RU" sz="2800" b="1" dirty="0" smtClean="0">
                <a:solidFill>
                  <a:srgbClr val="FF0000"/>
                </a:solidFill>
                <a:latin typeface="Times New Roman" pitchFamily="18" charset="0"/>
                <a:cs typeface="Times New Roman" pitchFamily="18" charset="0"/>
              </a:rPr>
              <a:t>)</a:t>
            </a:r>
            <a:r>
              <a:rPr lang="ru-RU" sz="2800" dirty="0" smtClean="0">
                <a:latin typeface="Times New Roman" pitchFamily="18" charset="0"/>
                <a:cs typeface="Times New Roman" pitchFamily="18" charset="0"/>
              </a:rPr>
              <a:t> - один из видов контроля.</a:t>
            </a:r>
          </a:p>
          <a:p>
            <a:pPr algn="just"/>
            <a:endParaRPr lang="ru-RU" sz="2800" dirty="0" smtClean="0">
              <a:latin typeface="Times New Roman" pitchFamily="18" charset="0"/>
              <a:cs typeface="Times New Roman" pitchFamily="18" charset="0"/>
            </a:endParaRPr>
          </a:p>
          <a:p>
            <a:pPr algn="just"/>
            <a:r>
              <a:rPr lang="ru-RU" sz="2800" b="1" dirty="0" err="1" smtClean="0">
                <a:solidFill>
                  <a:srgbClr val="FF0000"/>
                </a:solidFill>
                <a:latin typeface="Times New Roman" pitchFamily="18" charset="0"/>
                <a:cs typeface="Times New Roman" pitchFamily="18" charset="0"/>
              </a:rPr>
              <a:t>Клоуз-тест</a:t>
            </a:r>
            <a:r>
              <a:rPr lang="ru-RU" sz="2800" b="1" dirty="0" smtClean="0">
                <a:solidFill>
                  <a:srgbClr val="FF0000"/>
                </a:solidFill>
                <a:latin typeface="Times New Roman" pitchFamily="18" charset="0"/>
                <a:cs typeface="Times New Roman" pitchFamily="18" charset="0"/>
              </a:rPr>
              <a:t> (</a:t>
            </a:r>
            <a:r>
              <a:rPr lang="ru-RU" sz="2800" b="1" dirty="0" err="1" smtClean="0">
                <a:solidFill>
                  <a:srgbClr val="FF0000"/>
                </a:solidFill>
                <a:latin typeface="Times New Roman" pitchFamily="18" charset="0"/>
                <a:cs typeface="Times New Roman" pitchFamily="18" charset="0"/>
              </a:rPr>
              <a:t>cloze</a:t>
            </a:r>
            <a:r>
              <a:rPr lang="ru-RU" sz="2800" b="1" dirty="0" smtClean="0">
                <a:solidFill>
                  <a:srgbClr val="FF0000"/>
                </a:solidFill>
                <a:latin typeface="Times New Roman" pitchFamily="18" charset="0"/>
                <a:cs typeface="Times New Roman" pitchFamily="18" charset="0"/>
              </a:rPr>
              <a:t> </a:t>
            </a:r>
            <a:r>
              <a:rPr lang="ru-RU" sz="2800" b="1" dirty="0" err="1" smtClean="0">
                <a:solidFill>
                  <a:srgbClr val="FF0000"/>
                </a:solidFill>
                <a:latin typeface="Times New Roman" pitchFamily="18" charset="0"/>
                <a:cs typeface="Times New Roman" pitchFamily="18" charset="0"/>
              </a:rPr>
              <a:t>test</a:t>
            </a:r>
            <a:r>
              <a:rPr lang="ru-RU" sz="2800" b="1" dirty="0" smtClean="0">
                <a:solidFill>
                  <a:srgbClr val="FF0000"/>
                </a:solidFill>
                <a:latin typeface="Times New Roman" pitchFamily="18" charset="0"/>
                <a:cs typeface="Times New Roman" pitchFamily="18" charset="0"/>
              </a:rPr>
              <a:t>) </a:t>
            </a:r>
            <a:r>
              <a:rPr lang="ru-RU" sz="2800" dirty="0" smtClean="0">
                <a:latin typeface="Times New Roman" pitchFamily="18" charset="0"/>
                <a:cs typeface="Times New Roman" pitchFamily="18" charset="0"/>
              </a:rPr>
              <a:t>– предполагает восстановление пропущенных слов в тексте. С его помощью проверяют общий уровень владения языком.</a:t>
            </a:r>
          </a:p>
          <a:p>
            <a:pPr algn="just"/>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71472" y="1500174"/>
            <a:ext cx="8429684" cy="4800600"/>
          </a:xfrm>
        </p:spPr>
        <p:txBody>
          <a:bodyPr/>
          <a:lstStyle/>
          <a:p>
            <a:pPr algn="just"/>
            <a:r>
              <a:rPr lang="ru-RU" sz="2800" dirty="0" err="1" smtClean="0">
                <a:solidFill>
                  <a:srgbClr val="FF0000"/>
                </a:solidFill>
                <a:latin typeface="Times New Roman" pitchFamily="18" charset="0"/>
                <a:cs typeface="Times New Roman" pitchFamily="18" charset="0"/>
              </a:rPr>
              <a:t>Клоуз-тест</a:t>
            </a:r>
            <a:r>
              <a:rPr lang="ru-RU" sz="2800" dirty="0" smtClean="0">
                <a:latin typeface="Times New Roman" pitchFamily="18" charset="0"/>
                <a:cs typeface="Times New Roman" pitchFamily="18" charset="0"/>
              </a:rPr>
              <a:t> был разработан и предложен американским ученым </a:t>
            </a:r>
            <a:r>
              <a:rPr lang="ru-RU" sz="2800" dirty="0" smtClean="0">
                <a:solidFill>
                  <a:srgbClr val="FF0000"/>
                </a:solidFill>
                <a:latin typeface="Times New Roman" pitchFamily="18" charset="0"/>
                <a:cs typeface="Times New Roman" pitchFamily="18" charset="0"/>
              </a:rPr>
              <a:t>В.Тейлором </a:t>
            </a:r>
            <a:r>
              <a:rPr lang="ru-RU" sz="2800" dirty="0" smtClean="0">
                <a:latin typeface="Times New Roman" pitchFamily="18" charset="0"/>
                <a:cs typeface="Times New Roman" pitchFamily="18" charset="0"/>
              </a:rPr>
              <a:t>для определения того, насколько труден тот или иной текст для чтения и понимания, а также того, насколько этот текст интересен для читающего. </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8858312" cy="1274786"/>
          </a:xfrm>
        </p:spPr>
        <p:txBody>
          <a:bodyPr>
            <a:normAutofit/>
          </a:bodyPr>
          <a:lstStyle/>
          <a:p>
            <a:pPr algn="ctr"/>
            <a:r>
              <a:rPr lang="ru-RU" sz="2400" dirty="0" smtClean="0">
                <a:solidFill>
                  <a:srgbClr val="FF0000"/>
                </a:solidFill>
                <a:latin typeface="Times New Roman" pitchFamily="18" charset="0"/>
                <a:cs typeface="Times New Roman" pitchFamily="18" charset="0"/>
              </a:rPr>
              <a:t>Пример </a:t>
            </a:r>
            <a:r>
              <a:rPr lang="ru-RU" sz="2400" dirty="0" err="1" smtClean="0">
                <a:solidFill>
                  <a:srgbClr val="FF0000"/>
                </a:solidFill>
                <a:latin typeface="Times New Roman" pitchFamily="18" charset="0"/>
                <a:cs typeface="Times New Roman" pitchFamily="18" charset="0"/>
              </a:rPr>
              <a:t>аудиоклоуз</a:t>
            </a:r>
            <a:r>
              <a:rPr lang="ru-RU" sz="2400" dirty="0" smtClean="0">
                <a:solidFill>
                  <a:srgbClr val="FF0000"/>
                </a:solidFill>
                <a:latin typeface="Times New Roman" pitchFamily="18" charset="0"/>
                <a:cs typeface="Times New Roman" pitchFamily="18" charset="0"/>
              </a:rPr>
              <a:t> – теста для обучающихся </a:t>
            </a:r>
            <a:br>
              <a:rPr lang="ru-RU" sz="2400" dirty="0" smtClean="0">
                <a:solidFill>
                  <a:srgbClr val="FF0000"/>
                </a:solidFill>
                <a:latin typeface="Times New Roman" pitchFamily="18" charset="0"/>
                <a:cs typeface="Times New Roman" pitchFamily="18" charset="0"/>
              </a:rPr>
            </a:br>
            <a:r>
              <a:rPr lang="ru-RU" sz="2400" dirty="0" smtClean="0">
                <a:solidFill>
                  <a:srgbClr val="FF0000"/>
                </a:solidFill>
                <a:latin typeface="Times New Roman" pitchFamily="18" charset="0"/>
                <a:cs typeface="Times New Roman" pitchFamily="18" charset="0"/>
              </a:rPr>
              <a:t>2 курса</a:t>
            </a:r>
            <a:br>
              <a:rPr lang="ru-RU" sz="2400" dirty="0" smtClean="0">
                <a:solidFill>
                  <a:srgbClr val="FF0000"/>
                </a:solidFill>
                <a:latin typeface="Times New Roman" pitchFamily="18" charset="0"/>
                <a:cs typeface="Times New Roman" pitchFamily="18" charset="0"/>
              </a:rPr>
            </a:br>
            <a:endParaRPr lang="ru-RU" sz="2400" dirty="0"/>
          </a:p>
        </p:txBody>
      </p:sp>
      <p:sp>
        <p:nvSpPr>
          <p:cNvPr id="3" name="Содержимое 2"/>
          <p:cNvSpPr>
            <a:spLocks noGrp="1"/>
          </p:cNvSpPr>
          <p:nvPr>
            <p:ph idx="1"/>
          </p:nvPr>
        </p:nvSpPr>
        <p:spPr>
          <a:xfrm>
            <a:off x="1142976" y="571480"/>
            <a:ext cx="7858180" cy="6072230"/>
          </a:xfrm>
        </p:spPr>
        <p:txBody>
          <a:bodyPr>
            <a:normAutofit fontScale="25000" lnSpcReduction="20000"/>
          </a:bodyPr>
          <a:lstStyle/>
          <a:p>
            <a:pPr algn="ctr"/>
            <a:endParaRPr lang="ru-RU" dirty="0" smtClean="0">
              <a:latin typeface="Times New Roman" pitchFamily="18" charset="0"/>
              <a:cs typeface="Times New Roman" pitchFamily="18" charset="0"/>
            </a:endParaRPr>
          </a:p>
          <a:p>
            <a:pPr algn="ctr">
              <a:buNone/>
            </a:pPr>
            <a:endParaRPr lang="ru-RU" sz="4000" b="1" dirty="0" smtClean="0">
              <a:latin typeface="Times New Roman" pitchFamily="18" charset="0"/>
              <a:cs typeface="Times New Roman" pitchFamily="18" charset="0"/>
            </a:endParaRPr>
          </a:p>
          <a:p>
            <a:pPr>
              <a:buNone/>
            </a:pPr>
            <a:endParaRPr lang="en-US" sz="5500" dirty="0" smtClean="0">
              <a:solidFill>
                <a:srgbClr val="FF0000"/>
              </a:solidFill>
              <a:latin typeface="Times New Roman" pitchFamily="18" charset="0"/>
              <a:cs typeface="Times New Roman" pitchFamily="18" charset="0"/>
            </a:endParaRPr>
          </a:p>
          <a:p>
            <a:pPr>
              <a:buNone/>
            </a:pPr>
            <a:r>
              <a:rPr lang="en-US" sz="6400" dirty="0" smtClean="0">
                <a:solidFill>
                  <a:srgbClr val="FF0000"/>
                </a:solidFill>
                <a:latin typeface="Times New Roman" pitchFamily="18" charset="0"/>
                <a:cs typeface="Times New Roman" pitchFamily="18" charset="0"/>
              </a:rPr>
              <a:t> Listen the text and complete the sentences</a:t>
            </a:r>
            <a:r>
              <a:rPr lang="ru-RU" sz="6400" dirty="0" smtClean="0">
                <a:solidFill>
                  <a:srgbClr val="FF0000"/>
                </a:solidFill>
                <a:latin typeface="Times New Roman" pitchFamily="18" charset="0"/>
                <a:cs typeface="Times New Roman" pitchFamily="18" charset="0"/>
              </a:rPr>
              <a:t> </a:t>
            </a:r>
            <a:r>
              <a:rPr lang="en-US" sz="6400" dirty="0" smtClean="0">
                <a:solidFill>
                  <a:srgbClr val="FF0000"/>
                </a:solidFill>
                <a:latin typeface="Times New Roman" pitchFamily="18" charset="0"/>
                <a:cs typeface="Times New Roman" pitchFamily="18" charset="0"/>
              </a:rPr>
              <a:t>with the words: </a:t>
            </a:r>
            <a:r>
              <a:rPr lang="en-US" sz="6400" dirty="0" smtClean="0">
                <a:latin typeface="Times New Roman" pitchFamily="18" charset="0"/>
                <a:cs typeface="Times New Roman" pitchFamily="18" charset="0"/>
              </a:rPr>
              <a:t>knighted, productive, divided into, mathematical, physics, scientist, government official , scientific </a:t>
            </a:r>
            <a:endParaRPr lang="ru-RU" sz="6400" dirty="0" smtClean="0">
              <a:latin typeface="Times New Roman" pitchFamily="18" charset="0"/>
              <a:cs typeface="Times New Roman" pitchFamily="18" charset="0"/>
            </a:endParaRPr>
          </a:p>
          <a:p>
            <a:pPr>
              <a:buNone/>
            </a:pPr>
            <a:endParaRPr lang="ru-RU" sz="5600" b="1" dirty="0" smtClean="0">
              <a:solidFill>
                <a:srgbClr val="FF0000"/>
              </a:solidFill>
              <a:latin typeface="Times New Roman" pitchFamily="18" charset="0"/>
              <a:cs typeface="Times New Roman" pitchFamily="18" charset="0"/>
            </a:endParaRPr>
          </a:p>
          <a:p>
            <a:pPr algn="ctr">
              <a:buNone/>
            </a:pPr>
            <a:r>
              <a:rPr lang="en-US" sz="5600" b="1" dirty="0" smtClean="0">
                <a:latin typeface="Times New Roman" pitchFamily="18" charset="0"/>
                <a:cs typeface="Times New Roman" pitchFamily="18" charset="0"/>
              </a:rPr>
              <a:t>Sir Isaac Newton (1642-1727)</a:t>
            </a:r>
            <a:endParaRPr lang="ru-RU" sz="5600" dirty="0" smtClean="0">
              <a:latin typeface="Times New Roman" pitchFamily="18" charset="0"/>
              <a:cs typeface="Times New Roman" pitchFamily="18" charset="0"/>
            </a:endParaRPr>
          </a:p>
          <a:p>
            <a:pPr algn="just">
              <a:lnSpc>
                <a:spcPct val="170000"/>
              </a:lnSpc>
              <a:buNone/>
            </a:pPr>
            <a:r>
              <a:rPr lang="ru-RU" sz="5600" dirty="0" smtClean="0">
                <a:latin typeface="Times New Roman" pitchFamily="18" charset="0"/>
                <a:cs typeface="Times New Roman" pitchFamily="18" charset="0"/>
              </a:rPr>
              <a:t>     </a:t>
            </a:r>
            <a:r>
              <a:rPr lang="en-US" sz="6400" dirty="0" smtClean="0">
                <a:latin typeface="Times New Roman" pitchFamily="18" charset="0"/>
                <a:cs typeface="Times New Roman" pitchFamily="18" charset="0"/>
              </a:rPr>
              <a:t>Newton is perhaps the most famous 1) _____in the world. His</a:t>
            </a:r>
            <a:r>
              <a:rPr lang="ru-RU" sz="6400" dirty="0" smtClean="0">
                <a:latin typeface="Times New Roman" pitchFamily="18" charset="0"/>
                <a:cs typeface="Times New Roman" pitchFamily="18" charset="0"/>
              </a:rPr>
              <a:t> </a:t>
            </a:r>
            <a:r>
              <a:rPr lang="en-US" sz="6400" dirty="0" smtClean="0">
                <a:latin typeface="Times New Roman" pitchFamily="18" charset="0"/>
                <a:cs typeface="Times New Roman" pitchFamily="18" charset="0"/>
              </a:rPr>
              <a:t>life can be 2) _______________three periods. The first was his childhood, which</a:t>
            </a:r>
            <a:r>
              <a:rPr lang="ru-RU" sz="6400" dirty="0" smtClean="0">
                <a:latin typeface="Times New Roman" pitchFamily="18" charset="0"/>
                <a:cs typeface="Times New Roman" pitchFamily="18" charset="0"/>
              </a:rPr>
              <a:t> </a:t>
            </a:r>
            <a:r>
              <a:rPr lang="en-US" sz="6400" dirty="0" smtClean="0">
                <a:latin typeface="Times New Roman" pitchFamily="18" charset="0"/>
                <a:cs typeface="Times New Roman" pitchFamily="18" charset="0"/>
              </a:rPr>
              <a:t>was quite unhappy. The second was a highly 3) ____________period in</a:t>
            </a:r>
            <a:r>
              <a:rPr lang="ru-RU" sz="6400" dirty="0" smtClean="0">
                <a:latin typeface="Times New Roman" pitchFamily="18" charset="0"/>
                <a:cs typeface="Times New Roman" pitchFamily="18" charset="0"/>
              </a:rPr>
              <a:t> </a:t>
            </a:r>
            <a:r>
              <a:rPr lang="en-US" sz="6400" dirty="0" smtClean="0">
                <a:latin typeface="Times New Roman" pitchFamily="18" charset="0"/>
                <a:cs typeface="Times New Roman" pitchFamily="18" charset="0"/>
              </a:rPr>
              <a:t>which he was a professor at Cambridge University, and the third period saw Newton</a:t>
            </a:r>
            <a:r>
              <a:rPr lang="ru-RU" sz="6400" dirty="0" smtClean="0">
                <a:latin typeface="Times New Roman" pitchFamily="18" charset="0"/>
                <a:cs typeface="Times New Roman" pitchFamily="18" charset="0"/>
              </a:rPr>
              <a:t> </a:t>
            </a:r>
            <a:r>
              <a:rPr lang="en-US" sz="6400" dirty="0" smtClean="0">
                <a:latin typeface="Times New Roman" pitchFamily="18" charset="0"/>
                <a:cs typeface="Times New Roman" pitchFamily="18" charset="0"/>
              </a:rPr>
              <a:t>as a 4) ____________ in London with little interest in 5)	_____________research. However, </a:t>
            </a:r>
            <a:r>
              <a:rPr lang="en-US" sz="6400" dirty="0" err="1" smtClean="0">
                <a:latin typeface="Times New Roman" pitchFamily="18" charset="0"/>
                <a:cs typeface="Times New Roman" pitchFamily="18" charset="0"/>
              </a:rPr>
              <a:t>Newtons</a:t>
            </a:r>
            <a:r>
              <a:rPr lang="en-US" sz="6400" dirty="0" smtClean="0">
                <a:latin typeface="Times New Roman" pitchFamily="18" charset="0"/>
                <a:cs typeface="Times New Roman" pitchFamily="18" charset="0"/>
              </a:rPr>
              <a:t> 6) 	_____________genius changed the worlds of optics, mathematics, 7) ________and astronomy forever. His law of universal</a:t>
            </a:r>
            <a:r>
              <a:rPr lang="ru-RU" sz="6400" dirty="0" smtClean="0">
                <a:latin typeface="Times New Roman" pitchFamily="18" charset="0"/>
                <a:cs typeface="Times New Roman" pitchFamily="18" charset="0"/>
              </a:rPr>
              <a:t> </a:t>
            </a:r>
            <a:r>
              <a:rPr lang="en-US" sz="6400" dirty="0" smtClean="0">
                <a:latin typeface="Times New Roman" pitchFamily="18" charset="0"/>
                <a:cs typeface="Times New Roman" pitchFamily="18" charset="0"/>
              </a:rPr>
              <a:t>gravitation made him greatly respected and well known - every child knows the story</a:t>
            </a:r>
            <a:r>
              <a:rPr lang="ru-RU" sz="6400" dirty="0" smtClean="0">
                <a:latin typeface="Times New Roman" pitchFamily="18" charset="0"/>
                <a:cs typeface="Times New Roman" pitchFamily="18" charset="0"/>
              </a:rPr>
              <a:t> </a:t>
            </a:r>
            <a:r>
              <a:rPr lang="en-US" sz="6400" dirty="0" smtClean="0">
                <a:latin typeface="Times New Roman" pitchFamily="18" charset="0"/>
                <a:cs typeface="Times New Roman" pitchFamily="18" charset="0"/>
              </a:rPr>
              <a:t>of the apple falling onto </a:t>
            </a:r>
            <a:r>
              <a:rPr lang="en-US" sz="6400" dirty="0" err="1" smtClean="0">
                <a:latin typeface="Times New Roman" pitchFamily="18" charset="0"/>
                <a:cs typeface="Times New Roman" pitchFamily="18" charset="0"/>
              </a:rPr>
              <a:t>Newtons</a:t>
            </a:r>
            <a:r>
              <a:rPr lang="en-US" sz="6400" dirty="0" smtClean="0">
                <a:latin typeface="Times New Roman" pitchFamily="18" charset="0"/>
                <a:cs typeface="Times New Roman" pitchFamily="18" charset="0"/>
              </a:rPr>
              <a:t> head. In 1703, he was 8)	____________ for</a:t>
            </a:r>
            <a:r>
              <a:rPr lang="ru-RU" sz="6400" dirty="0" smtClean="0">
                <a:latin typeface="Times New Roman" pitchFamily="18" charset="0"/>
                <a:cs typeface="Times New Roman" pitchFamily="18" charset="0"/>
              </a:rPr>
              <a:t> </a:t>
            </a:r>
            <a:r>
              <a:rPr lang="en-US" sz="6400" dirty="0" smtClean="0">
                <a:latin typeface="Times New Roman" pitchFamily="18" charset="0"/>
                <a:cs typeface="Times New Roman" pitchFamily="18" charset="0"/>
              </a:rPr>
              <a:t>his work by Queen Anne.</a:t>
            </a:r>
            <a:endParaRPr lang="ru-RU" dirty="0" smtClean="0">
              <a:latin typeface="Times New Roman" pitchFamily="18" charset="0"/>
              <a:cs typeface="Times New Roman" pitchFamily="18" charset="0"/>
            </a:endParaRPr>
          </a:p>
          <a:p>
            <a:pPr algn="just">
              <a:buNone/>
            </a:pPr>
            <a:r>
              <a:rPr lang="ru-RU"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lgn="just">
              <a:buNone/>
            </a:pPr>
            <a:r>
              <a:rPr lang="ru-RU" sz="4800" dirty="0" smtClean="0">
                <a:latin typeface="Times New Roman" pitchFamily="18" charset="0"/>
                <a:cs typeface="Times New Roman" pitchFamily="18" charset="0"/>
              </a:rPr>
              <a:t>   </a:t>
            </a:r>
            <a:r>
              <a:rPr lang="en-US" sz="4800" dirty="0" smtClean="0">
                <a:latin typeface="Times New Roman" pitchFamily="18" charset="0"/>
                <a:cs typeface="Times New Roman" pitchFamily="18" charset="0"/>
              </a:rPr>
              <a:t>                           </a:t>
            </a:r>
            <a:r>
              <a:rPr lang="ru-RU" sz="4800" dirty="0" smtClean="0">
                <a:latin typeface="Times New Roman" pitchFamily="18" charset="0"/>
                <a:cs typeface="Times New Roman" pitchFamily="18" charset="0"/>
              </a:rPr>
              <a:t>(ответ)</a:t>
            </a:r>
          </a:p>
          <a:p>
            <a:pPr algn="ctr"/>
            <a:r>
              <a:rPr lang="en-US" sz="3700" dirty="0" smtClean="0">
                <a:latin typeface="Times New Roman" pitchFamily="18" charset="0"/>
                <a:cs typeface="Times New Roman" pitchFamily="18" charset="0"/>
              </a:rPr>
              <a:t>Sir Isaac Newton</a:t>
            </a:r>
            <a:r>
              <a:rPr lang="ru-RU" sz="3700" dirty="0" smtClean="0">
                <a:latin typeface="Times New Roman" pitchFamily="18" charset="0"/>
                <a:cs typeface="Times New Roman" pitchFamily="18" charset="0"/>
              </a:rPr>
              <a:t> </a:t>
            </a:r>
            <a:r>
              <a:rPr lang="en-US" sz="3700" dirty="0" smtClean="0">
                <a:latin typeface="Times New Roman" pitchFamily="18" charset="0"/>
                <a:cs typeface="Times New Roman" pitchFamily="18" charset="0"/>
              </a:rPr>
              <a:t> (1642- 1772)</a:t>
            </a:r>
            <a:endParaRPr lang="ru-RU" sz="3700" dirty="0" smtClean="0">
              <a:latin typeface="Times New Roman" pitchFamily="18" charset="0"/>
              <a:cs typeface="Times New Roman" pitchFamily="18" charset="0"/>
            </a:endParaRPr>
          </a:p>
          <a:p>
            <a:pPr algn="just">
              <a:buNone/>
            </a:pPr>
            <a:r>
              <a:rPr lang="ru-RU" sz="3700" dirty="0" smtClean="0">
                <a:latin typeface="Times New Roman" pitchFamily="18" charset="0"/>
                <a:cs typeface="Times New Roman" pitchFamily="18" charset="0"/>
              </a:rPr>
              <a:t>        </a:t>
            </a:r>
            <a:r>
              <a:rPr lang="en-US" sz="3700" dirty="0" smtClean="0">
                <a:latin typeface="Times New Roman" pitchFamily="18" charset="0"/>
                <a:cs typeface="Times New Roman" pitchFamily="18" charset="0"/>
              </a:rPr>
              <a:t>Newton is perhaps the most famous </a:t>
            </a:r>
            <a:r>
              <a:rPr lang="en-US" sz="3700" dirty="0" smtClean="0">
                <a:solidFill>
                  <a:srgbClr val="FF0000"/>
                </a:solidFill>
                <a:latin typeface="Times New Roman" pitchFamily="18" charset="0"/>
                <a:cs typeface="Times New Roman" pitchFamily="18" charset="0"/>
              </a:rPr>
              <a:t>scientist</a:t>
            </a:r>
            <a:r>
              <a:rPr lang="en-US" sz="3700" dirty="0" smtClean="0">
                <a:latin typeface="Times New Roman" pitchFamily="18" charset="0"/>
                <a:cs typeface="Times New Roman" pitchFamily="18" charset="0"/>
              </a:rPr>
              <a:t> in the world. His life can be </a:t>
            </a:r>
            <a:r>
              <a:rPr lang="en-US" sz="3700" dirty="0" smtClean="0">
                <a:solidFill>
                  <a:srgbClr val="FF0000"/>
                </a:solidFill>
                <a:latin typeface="Times New Roman" pitchFamily="18" charset="0"/>
                <a:cs typeface="Times New Roman" pitchFamily="18" charset="0"/>
              </a:rPr>
              <a:t>divided into </a:t>
            </a:r>
            <a:r>
              <a:rPr lang="en-US" sz="3700" dirty="0" smtClean="0">
                <a:latin typeface="Times New Roman" pitchFamily="18" charset="0"/>
                <a:cs typeface="Times New Roman" pitchFamily="18" charset="0"/>
              </a:rPr>
              <a:t>three periods. The first was his childhood, which was quite unhappy. The second was a highly </a:t>
            </a:r>
            <a:r>
              <a:rPr lang="en-US" sz="3700" dirty="0" smtClean="0">
                <a:solidFill>
                  <a:srgbClr val="FF0000"/>
                </a:solidFill>
                <a:latin typeface="Times New Roman" pitchFamily="18" charset="0"/>
                <a:cs typeface="Times New Roman" pitchFamily="18" charset="0"/>
              </a:rPr>
              <a:t>productive</a:t>
            </a:r>
            <a:r>
              <a:rPr lang="en-US" sz="3700" dirty="0" smtClean="0">
                <a:latin typeface="Times New Roman" pitchFamily="18" charset="0"/>
                <a:cs typeface="Times New Roman" pitchFamily="18" charset="0"/>
              </a:rPr>
              <a:t> period in which he was a professor at Cambridge University, and the third period saw Newton as </a:t>
            </a:r>
            <a:r>
              <a:rPr lang="en-US" sz="3700" dirty="0" smtClean="0">
                <a:solidFill>
                  <a:srgbClr val="FF0000"/>
                </a:solidFill>
                <a:latin typeface="Times New Roman" pitchFamily="18" charset="0"/>
                <a:cs typeface="Times New Roman" pitchFamily="18" charset="0"/>
              </a:rPr>
              <a:t>a government official </a:t>
            </a:r>
            <a:r>
              <a:rPr lang="en-US" sz="3700" dirty="0" smtClean="0">
                <a:latin typeface="Times New Roman" pitchFamily="18" charset="0"/>
                <a:cs typeface="Times New Roman" pitchFamily="18" charset="0"/>
              </a:rPr>
              <a:t>in London with little interest in mathematical research. However, Newton’s </a:t>
            </a:r>
            <a:r>
              <a:rPr lang="en-US" sz="3700" dirty="0" smtClean="0">
                <a:solidFill>
                  <a:srgbClr val="FF0000"/>
                </a:solidFill>
                <a:latin typeface="Times New Roman" pitchFamily="18" charset="0"/>
                <a:cs typeface="Times New Roman" pitchFamily="18" charset="0"/>
              </a:rPr>
              <a:t>scientific</a:t>
            </a:r>
            <a:r>
              <a:rPr lang="en-US" sz="3700" dirty="0" smtClean="0">
                <a:latin typeface="Times New Roman" pitchFamily="18" charset="0"/>
                <a:cs typeface="Times New Roman" pitchFamily="18" charset="0"/>
              </a:rPr>
              <a:t> genius changed the worlds of optics, mathematics, </a:t>
            </a:r>
            <a:r>
              <a:rPr lang="en-US" sz="3700" dirty="0" smtClean="0">
                <a:solidFill>
                  <a:srgbClr val="FF0000"/>
                </a:solidFill>
                <a:latin typeface="Times New Roman" pitchFamily="18" charset="0"/>
                <a:cs typeface="Times New Roman" pitchFamily="18" charset="0"/>
              </a:rPr>
              <a:t>physics</a:t>
            </a:r>
            <a:r>
              <a:rPr lang="en-US" sz="3700" dirty="0" smtClean="0">
                <a:latin typeface="Times New Roman" pitchFamily="18" charset="0"/>
                <a:cs typeface="Times New Roman" pitchFamily="18" charset="0"/>
              </a:rPr>
              <a:t> and astronomy forever. His law of universal gravitation made him greatly respected and well known - every child knows the story of the apple falling onto Newton’s head. In 1705, he was </a:t>
            </a:r>
            <a:r>
              <a:rPr lang="en-US" sz="3700" dirty="0" smtClean="0">
                <a:solidFill>
                  <a:srgbClr val="FF0000"/>
                </a:solidFill>
                <a:latin typeface="Times New Roman" pitchFamily="18" charset="0"/>
                <a:cs typeface="Times New Roman" pitchFamily="18" charset="0"/>
              </a:rPr>
              <a:t>knighted</a:t>
            </a:r>
            <a:r>
              <a:rPr lang="en-US" sz="3700" dirty="0" smtClean="0">
                <a:latin typeface="Times New Roman" pitchFamily="18" charset="0"/>
                <a:cs typeface="Times New Roman" pitchFamily="18" charset="0"/>
              </a:rPr>
              <a:t> for his work by Queen Anne. </a:t>
            </a:r>
            <a:endParaRPr lang="ru-RU" sz="3700" dirty="0" smtClean="0">
              <a:latin typeface="Times New Roman" pitchFamily="18" charset="0"/>
              <a:cs typeface="Times New Roman" pitchFamily="18" charset="0"/>
            </a:endParaRPr>
          </a:p>
          <a:p>
            <a:pPr>
              <a:buNone/>
            </a:pPr>
            <a:r>
              <a:rPr lang="en-US" dirty="0" smtClean="0"/>
              <a:t> </a:t>
            </a:r>
            <a:endParaRPr lang="ru-RU"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85728"/>
            <a:ext cx="8647968" cy="1143000"/>
          </a:xfrm>
        </p:spPr>
        <p:txBody>
          <a:bodyPr>
            <a:normAutofit/>
          </a:bodyPr>
          <a:lstStyle/>
          <a:p>
            <a:pPr algn="ctr"/>
            <a:r>
              <a:rPr lang="ru-RU" sz="3200" dirty="0" smtClean="0">
                <a:solidFill>
                  <a:srgbClr val="FF0000"/>
                </a:solidFill>
                <a:latin typeface="Times New Roman" pitchFamily="18" charset="0"/>
                <a:cs typeface="Times New Roman" pitchFamily="18" charset="0"/>
              </a:rPr>
              <a:t>Пример </a:t>
            </a:r>
            <a:r>
              <a:rPr lang="ru-RU" sz="3200" dirty="0" err="1" smtClean="0">
                <a:solidFill>
                  <a:srgbClr val="FF0000"/>
                </a:solidFill>
                <a:latin typeface="Times New Roman" pitchFamily="18" charset="0"/>
                <a:cs typeface="Times New Roman" pitchFamily="18" charset="0"/>
              </a:rPr>
              <a:t>клоуз</a:t>
            </a:r>
            <a:r>
              <a:rPr lang="ru-RU" sz="3200" dirty="0" smtClean="0">
                <a:solidFill>
                  <a:srgbClr val="FF0000"/>
                </a:solidFill>
                <a:latin typeface="Times New Roman" pitchFamily="18" charset="0"/>
                <a:cs typeface="Times New Roman" pitchFamily="18" charset="0"/>
              </a:rPr>
              <a:t> – теста для обучающихся </a:t>
            </a:r>
            <a:br>
              <a:rPr lang="ru-RU" sz="3200" dirty="0" smtClean="0">
                <a:solidFill>
                  <a:srgbClr val="FF0000"/>
                </a:solidFill>
                <a:latin typeface="Times New Roman" pitchFamily="18" charset="0"/>
                <a:cs typeface="Times New Roman" pitchFamily="18" charset="0"/>
              </a:rPr>
            </a:br>
            <a:r>
              <a:rPr lang="ru-RU" sz="3200" dirty="0" smtClean="0">
                <a:solidFill>
                  <a:srgbClr val="FF0000"/>
                </a:solidFill>
                <a:latin typeface="Times New Roman" pitchFamily="18" charset="0"/>
                <a:cs typeface="Times New Roman" pitchFamily="18" charset="0"/>
              </a:rPr>
              <a:t>3 курса</a:t>
            </a:r>
            <a:endParaRPr lang="ru-RU" sz="3200" dirty="0"/>
          </a:p>
        </p:txBody>
      </p:sp>
      <p:sp>
        <p:nvSpPr>
          <p:cNvPr id="3" name="Содержимое 2"/>
          <p:cNvSpPr>
            <a:spLocks noGrp="1"/>
          </p:cNvSpPr>
          <p:nvPr>
            <p:ph idx="1"/>
          </p:nvPr>
        </p:nvSpPr>
        <p:spPr>
          <a:xfrm>
            <a:off x="1071538" y="1785926"/>
            <a:ext cx="7862150" cy="4857784"/>
          </a:xfrm>
        </p:spPr>
        <p:txBody>
          <a:bodyPr>
            <a:normAutofit/>
          </a:bodyPr>
          <a:lstStyle/>
          <a:p>
            <a:pPr algn="just">
              <a:buNone/>
            </a:pPr>
            <a:r>
              <a:rPr lang="en-US" sz="1800" dirty="0" smtClean="0">
                <a:solidFill>
                  <a:srgbClr val="FF0000"/>
                </a:solidFill>
                <a:latin typeface="Times New Roman" pitchFamily="18" charset="0"/>
                <a:cs typeface="Times New Roman" pitchFamily="18" charset="0"/>
              </a:rPr>
              <a:t>Complete the text with one of the words or phrases below: </a:t>
            </a:r>
            <a:endParaRPr lang="ru-RU" sz="1800" dirty="0" smtClean="0">
              <a:solidFill>
                <a:srgbClr val="FF0000"/>
              </a:solidFill>
              <a:latin typeface="Times New Roman" pitchFamily="18" charset="0"/>
              <a:cs typeface="Times New Roman" pitchFamily="18" charset="0"/>
            </a:endParaRPr>
          </a:p>
          <a:p>
            <a:pPr algn="just">
              <a:buNone/>
            </a:pPr>
            <a:r>
              <a:rPr lang="en-US" sz="1800" b="1" dirty="0" smtClean="0">
                <a:latin typeface="Times New Roman" pitchFamily="18" charset="0"/>
                <a:cs typeface="Times New Roman" pitchFamily="18" charset="0"/>
              </a:rPr>
              <a:t>flood, injure, hurricanes, homeless, destroyed, damaged, disasters, dangerous</a:t>
            </a:r>
            <a:endParaRPr lang="ru-RU" sz="1800" dirty="0" smtClean="0">
              <a:latin typeface="Times New Roman" pitchFamily="18" charset="0"/>
              <a:cs typeface="Times New Roman" pitchFamily="18" charset="0"/>
            </a:endParaRPr>
          </a:p>
          <a:p>
            <a:pPr algn="just">
              <a:buNone/>
            </a:pP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 lot of different weather (1)_________________ happen on the Earth every year. All of them can be very (2)_____________________ for people. The greatest natural disasters cause a lot of damage, (3) _______________ and kill people. When the famous Galveston Hurricane struck The United States in September 1900, the whole city of Galveston, Texas, was (4) ______________________ and about 6,000 people were killed. (5) _________________ often bring massive floods. The Hurricane Agnes, that happened in the United States in 1972, was not a strong one, but it brought rainfalls that caused floods and the death of 122 people. A more awful (6) _____________________ happened in China in 1998. It was caused by heavy rainfall. Nearly 4000 people were killed. The flood destroyed houses and left millions of people (7) _____________________, a lot of farmland was (8) _____________________. </a:t>
            </a:r>
            <a:endParaRPr lang="ru-RU" sz="1800" dirty="0" smtClean="0">
              <a:latin typeface="Times New Roman" pitchFamily="18" charset="0"/>
              <a:cs typeface="Times New Roman" pitchFamily="18" charset="0"/>
            </a:endParaRPr>
          </a:p>
          <a:p>
            <a:pPr algn="just"/>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42852"/>
            <a:ext cx="8576530" cy="714380"/>
          </a:xfrm>
        </p:spPr>
        <p:txBody>
          <a:bodyPr>
            <a:normAutofit fontScale="90000"/>
          </a:bodyPr>
          <a:lstStyle/>
          <a:p>
            <a:pPr algn="just"/>
            <a:r>
              <a:rPr lang="ru-RU" sz="2700" dirty="0" smtClean="0">
                <a:solidFill>
                  <a:srgbClr val="FF0000"/>
                </a:solidFill>
                <a:latin typeface="Times New Roman" pitchFamily="18" charset="0"/>
                <a:cs typeface="Times New Roman" pitchFamily="18" charset="0"/>
              </a:rPr>
              <a:t/>
            </a:r>
            <a:br>
              <a:rPr lang="ru-RU" sz="2700" dirty="0" smtClean="0">
                <a:solidFill>
                  <a:srgbClr val="FF0000"/>
                </a:solidFill>
                <a:latin typeface="Times New Roman" pitchFamily="18" charset="0"/>
                <a:cs typeface="Times New Roman" pitchFamily="18" charset="0"/>
              </a:rPr>
            </a:br>
            <a:r>
              <a:rPr lang="ru-RU" sz="2700" dirty="0" smtClean="0">
                <a:solidFill>
                  <a:srgbClr val="FF0000"/>
                </a:solidFill>
                <a:latin typeface="Times New Roman" pitchFamily="18" charset="0"/>
                <a:cs typeface="Times New Roman" pitchFamily="18" charset="0"/>
              </a:rPr>
              <a:t/>
            </a:r>
            <a:br>
              <a:rPr lang="ru-RU" sz="2700" dirty="0" smtClean="0">
                <a:solidFill>
                  <a:srgbClr val="FF0000"/>
                </a:solidFill>
                <a:latin typeface="Times New Roman" pitchFamily="18" charset="0"/>
                <a:cs typeface="Times New Roman" pitchFamily="18" charset="0"/>
              </a:rPr>
            </a:br>
            <a:r>
              <a:rPr lang="ru-RU" sz="2700" dirty="0" smtClean="0">
                <a:solidFill>
                  <a:srgbClr val="FF0000"/>
                </a:solidFill>
                <a:latin typeface="Times New Roman" pitchFamily="18" charset="0"/>
                <a:cs typeface="Times New Roman" pitchFamily="18" charset="0"/>
              </a:rPr>
              <a:t>Пример </a:t>
            </a:r>
            <a:r>
              <a:rPr lang="ru-RU" sz="2700" dirty="0" err="1" smtClean="0">
                <a:solidFill>
                  <a:srgbClr val="FF0000"/>
                </a:solidFill>
                <a:latin typeface="Times New Roman" pitchFamily="18" charset="0"/>
                <a:cs typeface="Times New Roman" pitchFamily="18" charset="0"/>
              </a:rPr>
              <a:t>клоуз</a:t>
            </a:r>
            <a:r>
              <a:rPr lang="ru-RU" sz="2700" dirty="0" smtClean="0">
                <a:solidFill>
                  <a:srgbClr val="FF0000"/>
                </a:solidFill>
                <a:latin typeface="Times New Roman" pitchFamily="18" charset="0"/>
                <a:cs typeface="Times New Roman" pitchFamily="18" charset="0"/>
              </a:rPr>
              <a:t> – теста для обучающихся технических специальностей</a:t>
            </a:r>
            <a:r>
              <a:rPr lang="ru-RU" sz="4400" dirty="0" smtClean="0">
                <a:solidFill>
                  <a:srgbClr val="FF0000"/>
                </a:solidFill>
                <a:latin typeface="Times New Roman" pitchFamily="18" charset="0"/>
                <a:cs typeface="Times New Roman" pitchFamily="18" charset="0"/>
              </a:rPr>
              <a:t/>
            </a:r>
            <a:br>
              <a:rPr lang="ru-RU" sz="4400" dirty="0" smtClean="0">
                <a:solidFill>
                  <a:srgbClr val="FF0000"/>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1071538" y="1071546"/>
            <a:ext cx="7929618" cy="5500726"/>
          </a:xfrm>
        </p:spPr>
        <p:txBody>
          <a:bodyPr>
            <a:normAutofit fontScale="92500" lnSpcReduction="10000"/>
          </a:bodyPr>
          <a:lstStyle/>
          <a:p>
            <a:endParaRPr lang="ru-RU" sz="1800" dirty="0" smtClean="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endParaRPr lang="en-US" sz="1800" dirty="0" smtClean="0">
              <a:latin typeface="Times New Roman" pitchFamily="18" charset="0"/>
              <a:cs typeface="Times New Roman" pitchFamily="18" charset="0"/>
            </a:endParaRPr>
          </a:p>
          <a:p>
            <a:pPr>
              <a:buNone/>
            </a:pP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a:t>
            </a:r>
            <a:r>
              <a:rPr lang="en-US" sz="1800" dirty="0" smtClean="0">
                <a:solidFill>
                  <a:srgbClr val="FF0000"/>
                </a:solidFill>
                <a:latin typeface="Times New Roman" pitchFamily="18" charset="0"/>
                <a:cs typeface="Times New Roman" pitchFamily="18" charset="0"/>
              </a:rPr>
              <a:t>Fill in the blanks with the words </a:t>
            </a:r>
            <a:r>
              <a:rPr lang="en-US" sz="1800" dirty="0" smtClean="0">
                <a:latin typeface="Times New Roman" pitchFamily="18" charset="0"/>
                <a:cs typeface="Times New Roman" pitchFamily="18" charset="0"/>
              </a:rPr>
              <a:t>FAST/SLOW, made of, buttons, has, in, has, the top, on the wall </a:t>
            </a:r>
            <a:r>
              <a:rPr lang="en-US" sz="1800" dirty="0" smtClean="0">
                <a:solidFill>
                  <a:srgbClr val="FF0000"/>
                </a:solidFill>
                <a:latin typeface="Times New Roman" pitchFamily="18" charset="0"/>
                <a:cs typeface="Times New Roman" pitchFamily="18" charset="0"/>
              </a:rPr>
              <a:t>using the picture</a:t>
            </a:r>
            <a:r>
              <a:rPr lang="ru-RU" sz="1800" dirty="0" smtClean="0">
                <a:solidFill>
                  <a:srgbClr val="FF0000"/>
                </a:solidFill>
                <a:latin typeface="Times New Roman" pitchFamily="18" charset="0"/>
                <a:cs typeface="Times New Roman" pitchFamily="18" charset="0"/>
              </a:rPr>
              <a:t>:</a:t>
            </a:r>
          </a:p>
          <a:p>
            <a:pPr algn="just">
              <a:buNone/>
            </a:pP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In this diagram, there is a fan. The fan </a:t>
            </a:r>
            <a:r>
              <a:rPr lang="ru-RU" sz="18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______ three blades but no guard. The blades are </a:t>
            </a:r>
            <a:r>
              <a:rPr lang="ru-RU" sz="18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______________ plastic. There are two </a:t>
            </a:r>
            <a:r>
              <a:rPr lang="ru-RU" sz="1800" dirty="0" smtClean="0">
                <a:latin typeface="Times New Roman" pitchFamily="18" charset="0"/>
                <a:cs typeface="Times New Roman" pitchFamily="18" charset="0"/>
              </a:rPr>
              <a:t>3)</a:t>
            </a:r>
            <a:r>
              <a:rPr lang="en-US" sz="1800" dirty="0" smtClean="0">
                <a:latin typeface="Times New Roman" pitchFamily="18" charset="0"/>
                <a:cs typeface="Times New Roman" pitchFamily="18" charset="0"/>
              </a:rPr>
              <a:t>___________ on the base of the fan. The button at </a:t>
            </a:r>
            <a:r>
              <a:rPr lang="ru-RU" sz="1800" dirty="0" smtClean="0">
                <a:latin typeface="Times New Roman" pitchFamily="18" charset="0"/>
                <a:cs typeface="Times New Roman" pitchFamily="18" charset="0"/>
              </a:rPr>
              <a:t>4)</a:t>
            </a:r>
            <a:r>
              <a:rPr lang="en-US" sz="1800" dirty="0" smtClean="0">
                <a:latin typeface="Times New Roman" pitchFamily="18" charset="0"/>
                <a:cs typeface="Times New Roman" pitchFamily="18" charset="0"/>
              </a:rPr>
              <a:t>__________ is the ON/OFF button, and the one at the bottom is the </a:t>
            </a:r>
            <a:r>
              <a:rPr lang="ru-RU" sz="1800" dirty="0" smtClean="0">
                <a:latin typeface="Times New Roman" pitchFamily="18" charset="0"/>
                <a:cs typeface="Times New Roman" pitchFamily="18" charset="0"/>
              </a:rPr>
              <a:t>5)</a:t>
            </a:r>
            <a:r>
              <a:rPr lang="en-US" sz="1800" dirty="0" smtClean="0">
                <a:latin typeface="Times New Roman" pitchFamily="18" charset="0"/>
                <a:cs typeface="Times New Roman" pitchFamily="18" charset="0"/>
              </a:rPr>
              <a:t>___________ button. The fan </a:t>
            </a:r>
            <a:r>
              <a:rPr lang="ru-RU" sz="1800" dirty="0" smtClean="0">
                <a:latin typeface="Times New Roman" pitchFamily="18" charset="0"/>
                <a:cs typeface="Times New Roman" pitchFamily="18" charset="0"/>
              </a:rPr>
              <a:t>6)</a:t>
            </a:r>
            <a:r>
              <a:rPr lang="en-US" sz="1800" dirty="0" smtClean="0">
                <a:latin typeface="Times New Roman" pitchFamily="18" charset="0"/>
                <a:cs typeface="Times New Roman" pitchFamily="18" charset="0"/>
              </a:rPr>
              <a:t>_______a wire and a plug. There is a socket </a:t>
            </a:r>
            <a:r>
              <a:rPr lang="ru-RU" sz="1800" dirty="0" smtClean="0">
                <a:latin typeface="Times New Roman" pitchFamily="18" charset="0"/>
                <a:cs typeface="Times New Roman" pitchFamily="18" charset="0"/>
              </a:rPr>
              <a:t>7)</a:t>
            </a:r>
            <a:r>
              <a:rPr lang="en-US" sz="1800" dirty="0" smtClean="0">
                <a:latin typeface="Times New Roman" pitchFamily="18" charset="0"/>
                <a:cs typeface="Times New Roman" pitchFamily="18" charset="0"/>
              </a:rPr>
              <a:t>________. The plug is </a:t>
            </a:r>
            <a:r>
              <a:rPr lang="ru-RU" sz="1800" dirty="0" smtClean="0">
                <a:latin typeface="Times New Roman" pitchFamily="18" charset="0"/>
                <a:cs typeface="Times New Roman" pitchFamily="18" charset="0"/>
              </a:rPr>
              <a:t>8)</a:t>
            </a:r>
            <a:r>
              <a:rPr lang="en-US" sz="1800" dirty="0" smtClean="0">
                <a:latin typeface="Times New Roman" pitchFamily="18" charset="0"/>
                <a:cs typeface="Times New Roman" pitchFamily="18" charset="0"/>
              </a:rPr>
              <a:t>__ the socket.</a:t>
            </a:r>
            <a:endParaRPr lang="ru-RU"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p>
          <a:p>
            <a:pPr>
              <a:buNone/>
            </a:pP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(ответ)</a:t>
            </a:r>
          </a:p>
          <a:p>
            <a:pPr algn="just">
              <a:buNone/>
            </a:pPr>
            <a:r>
              <a:rPr lang="ru-RU" sz="14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In this diagram, there is a fan. The fan has three blades but no guard. The blades are made of plastic. There are two buttons on the base of the fan. The button at the top is the ON/OFF button, and the one at the bottom is the FAST/SLOW button. The fan has a wire and a plug. There is a socket on the wall. The plug is in the socket.</a:t>
            </a:r>
            <a:endParaRPr lang="ru-RU" sz="1400" dirty="0" smtClean="0">
              <a:latin typeface="Times New Roman" pitchFamily="18" charset="0"/>
              <a:cs typeface="Times New Roman" pitchFamily="18" charset="0"/>
            </a:endParaRPr>
          </a:p>
          <a:p>
            <a:endParaRPr lang="ru-RU" dirty="0"/>
          </a:p>
        </p:txBody>
      </p:sp>
      <p:pic>
        <p:nvPicPr>
          <p:cNvPr id="5" name="Рисунок 4" descr="C:\Users\Univer\Desktop\Магнитогорск текст выступл\вент.jpg"/>
          <p:cNvPicPr/>
          <p:nvPr/>
        </p:nvPicPr>
        <p:blipFill>
          <a:blip r:embed="rId2" cstate="print"/>
          <a:srcRect l="8129" t="4835" r="3714"/>
          <a:stretch>
            <a:fillRect/>
          </a:stretch>
        </p:blipFill>
        <p:spPr bwMode="auto">
          <a:xfrm>
            <a:off x="4214810" y="928670"/>
            <a:ext cx="4500594" cy="23574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714348" y="142852"/>
            <a:ext cx="8219340" cy="6429420"/>
          </a:xfrm>
        </p:spPr>
        <p:txBody>
          <a:bodyPr>
            <a:normAutofit fontScale="92500" lnSpcReduction="10000"/>
          </a:bodyPr>
          <a:lstStyle/>
          <a:p>
            <a:pPr algn="just">
              <a:lnSpc>
                <a:spcPct val="120000"/>
              </a:lnSpc>
              <a:buNone/>
            </a:pPr>
            <a:r>
              <a:rPr lang="en-US" dirty="0" smtClean="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Важнейшими моментами подготовки </a:t>
            </a:r>
            <a:r>
              <a:rPr lang="ru-RU" dirty="0" err="1" smtClean="0">
                <a:solidFill>
                  <a:srgbClr val="FF0000"/>
                </a:solidFill>
                <a:latin typeface="Times New Roman" pitchFamily="18" charset="0"/>
                <a:cs typeface="Times New Roman" pitchFamily="18" charset="0"/>
              </a:rPr>
              <a:t>клоуз-тестов</a:t>
            </a:r>
            <a:r>
              <a:rPr lang="ru-RU" dirty="0" smtClean="0">
                <a:solidFill>
                  <a:srgbClr val="FF0000"/>
                </a:solidFill>
                <a:latin typeface="Times New Roman" pitchFamily="18" charset="0"/>
                <a:cs typeface="Times New Roman" pitchFamily="18" charset="0"/>
              </a:rPr>
              <a:t> являются:</a:t>
            </a:r>
          </a:p>
          <a:p>
            <a:pPr algn="just">
              <a:lnSpc>
                <a:spcPct val="120000"/>
              </a:lnSpc>
            </a:pPr>
            <a:r>
              <a:rPr lang="ru-RU" sz="3000" dirty="0" smtClean="0">
                <a:latin typeface="Times New Roman" pitchFamily="18" charset="0"/>
                <a:cs typeface="Times New Roman" pitchFamily="18" charset="0"/>
              </a:rPr>
              <a:t>1) выбор адекватного теста, содержание которого доступно развитию испытуемого на данном этапе;</a:t>
            </a:r>
          </a:p>
          <a:p>
            <a:pPr algn="just">
              <a:lnSpc>
                <a:spcPct val="120000"/>
              </a:lnSpc>
            </a:pPr>
            <a:r>
              <a:rPr lang="ru-RU" sz="3000" dirty="0" smtClean="0">
                <a:latin typeface="Times New Roman" pitchFamily="18" charset="0"/>
                <a:cs typeface="Times New Roman" pitchFamily="18" charset="0"/>
              </a:rPr>
              <a:t>2) определение общего количества и характера слов, которые следует убрать из текста;</a:t>
            </a:r>
          </a:p>
          <a:p>
            <a:pPr algn="just">
              <a:lnSpc>
                <a:spcPct val="120000"/>
              </a:lnSpc>
            </a:pPr>
            <a:r>
              <a:rPr lang="ru-RU" sz="3000" dirty="0" smtClean="0">
                <a:latin typeface="Times New Roman" pitchFamily="18" charset="0"/>
                <a:cs typeface="Times New Roman" pitchFamily="18" charset="0"/>
              </a:rPr>
              <a:t>3) стиль теста должен соответствовать требованиям тестирования;</a:t>
            </a:r>
          </a:p>
          <a:p>
            <a:pPr algn="just">
              <a:lnSpc>
                <a:spcPct val="120000"/>
              </a:lnSpc>
            </a:pPr>
            <a:r>
              <a:rPr lang="ru-RU" sz="3000" dirty="0" smtClean="0">
                <a:latin typeface="Times New Roman" pitchFamily="18" charset="0"/>
                <a:cs typeface="Times New Roman" pitchFamily="18" charset="0"/>
              </a:rPr>
              <a:t>4) должны быть даны четкие инструкции по выполнению теста;</a:t>
            </a:r>
          </a:p>
          <a:p>
            <a:pPr algn="just">
              <a:lnSpc>
                <a:spcPct val="120000"/>
              </a:lnSpc>
            </a:pPr>
            <a:r>
              <a:rPr lang="ru-RU" sz="3000" dirty="0" smtClean="0">
                <a:latin typeface="Times New Roman" pitchFamily="18" charset="0"/>
                <a:cs typeface="Times New Roman" pitchFamily="18" charset="0"/>
              </a:rPr>
              <a:t>5)</a:t>
            </a:r>
            <a:r>
              <a:rPr lang="en-US" sz="3000" dirty="0" smtClean="0">
                <a:latin typeface="Times New Roman" pitchFamily="18" charset="0"/>
                <a:cs typeface="Times New Roman" pitchFamily="18" charset="0"/>
              </a:rPr>
              <a:t> </a:t>
            </a:r>
            <a:r>
              <a:rPr lang="ru-RU" sz="3000" dirty="0" smtClean="0">
                <a:latin typeface="Times New Roman" pitchFamily="18" charset="0"/>
                <a:cs typeface="Times New Roman" pitchFamily="18" charset="0"/>
              </a:rPr>
              <a:t>заранее</a:t>
            </a:r>
            <a:r>
              <a:rPr lang="en-US" sz="3000" dirty="0" smtClean="0">
                <a:latin typeface="Times New Roman" pitchFamily="18" charset="0"/>
                <a:cs typeface="Times New Roman" pitchFamily="18" charset="0"/>
              </a:rPr>
              <a:t> </a:t>
            </a:r>
            <a:r>
              <a:rPr lang="ru-RU" sz="3000" dirty="0" smtClean="0">
                <a:latin typeface="Times New Roman" pitchFamily="18" charset="0"/>
                <a:cs typeface="Times New Roman" pitchFamily="18" charset="0"/>
              </a:rPr>
              <a:t>выполнить несколько подобных тестов до того, как будет дан итоговый тест.</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solidFill>
                  <a:srgbClr val="FF0000"/>
                </a:solidFill>
                <a:latin typeface="Times New Roman" pitchFamily="18" charset="0"/>
                <a:cs typeface="Times New Roman" pitchFamily="18" charset="0"/>
              </a:rPr>
              <a:t>Разновидности</a:t>
            </a:r>
            <a:r>
              <a:rPr lang="en-US" sz="2400" dirty="0" smtClean="0">
                <a:solidFill>
                  <a:srgbClr val="FF0000"/>
                </a:solidFill>
                <a:latin typeface="Times New Roman" pitchFamily="18" charset="0"/>
                <a:cs typeface="Times New Roman" pitchFamily="18" charset="0"/>
              </a:rPr>
              <a:t> </a:t>
            </a:r>
            <a:r>
              <a:rPr lang="ru-RU" sz="2400" dirty="0" err="1" smtClean="0">
                <a:solidFill>
                  <a:srgbClr val="FF0000"/>
                </a:solidFill>
                <a:latin typeface="Times New Roman" pitchFamily="18" charset="0"/>
                <a:cs typeface="Times New Roman" pitchFamily="18" charset="0"/>
              </a:rPr>
              <a:t>клоуз-теста</a:t>
            </a:r>
            <a:r>
              <a:rPr lang="ru-RU" sz="2400" dirty="0" smtClean="0">
                <a:solidFill>
                  <a:srgbClr val="FF0000"/>
                </a:solidFill>
                <a:latin typeface="Times New Roman" pitchFamily="18" charset="0"/>
                <a:cs typeface="Times New Roman" pitchFamily="18" charset="0"/>
              </a:rPr>
              <a:t>:</a:t>
            </a:r>
            <a:endParaRPr lang="ru-RU" sz="2400" dirty="0"/>
          </a:p>
        </p:txBody>
      </p:sp>
      <p:sp>
        <p:nvSpPr>
          <p:cNvPr id="3" name="Содержимое 2"/>
          <p:cNvSpPr>
            <a:spLocks noGrp="1"/>
          </p:cNvSpPr>
          <p:nvPr>
            <p:ph idx="1"/>
          </p:nvPr>
        </p:nvSpPr>
        <p:spPr>
          <a:xfrm>
            <a:off x="1000100" y="1447800"/>
            <a:ext cx="7858180" cy="5124472"/>
          </a:xfrm>
        </p:spPr>
        <p:txBody>
          <a:bodyPr>
            <a:normAutofit fontScale="77500" lnSpcReduction="20000"/>
          </a:bodyPr>
          <a:lstStyle/>
          <a:p>
            <a:pPr algn="ctr">
              <a:lnSpc>
                <a:spcPct val="170000"/>
              </a:lnSpc>
              <a:buNone/>
            </a:pPr>
            <a:r>
              <a:rPr lang="en-US" dirty="0" smtClean="0">
                <a:solidFill>
                  <a:srgbClr val="FF0000"/>
                </a:solidFill>
                <a:latin typeface="Times New Roman" pitchFamily="18" charset="0"/>
                <a:cs typeface="Times New Roman" pitchFamily="18" charset="0"/>
              </a:rPr>
              <a:t>	</a:t>
            </a:r>
            <a:r>
              <a:rPr lang="ru-RU" sz="2600" dirty="0" err="1" smtClean="0">
                <a:solidFill>
                  <a:srgbClr val="FF0000"/>
                </a:solidFill>
                <a:latin typeface="Times New Roman" pitchFamily="18" charset="0"/>
                <a:cs typeface="Times New Roman" pitchFamily="18" charset="0"/>
              </a:rPr>
              <a:t>Аудиоклоуз-тест</a:t>
            </a:r>
            <a:r>
              <a:rPr lang="ru-RU" sz="2600" dirty="0" smtClean="0">
                <a:latin typeface="Times New Roman" pitchFamily="18" charset="0"/>
                <a:cs typeface="Times New Roman" pitchFamily="18" charset="0"/>
              </a:rPr>
              <a:t> – вид теста</a:t>
            </a:r>
            <a:r>
              <a:rPr lang="en-US" sz="2600" dirty="0" smtClean="0">
                <a:latin typeface="Times New Roman" pitchFamily="18" charset="0"/>
                <a:cs typeface="Times New Roman" pitchFamily="18" charset="0"/>
              </a:rPr>
              <a:t> </a:t>
            </a:r>
            <a:r>
              <a:rPr lang="ru-RU" sz="2600" dirty="0" smtClean="0">
                <a:latin typeface="Times New Roman" pitchFamily="18" charset="0"/>
                <a:cs typeface="Times New Roman" pitchFamily="18" charset="0"/>
              </a:rPr>
              <a:t>для проверки понимания иноязычной</a:t>
            </a:r>
            <a:r>
              <a:rPr lang="en-US" sz="2600" dirty="0" smtClean="0">
                <a:latin typeface="Times New Roman" pitchFamily="18" charset="0"/>
                <a:cs typeface="Times New Roman" pitchFamily="18" charset="0"/>
              </a:rPr>
              <a:t> </a:t>
            </a:r>
            <a:r>
              <a:rPr lang="ru-RU" sz="2600" dirty="0" smtClean="0">
                <a:latin typeface="Times New Roman" pitchFamily="18" charset="0"/>
                <a:cs typeface="Times New Roman" pitchFamily="18" charset="0"/>
              </a:rPr>
              <a:t>речи на слух.</a:t>
            </a:r>
            <a:br>
              <a:rPr lang="ru-RU" sz="2600" dirty="0" smtClean="0">
                <a:latin typeface="Times New Roman" pitchFamily="18" charset="0"/>
                <a:cs typeface="Times New Roman" pitchFamily="18" charset="0"/>
              </a:rPr>
            </a:br>
            <a:r>
              <a:rPr lang="ru-RU" sz="2600" dirty="0" err="1" smtClean="0">
                <a:solidFill>
                  <a:srgbClr val="FF0000"/>
                </a:solidFill>
                <a:latin typeface="Times New Roman" pitchFamily="18" charset="0"/>
                <a:cs typeface="Times New Roman" pitchFamily="18" charset="0"/>
              </a:rPr>
              <a:t>Б-клоуз-тест</a:t>
            </a:r>
            <a:r>
              <a:rPr lang="ru-RU" sz="2600" dirty="0" smtClean="0">
                <a:solidFill>
                  <a:srgbClr val="FF0000"/>
                </a:solidFill>
                <a:latin typeface="Times New Roman" pitchFamily="18" charset="0"/>
                <a:cs typeface="Times New Roman" pitchFamily="18" charset="0"/>
              </a:rPr>
              <a:t> </a:t>
            </a:r>
            <a:r>
              <a:rPr lang="ru-RU" sz="2600" dirty="0" smtClean="0">
                <a:latin typeface="Times New Roman" pitchFamily="18" charset="0"/>
                <a:cs typeface="Times New Roman" pitchFamily="18" charset="0"/>
              </a:rPr>
              <a:t> - тест, в котором пропускается каждое </a:t>
            </a:r>
            <a:r>
              <a:rPr lang="ru-RU" sz="2600" dirty="0" smtClean="0">
                <a:latin typeface="Times New Roman" pitchFamily="18" charset="0"/>
                <a:cs typeface="Times New Roman" pitchFamily="18" charset="0"/>
              </a:rPr>
              <a:t>3 - 4 </a:t>
            </a:r>
            <a:r>
              <a:rPr lang="ru-RU" sz="2600" dirty="0" smtClean="0">
                <a:latin typeface="Times New Roman" pitchFamily="18" charset="0"/>
                <a:cs typeface="Times New Roman" pitchFamily="18" charset="0"/>
              </a:rPr>
              <a:t>слово, в каждом слове-пропуске указана</a:t>
            </a:r>
            <a:r>
              <a:rPr lang="en-US" sz="2600" dirty="0" smtClean="0">
                <a:latin typeface="Times New Roman" pitchFamily="18" charset="0"/>
                <a:cs typeface="Times New Roman" pitchFamily="18" charset="0"/>
              </a:rPr>
              <a:t> </a:t>
            </a:r>
            <a:r>
              <a:rPr lang="ru-RU" sz="2600" dirty="0" smtClean="0">
                <a:latin typeface="Times New Roman" pitchFamily="18" charset="0"/>
                <a:cs typeface="Times New Roman" pitchFamily="18" charset="0"/>
              </a:rPr>
              <a:t>первая</a:t>
            </a:r>
            <a:r>
              <a:rPr lang="en-US" sz="2600" dirty="0" smtClean="0">
                <a:latin typeface="Times New Roman" pitchFamily="18" charset="0"/>
                <a:cs typeface="Times New Roman" pitchFamily="18" charset="0"/>
              </a:rPr>
              <a:t> </a:t>
            </a:r>
            <a:r>
              <a:rPr lang="ru-RU" sz="2600" dirty="0" smtClean="0">
                <a:latin typeface="Times New Roman" pitchFamily="18" charset="0"/>
                <a:cs typeface="Times New Roman" pitchFamily="18" charset="0"/>
              </a:rPr>
              <a:t>буква. </a:t>
            </a:r>
            <a:br>
              <a:rPr lang="ru-RU" sz="2600" dirty="0" smtClean="0">
                <a:latin typeface="Times New Roman" pitchFamily="18" charset="0"/>
                <a:cs typeface="Times New Roman" pitchFamily="18" charset="0"/>
              </a:rPr>
            </a:br>
            <a:r>
              <a:rPr lang="ru-RU" sz="2600" dirty="0" smtClean="0">
                <a:solidFill>
                  <a:srgbClr val="FF0000"/>
                </a:solidFill>
                <a:latin typeface="Times New Roman" pitchFamily="18" charset="0"/>
                <a:cs typeface="Times New Roman" pitchFamily="18" charset="0"/>
              </a:rPr>
              <a:t>Гибкий </a:t>
            </a:r>
            <a:r>
              <a:rPr lang="ru-RU" sz="2600" dirty="0" err="1" smtClean="0">
                <a:solidFill>
                  <a:srgbClr val="FF0000"/>
                </a:solidFill>
                <a:latin typeface="Times New Roman" pitchFamily="18" charset="0"/>
                <a:cs typeface="Times New Roman" pitchFamily="18" charset="0"/>
              </a:rPr>
              <a:t>Б-тест</a:t>
            </a:r>
            <a:r>
              <a:rPr lang="ru-RU" sz="2600" dirty="0" smtClean="0">
                <a:solidFill>
                  <a:srgbClr val="FF0000"/>
                </a:solidFill>
                <a:latin typeface="Times New Roman" pitchFamily="18" charset="0"/>
                <a:cs typeface="Times New Roman" pitchFamily="18" charset="0"/>
              </a:rPr>
              <a:t> - </a:t>
            </a:r>
            <a:r>
              <a:rPr lang="ru-RU" sz="2600" dirty="0" smtClean="0">
                <a:latin typeface="Times New Roman" pitchFamily="18" charset="0"/>
                <a:cs typeface="Times New Roman" pitchFamily="18" charset="0"/>
              </a:rPr>
              <a:t>комбинированный </a:t>
            </a:r>
            <a:r>
              <a:rPr lang="ru-RU" sz="2600" dirty="0" err="1" smtClean="0">
                <a:latin typeface="Times New Roman" pitchFamily="18" charset="0"/>
                <a:cs typeface="Times New Roman" pitchFamily="18" charset="0"/>
              </a:rPr>
              <a:t>клоуз</a:t>
            </a:r>
            <a:r>
              <a:rPr lang="ru-RU" sz="2600" dirty="0" smtClean="0">
                <a:latin typeface="Times New Roman" pitchFamily="18" charset="0"/>
                <a:cs typeface="Times New Roman" pitchFamily="18" charset="0"/>
              </a:rPr>
              <a:t> - тест</a:t>
            </a:r>
            <a:r>
              <a:rPr lang="ru-RU" sz="2600" dirty="0" smtClean="0">
                <a:latin typeface="Times New Roman" pitchFamily="18" charset="0"/>
                <a:cs typeface="Times New Roman" pitchFamily="18" charset="0"/>
              </a:rPr>
              <a:t>, в каждом задании которого предложена </a:t>
            </a:r>
            <a:r>
              <a:rPr lang="ru-RU" sz="2600" dirty="0" smtClean="0">
                <a:latin typeface="Times New Roman" pitchFamily="18" charset="0"/>
                <a:cs typeface="Times New Roman" pitchFamily="18" charset="0"/>
              </a:rPr>
              <a:t>помощь - подсказка </a:t>
            </a:r>
            <a:r>
              <a:rPr lang="ru-RU" sz="2600" dirty="0" smtClean="0">
                <a:latin typeface="Times New Roman" pitchFamily="18" charset="0"/>
                <a:cs typeface="Times New Roman" pitchFamily="18" charset="0"/>
              </a:rPr>
              <a:t>в виде нескольких букв в начале слова .</a:t>
            </a:r>
            <a:br>
              <a:rPr lang="ru-RU" sz="2600" dirty="0" smtClean="0">
                <a:latin typeface="Times New Roman" pitchFamily="18" charset="0"/>
                <a:cs typeface="Times New Roman" pitchFamily="18" charset="0"/>
              </a:rPr>
            </a:br>
            <a:r>
              <a:rPr lang="ru-RU" sz="2600" dirty="0" err="1" smtClean="0">
                <a:solidFill>
                  <a:srgbClr val="FF0000"/>
                </a:solidFill>
                <a:latin typeface="Times New Roman" pitchFamily="18" charset="0"/>
                <a:cs typeface="Times New Roman" pitchFamily="18" charset="0"/>
              </a:rPr>
              <a:t>С-клоуз-тест</a:t>
            </a:r>
            <a:r>
              <a:rPr lang="ru-RU" sz="2600" dirty="0" smtClean="0">
                <a:latin typeface="Times New Roman" pitchFamily="18" charset="0"/>
                <a:cs typeface="Times New Roman" pitchFamily="18" charset="0"/>
              </a:rPr>
              <a:t>  - состоит в написании недостающей части слова. Проверка </a:t>
            </a:r>
            <a:r>
              <a:rPr lang="ru-RU" sz="2600" dirty="0" err="1" smtClean="0">
                <a:latin typeface="Times New Roman" pitchFamily="18" charset="0"/>
                <a:cs typeface="Times New Roman" pitchFamily="18" charset="0"/>
              </a:rPr>
              <a:t>сформированности</a:t>
            </a:r>
            <a:r>
              <a:rPr lang="ru-RU" sz="2600" dirty="0" smtClean="0">
                <a:latin typeface="Times New Roman" pitchFamily="18" charset="0"/>
                <a:cs typeface="Times New Roman" pitchFamily="18" charset="0"/>
              </a:rPr>
              <a:t> орфографических, лексических, грамматических и  речевых навыков.</a:t>
            </a:r>
            <a:endParaRPr lang="ru-RU" sz="26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solidFill>
                  <a:srgbClr val="FF0000"/>
                </a:solidFill>
                <a:latin typeface="Times New Roman" pitchFamily="18" charset="0"/>
                <a:cs typeface="Times New Roman" pitchFamily="18" charset="0"/>
              </a:rPr>
              <a:t>Преимущества </a:t>
            </a:r>
            <a:r>
              <a:rPr lang="ru-RU" sz="2400" dirty="0" err="1" smtClean="0">
                <a:solidFill>
                  <a:srgbClr val="FF0000"/>
                </a:solidFill>
                <a:latin typeface="Times New Roman" pitchFamily="18" charset="0"/>
                <a:cs typeface="Times New Roman" pitchFamily="18" charset="0"/>
              </a:rPr>
              <a:t>клоуз</a:t>
            </a:r>
            <a:r>
              <a:rPr lang="ru-RU" sz="2400" dirty="0" smtClean="0">
                <a:solidFill>
                  <a:srgbClr val="FF0000"/>
                </a:solidFill>
                <a:latin typeface="Times New Roman" pitchFamily="18" charset="0"/>
                <a:cs typeface="Times New Roman" pitchFamily="18" charset="0"/>
              </a:rPr>
              <a:t> – тестов:</a:t>
            </a:r>
            <a:endParaRPr lang="ru-RU" sz="24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1071538" y="1214422"/>
            <a:ext cx="7862150" cy="5033978"/>
          </a:xfrm>
        </p:spPr>
        <p:txBody>
          <a:bodyPr>
            <a:noAutofit/>
          </a:bodyPr>
          <a:lstStyle/>
          <a:p>
            <a:pPr algn="just"/>
            <a:r>
              <a:rPr lang="ru-RU" sz="2000" dirty="0" smtClean="0">
                <a:latin typeface="Times New Roman" pitchFamily="18" charset="0"/>
                <a:cs typeface="Times New Roman" pitchFamily="18" charset="0"/>
              </a:rPr>
              <a:t>1) Объективное оценивание. </a:t>
            </a:r>
          </a:p>
          <a:p>
            <a:pPr algn="just"/>
            <a:r>
              <a:rPr lang="ru-RU" sz="2000" dirty="0" smtClean="0">
                <a:latin typeface="Times New Roman" pitchFamily="18" charset="0"/>
                <a:cs typeface="Times New Roman" pitchFamily="18" charset="0"/>
              </a:rPr>
              <a:t>2) Возможность использования для любого типа контроля. </a:t>
            </a:r>
          </a:p>
          <a:p>
            <a:pPr algn="just"/>
            <a:r>
              <a:rPr lang="ru-RU" sz="2000" dirty="0" smtClean="0">
                <a:latin typeface="Times New Roman" pitchFamily="18" charset="0"/>
                <a:cs typeface="Times New Roman" pitchFamily="18" charset="0"/>
              </a:rPr>
              <a:t>3) Возможность упростить или усложнить задания.</a:t>
            </a:r>
          </a:p>
          <a:p>
            <a:pPr algn="just"/>
            <a:r>
              <a:rPr lang="ru-RU" sz="2000" dirty="0" smtClean="0">
                <a:latin typeface="Times New Roman" pitchFamily="18" charset="0"/>
                <a:cs typeface="Times New Roman" pitchFamily="18" charset="0"/>
              </a:rPr>
              <a:t> 4) Быстрота получения результата.</a:t>
            </a:r>
          </a:p>
          <a:p>
            <a:pPr algn="just"/>
            <a:r>
              <a:rPr lang="ru-RU" sz="2000" dirty="0" smtClean="0">
                <a:latin typeface="Times New Roman" pitchFamily="18" charset="0"/>
                <a:cs typeface="Times New Roman" pitchFamily="18" charset="0"/>
              </a:rPr>
              <a:t>5) Повышается познавательная активность обучающихся. </a:t>
            </a:r>
          </a:p>
          <a:p>
            <a:pPr algn="just"/>
            <a:r>
              <a:rPr lang="ru-RU" sz="2000" dirty="0" smtClean="0">
                <a:latin typeface="Times New Roman" pitchFamily="18" charset="0"/>
                <a:cs typeface="Times New Roman" pitchFamily="18" charset="0"/>
              </a:rPr>
              <a:t>6) Экономия времени при проверке. </a:t>
            </a:r>
          </a:p>
          <a:p>
            <a:pPr algn="just"/>
            <a:r>
              <a:rPr lang="ru-RU" sz="2000" dirty="0" smtClean="0">
                <a:latin typeface="Times New Roman" pitchFamily="18" charset="0"/>
                <a:cs typeface="Times New Roman" pitchFamily="18" charset="0"/>
              </a:rPr>
              <a:t>7) Улучшение психологической атмосферы учебного процесса.</a:t>
            </a:r>
          </a:p>
          <a:p>
            <a:pPr algn="just"/>
            <a:r>
              <a:rPr lang="ru-RU" sz="2000" dirty="0" smtClean="0">
                <a:latin typeface="Times New Roman" pitchFamily="18" charset="0"/>
                <a:cs typeface="Times New Roman" pitchFamily="18" charset="0"/>
              </a:rPr>
              <a:t> 8) Вероятность угадать вариант ответа намного ниже. Для качественного выполнения </a:t>
            </a:r>
            <a:r>
              <a:rPr lang="ru-RU" sz="2000" dirty="0" err="1" smtClean="0">
                <a:latin typeface="Times New Roman" pitchFamily="18" charset="0"/>
                <a:cs typeface="Times New Roman" pitchFamily="18" charset="0"/>
              </a:rPr>
              <a:t>клоуз-теста</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нужно понять прочитанный текст.</a:t>
            </a:r>
          </a:p>
          <a:p>
            <a:pPr algn="just"/>
            <a:r>
              <a:rPr lang="ru-RU" sz="2000" dirty="0" smtClean="0">
                <a:latin typeface="Times New Roman" pitchFamily="18" charset="0"/>
                <a:cs typeface="Times New Roman" pitchFamily="18" charset="0"/>
              </a:rPr>
              <a:t> 9) Возможность быстрой проверки умений обучающихся понимания иностранной речи на слух.</a:t>
            </a:r>
          </a:p>
          <a:p>
            <a:pPr algn="just"/>
            <a:r>
              <a:rPr lang="ru-RU" sz="2000" dirty="0" smtClean="0">
                <a:latin typeface="Times New Roman" pitchFamily="18" charset="0"/>
                <a:cs typeface="Times New Roman" pitchFamily="18" charset="0"/>
              </a:rPr>
              <a:t> 10) Достоинствами </a:t>
            </a:r>
            <a:r>
              <a:rPr lang="ru-RU" sz="2000" dirty="0" err="1" smtClean="0">
                <a:latin typeface="Times New Roman" pitchFamily="18" charset="0"/>
                <a:cs typeface="Times New Roman" pitchFamily="18" charset="0"/>
              </a:rPr>
              <a:t>клоуз-теста</a:t>
            </a:r>
            <a:r>
              <a:rPr lang="ru-RU" sz="2000" dirty="0" smtClean="0">
                <a:latin typeface="Times New Roman" pitchFamily="18" charset="0"/>
                <a:cs typeface="Times New Roman" pitchFamily="18" charset="0"/>
              </a:rPr>
              <a:t> считаются его экономичность и репрезентативность.</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166</TotalTime>
  <Words>576</Words>
  <PresentationFormat>Экран (4:3)</PresentationFormat>
  <Paragraphs>71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Солнцестояние</vt:lpstr>
      <vt:lpstr>            </vt:lpstr>
      <vt:lpstr>Слайд 2</vt:lpstr>
      <vt:lpstr>Слайд 3</vt:lpstr>
      <vt:lpstr>Пример аудиоклоуз – теста для обучающихся  2 курса </vt:lpstr>
      <vt:lpstr>Пример клоуз – теста для обучающихся  3 курса</vt:lpstr>
      <vt:lpstr>  Пример клоуз – теста для обучающихся технических специальностей </vt:lpstr>
      <vt:lpstr>Слайд 7</vt:lpstr>
      <vt:lpstr>Разновидности клоуз-теста:</vt:lpstr>
      <vt:lpstr>Преимущества клоуз – тестов:</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Univer</dc:creator>
  <cp:lastModifiedBy>Univer</cp:lastModifiedBy>
  <cp:revision>50</cp:revision>
  <dcterms:created xsi:type="dcterms:W3CDTF">2023-01-22T14:17:16Z</dcterms:created>
  <dcterms:modified xsi:type="dcterms:W3CDTF">2023-01-24T11:56:59Z</dcterms:modified>
</cp:coreProperties>
</file>