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15" r:id="rId2"/>
    <p:sldId id="329" r:id="rId3"/>
    <p:sldId id="258" r:id="rId4"/>
    <p:sldId id="330" r:id="rId5"/>
    <p:sldId id="268" r:id="rId6"/>
    <p:sldId id="272" r:id="rId7"/>
    <p:sldId id="275" r:id="rId8"/>
    <p:sldId id="324" r:id="rId9"/>
    <p:sldId id="279" r:id="rId10"/>
    <p:sldId id="353" r:id="rId11"/>
    <p:sldId id="288" r:id="rId12"/>
    <p:sldId id="289" r:id="rId13"/>
    <p:sldId id="293" r:id="rId14"/>
    <p:sldId id="294" r:id="rId15"/>
    <p:sldId id="298" r:id="rId16"/>
    <p:sldId id="300" r:id="rId17"/>
    <p:sldId id="347" r:id="rId18"/>
    <p:sldId id="306" r:id="rId19"/>
    <p:sldId id="334" r:id="rId20"/>
    <p:sldId id="335" r:id="rId21"/>
    <p:sldId id="336" r:id="rId22"/>
    <p:sldId id="339" r:id="rId23"/>
    <p:sldId id="340" r:id="rId24"/>
    <p:sldId id="308" r:id="rId25"/>
    <p:sldId id="309" r:id="rId26"/>
    <p:sldId id="310" r:id="rId27"/>
    <p:sldId id="317" r:id="rId28"/>
    <p:sldId id="327" r:id="rId29"/>
    <p:sldId id="319" r:id="rId30"/>
    <p:sldId id="312" r:id="rId31"/>
    <p:sldId id="313" r:id="rId32"/>
    <p:sldId id="314" r:id="rId33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520" autoAdjust="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1/25/2023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1F487C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1/25/2023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1F487C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1/25/2023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1F487C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1/25/2023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1/25/2023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2404534"/>
            <a:ext cx="5825202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4050834"/>
            <a:ext cx="5825202" cy="2769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77940"/>
            <a:ext cx="2103120" cy="276999"/>
          </a:xfrm>
        </p:spPr>
        <p:txBody>
          <a:bodyPr/>
          <a:lstStyle/>
          <a:p>
            <a:fld id="{7D25CE3B-65B4-4278-96F3-31D4682C528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08960" y="6377940"/>
            <a:ext cx="2926080" cy="276999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83680" y="6377940"/>
            <a:ext cx="2103120" cy="276999"/>
          </a:xfrm>
        </p:spPr>
        <p:txBody>
          <a:bodyPr/>
          <a:lstStyle/>
          <a:p>
            <a:fld id="{072E3D35-78EF-4E8E-8282-DF94A4772D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109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982" y="150113"/>
            <a:ext cx="7946034" cy="49244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2160589"/>
            <a:ext cx="3138026" cy="19389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2160590"/>
            <a:ext cx="3138026" cy="19389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77940"/>
            <a:ext cx="2103120" cy="276999"/>
          </a:xfrm>
        </p:spPr>
        <p:txBody>
          <a:bodyPr/>
          <a:lstStyle/>
          <a:p>
            <a:fld id="{7D25CE3B-65B4-4278-96F3-31D4682C528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08960" y="6377940"/>
            <a:ext cx="2926080" cy="276999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83680" y="6377940"/>
            <a:ext cx="2103120" cy="276999"/>
          </a:xfrm>
        </p:spPr>
        <p:txBody>
          <a:bodyPr/>
          <a:lstStyle/>
          <a:p>
            <a:fld id="{072E3D35-78EF-4E8E-8282-DF94A4772D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912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77940"/>
            <a:ext cx="2103120" cy="276999"/>
          </a:xfrm>
        </p:spPr>
        <p:txBody>
          <a:bodyPr/>
          <a:lstStyle/>
          <a:p>
            <a:fld id="{7D25CE3B-65B4-4278-96F3-31D4682C528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08960" y="6377940"/>
            <a:ext cx="2926080" cy="276999"/>
          </a:xfr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83680" y="6377940"/>
            <a:ext cx="2103120" cy="276999"/>
          </a:xfrm>
        </p:spPr>
        <p:txBody>
          <a:bodyPr/>
          <a:lstStyle/>
          <a:p>
            <a:fld id="{072E3D35-78EF-4E8E-8282-DF94A4772D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511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982" y="150113"/>
            <a:ext cx="7946034" cy="492443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2160983"/>
            <a:ext cx="313921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737246"/>
            <a:ext cx="31392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2160983"/>
            <a:ext cx="313921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737246"/>
            <a:ext cx="313921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77940"/>
            <a:ext cx="2103120" cy="276999"/>
          </a:xfrm>
        </p:spPr>
        <p:txBody>
          <a:bodyPr/>
          <a:lstStyle/>
          <a:p>
            <a:fld id="{7D25CE3B-65B4-4278-96F3-31D4682C528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08960" y="6377940"/>
            <a:ext cx="2926080" cy="276999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83680" y="6377940"/>
            <a:ext cx="2103120" cy="276999"/>
          </a:xfrm>
        </p:spPr>
        <p:txBody>
          <a:bodyPr/>
          <a:lstStyle/>
          <a:p>
            <a:fld id="{072E3D35-78EF-4E8E-8282-DF94A4772D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732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0"/>
            <a:ext cx="9144000" cy="6857998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42849" y="142811"/>
            <a:ext cx="642937" cy="66973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98982" y="150113"/>
            <a:ext cx="7946034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1F487C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6870" y="1071499"/>
            <a:ext cx="8430260" cy="4032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1/25/2023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fipi.ru/" TargetMode="Externa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onlinetestpad.com/ru/testview/325732-demoversiya-vpr-2020-po-anglijskomu-yazyku-dlya-11-klassa" TargetMode="External"/><Relationship Id="rId5" Type="http://schemas.openxmlformats.org/officeDocument/2006/relationships/hyperlink" Target="https://ru-vpr.ru/11-klass/anglijskij-yazyk-11.html" TargetMode="External"/><Relationship Id="rId4" Type="http://schemas.openxmlformats.org/officeDocument/2006/relationships/hyperlink" Target="https://en11-vpr.sdamgia.ru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2"/>
          <p:cNvGrpSpPr/>
          <p:nvPr/>
        </p:nvGrpSpPr>
        <p:grpSpPr>
          <a:xfrm>
            <a:off x="609600" y="1524000"/>
            <a:ext cx="8123187" cy="1905000"/>
            <a:chOff x="1857375" y="214325"/>
            <a:chExt cx="6829425" cy="1071880"/>
          </a:xfrm>
        </p:grpSpPr>
        <p:sp>
          <p:nvSpPr>
            <p:cNvPr id="5" name="object 3"/>
            <p:cNvSpPr/>
            <p:nvPr/>
          </p:nvSpPr>
          <p:spPr>
            <a:xfrm>
              <a:off x="1857375" y="214325"/>
              <a:ext cx="6829425" cy="1071880"/>
            </a:xfrm>
            <a:custGeom>
              <a:avLst/>
              <a:gdLst/>
              <a:ahLst/>
              <a:cxnLst/>
              <a:rect l="l" t="t" r="r" b="b"/>
              <a:pathLst>
                <a:path w="6829425" h="1071880">
                  <a:moveTo>
                    <a:pt x="6829425" y="0"/>
                  </a:moveTo>
                  <a:lnTo>
                    <a:pt x="0" y="0"/>
                  </a:lnTo>
                  <a:lnTo>
                    <a:pt x="0" y="1071549"/>
                  </a:lnTo>
                  <a:lnTo>
                    <a:pt x="6829425" y="1071549"/>
                  </a:lnTo>
                  <a:lnTo>
                    <a:pt x="68294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4"/>
            <p:cNvSpPr/>
            <p:nvPr/>
          </p:nvSpPr>
          <p:spPr>
            <a:xfrm>
              <a:off x="1857375" y="214325"/>
              <a:ext cx="6829425" cy="1071880"/>
            </a:xfrm>
            <a:custGeom>
              <a:avLst/>
              <a:gdLst/>
              <a:ahLst/>
              <a:cxnLst/>
              <a:rect l="l" t="t" r="r" b="b"/>
              <a:pathLst>
                <a:path w="6829425" h="1071880">
                  <a:moveTo>
                    <a:pt x="0" y="1071549"/>
                  </a:moveTo>
                  <a:lnTo>
                    <a:pt x="6829425" y="1071549"/>
                  </a:lnTo>
                  <a:lnTo>
                    <a:pt x="6829425" y="0"/>
                  </a:lnTo>
                  <a:lnTo>
                    <a:pt x="0" y="0"/>
                  </a:lnTo>
                  <a:lnTo>
                    <a:pt x="0" y="1071549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905000"/>
            <a:ext cx="8153400" cy="984885"/>
          </a:xfrm>
        </p:spPr>
        <p:txBody>
          <a:bodyPr/>
          <a:lstStyle/>
          <a:p>
            <a:pPr algn="ctr"/>
            <a:r>
              <a:rPr lang="ru-RU" dirty="0" smtClean="0"/>
              <a:t>Всероссийская </a:t>
            </a:r>
            <a:r>
              <a:rPr lang="ru-RU" dirty="0" smtClean="0"/>
              <a:t>проверочная </a:t>
            </a:r>
            <a:r>
              <a:rPr lang="ru-RU" dirty="0" smtClean="0"/>
              <a:t>работа  как форма независимой оценки качества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>
          <a:xfrm>
            <a:off x="3886200" y="4419600"/>
            <a:ext cx="5257800" cy="1107996"/>
          </a:xfrm>
        </p:spPr>
        <p:txBody>
          <a:bodyPr/>
          <a:lstStyle/>
          <a:p>
            <a:pPr algn="ctr"/>
            <a:r>
              <a:rPr lang="ru-RU" sz="2400" b="1" kern="1200" spc="-10" dirty="0" err="1" smtClean="0">
                <a:latin typeface="Calibri"/>
                <a:cs typeface="Calibri"/>
              </a:rPr>
              <a:t>Самолётова</a:t>
            </a:r>
            <a:r>
              <a:rPr lang="ru-RU" sz="2400" b="1" kern="1200" spc="-10" dirty="0" smtClean="0">
                <a:latin typeface="Calibri"/>
                <a:cs typeface="Calibri"/>
              </a:rPr>
              <a:t> Т.А. </a:t>
            </a:r>
          </a:p>
          <a:p>
            <a:pPr algn="ctr"/>
            <a:r>
              <a:rPr lang="ru-RU" sz="2400" b="1" kern="1200" spc="-10" dirty="0" smtClean="0">
                <a:latin typeface="Calibri"/>
                <a:cs typeface="Calibri"/>
              </a:rPr>
              <a:t>преподаватель английского языка </a:t>
            </a:r>
          </a:p>
          <a:p>
            <a:pPr algn="ctr"/>
            <a:r>
              <a:rPr lang="ru-RU" sz="2400" b="1" kern="1200" spc="-10" dirty="0" err="1" smtClean="0">
                <a:latin typeface="Calibri"/>
                <a:cs typeface="Calibri"/>
              </a:rPr>
              <a:t>БТПТиС</a:t>
            </a:r>
            <a:endParaRPr lang="ru-RU" sz="2400" b="1" kern="1200" spc="-10" dirty="0">
              <a:latin typeface="Calibri"/>
              <a:cs typeface="Calibri"/>
            </a:endParaRPr>
          </a:p>
        </p:txBody>
      </p:sp>
      <p:pic>
        <p:nvPicPr>
          <p:cNvPr id="8" name="Рисунок 7" descr="F:\Герб_итог.jpg"/>
          <p:cNvPicPr/>
          <p:nvPr/>
        </p:nvPicPr>
        <p:blipFill>
          <a:blip r:embed="rId2" cstate="print"/>
          <a:srcRect l="7648" t="6422" r="8852" b="8257"/>
          <a:stretch>
            <a:fillRect/>
          </a:stretch>
        </p:blipFill>
        <p:spPr bwMode="auto">
          <a:xfrm>
            <a:off x="8404308" y="104820"/>
            <a:ext cx="656958" cy="85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3000" y="1676400"/>
            <a:ext cx="6999985" cy="2786126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1143000" y="228600"/>
            <a:ext cx="7487610" cy="1143000"/>
            <a:chOff x="1000099" y="470217"/>
            <a:chExt cx="7729855" cy="922655"/>
          </a:xfrm>
        </p:grpSpPr>
        <p:sp>
          <p:nvSpPr>
            <p:cNvPr id="4" name="object 4"/>
            <p:cNvSpPr/>
            <p:nvPr/>
          </p:nvSpPr>
          <p:spPr>
            <a:xfrm>
              <a:off x="1000099" y="470217"/>
              <a:ext cx="7729855" cy="922655"/>
            </a:xfrm>
            <a:custGeom>
              <a:avLst/>
              <a:gdLst/>
              <a:ahLst/>
              <a:cxnLst/>
              <a:rect l="l" t="t" r="r" b="b"/>
              <a:pathLst>
                <a:path w="7729855" h="922655">
                  <a:moveTo>
                    <a:pt x="7729474" y="0"/>
                  </a:moveTo>
                  <a:lnTo>
                    <a:pt x="0" y="0"/>
                  </a:lnTo>
                  <a:lnTo>
                    <a:pt x="0" y="922337"/>
                  </a:lnTo>
                  <a:lnTo>
                    <a:pt x="7729474" y="922337"/>
                  </a:lnTo>
                  <a:lnTo>
                    <a:pt x="77294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algn="ctr"/>
              <a:r>
                <a:rPr lang="ru-RU" sz="3600" dirty="0" smtClean="0">
                  <a:latin typeface="+mj-lt"/>
                  <a:cs typeface="Times New Roman" pitchFamily="18" charset="0"/>
                </a:rPr>
                <a:t>Алгоритм успешного выполнения задания</a:t>
              </a:r>
              <a:endParaRPr sz="3600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5" name="object 5"/>
            <p:cNvSpPr/>
            <p:nvPr/>
          </p:nvSpPr>
          <p:spPr>
            <a:xfrm>
              <a:off x="1000099" y="470217"/>
              <a:ext cx="7729855" cy="922655"/>
            </a:xfrm>
            <a:custGeom>
              <a:avLst/>
              <a:gdLst/>
              <a:ahLst/>
              <a:cxnLst/>
              <a:rect l="l" t="t" r="r" b="b"/>
              <a:pathLst>
                <a:path w="7729855" h="922655">
                  <a:moveTo>
                    <a:pt x="0" y="922337"/>
                  </a:moveTo>
                  <a:lnTo>
                    <a:pt x="7729474" y="922337"/>
                  </a:lnTo>
                  <a:lnTo>
                    <a:pt x="7729474" y="0"/>
                  </a:lnTo>
                  <a:lnTo>
                    <a:pt x="0" y="0"/>
                  </a:lnTo>
                  <a:lnTo>
                    <a:pt x="0" y="922337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6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3000" y="1676400"/>
            <a:ext cx="6999985" cy="27861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11718" y="6431686"/>
            <a:ext cx="1962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888888"/>
                </a:solidFill>
                <a:latin typeface="Microsoft Sans Serif"/>
                <a:cs typeface="Microsoft Sans Serif"/>
              </a:rPr>
              <a:t>33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867400" y="152401"/>
            <a:ext cx="3076575" cy="750847"/>
          </a:xfrm>
          <a:prstGeom prst="rect">
            <a:avLst/>
          </a:prstGeom>
          <a:solidFill>
            <a:srgbClr val="8EB4E2"/>
          </a:solidFill>
          <a:ln w="25400">
            <a:solidFill>
              <a:srgbClr val="385D89"/>
            </a:solidFill>
          </a:ln>
        </p:spPr>
        <p:txBody>
          <a:bodyPr vert="horz" wrap="square" lIns="0" tIns="12065" rIns="0" bIns="0" rtlCol="0">
            <a:spAutoFit/>
          </a:bodyPr>
          <a:lstStyle/>
          <a:p>
            <a:pPr marL="469265">
              <a:lnSpc>
                <a:spcPct val="100000"/>
              </a:lnSpc>
              <a:spcBef>
                <a:spcPts val="95"/>
              </a:spcBef>
            </a:pPr>
            <a:r>
              <a:rPr sz="2400" spc="-15" dirty="0">
                <a:solidFill>
                  <a:srgbClr val="FFFFFF"/>
                </a:solidFill>
                <a:latin typeface="Calibri"/>
                <a:cs typeface="Calibri"/>
              </a:rPr>
              <a:t>Грамматические</a:t>
            </a:r>
            <a:endParaRPr sz="2400">
              <a:latin typeface="Calibri"/>
              <a:cs typeface="Calibri"/>
            </a:endParaRPr>
          </a:p>
          <a:p>
            <a:pPr marL="122809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навыки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28601" y="900061"/>
            <a:ext cx="5342864" cy="4891139"/>
            <a:chOff x="257149" y="900061"/>
            <a:chExt cx="5314315" cy="541528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5724" y="928649"/>
              <a:ext cx="5257165" cy="535787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71437" y="914349"/>
              <a:ext cx="5285740" cy="5386705"/>
            </a:xfrm>
            <a:custGeom>
              <a:avLst/>
              <a:gdLst/>
              <a:ahLst/>
              <a:cxnLst/>
              <a:rect l="l" t="t" r="r" b="b"/>
              <a:pathLst>
                <a:path w="5285740" h="5386705">
                  <a:moveTo>
                    <a:pt x="0" y="5386451"/>
                  </a:moveTo>
                  <a:lnTo>
                    <a:pt x="5285740" y="5386451"/>
                  </a:lnTo>
                  <a:lnTo>
                    <a:pt x="5285740" y="0"/>
                  </a:lnTo>
                  <a:lnTo>
                    <a:pt x="0" y="0"/>
                  </a:lnTo>
                  <a:lnTo>
                    <a:pt x="0" y="5386451"/>
                  </a:lnTo>
                  <a:close/>
                </a:path>
              </a:pathLst>
            </a:custGeom>
            <a:ln w="28575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6780276" y="1279525"/>
            <a:ext cx="1584325" cy="1964055"/>
            <a:chOff x="6780276" y="1279525"/>
            <a:chExt cx="1584325" cy="1964055"/>
          </a:xfrm>
        </p:grpSpPr>
        <p:pic>
          <p:nvPicPr>
            <p:cNvPr id="8" name="object 8"/>
            <p:cNvPicPr/>
            <p:nvPr/>
          </p:nvPicPr>
          <p:blipFill>
            <a:blip r:embed="rId3" cstate="print"/>
            <a:srcRect l="4541" t="3950"/>
            <a:stretch>
              <a:fillRect/>
            </a:stretch>
          </p:blipFill>
          <p:spPr>
            <a:xfrm>
              <a:off x="6781800" y="1295400"/>
              <a:ext cx="1576451" cy="1941575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6780276" y="1279525"/>
              <a:ext cx="1584325" cy="1964055"/>
            </a:xfrm>
            <a:custGeom>
              <a:avLst/>
              <a:gdLst/>
              <a:ahLst/>
              <a:cxnLst/>
              <a:rect l="l" t="t" r="r" b="b"/>
              <a:pathLst>
                <a:path w="1584325" h="1964055">
                  <a:moveTo>
                    <a:pt x="0" y="1963801"/>
                  </a:moveTo>
                  <a:lnTo>
                    <a:pt x="1584325" y="1963801"/>
                  </a:lnTo>
                  <a:lnTo>
                    <a:pt x="1584325" y="0"/>
                  </a:lnTo>
                  <a:lnTo>
                    <a:pt x="0" y="0"/>
                  </a:lnTo>
                  <a:lnTo>
                    <a:pt x="0" y="1963801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6429375" y="3428962"/>
            <a:ext cx="2362200" cy="923925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31115" rIns="0" bIns="0" rtlCol="0">
            <a:spAutoFit/>
          </a:bodyPr>
          <a:lstStyle/>
          <a:p>
            <a:pPr marL="92075" marR="384810">
              <a:lnSpc>
                <a:spcPct val="100000"/>
              </a:lnSpc>
              <a:spcBef>
                <a:spcPts val="245"/>
              </a:spcBef>
            </a:pPr>
            <a:r>
              <a:rPr sz="1800" b="1" spc="-20" dirty="0">
                <a:latin typeface="Calibri"/>
                <a:cs typeface="Calibri"/>
              </a:rPr>
              <a:t>Коды </a:t>
            </a:r>
            <a:r>
              <a:rPr sz="1800" b="1" spc="-5" dirty="0">
                <a:latin typeface="Calibri"/>
                <a:cs typeface="Calibri"/>
              </a:rPr>
              <a:t>требований </a:t>
            </a:r>
            <a:r>
              <a:rPr sz="1800" b="1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представлены </a:t>
            </a:r>
            <a:r>
              <a:rPr sz="1800" b="1" dirty="0">
                <a:latin typeface="Calibri"/>
                <a:cs typeface="Calibri"/>
              </a:rPr>
              <a:t>в 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spc="-40" dirty="0">
                <a:latin typeface="Calibri"/>
                <a:cs typeface="Calibri"/>
              </a:rPr>
              <a:t>к</a:t>
            </a:r>
            <a:r>
              <a:rPr sz="1800" b="1" spc="-45" dirty="0">
                <a:latin typeface="Calibri"/>
                <a:cs typeface="Calibri"/>
              </a:rPr>
              <a:t>о</a:t>
            </a:r>
            <a:r>
              <a:rPr sz="1800" b="1" spc="-5" dirty="0">
                <a:latin typeface="Calibri"/>
                <a:cs typeface="Calibri"/>
              </a:rPr>
              <a:t>дифи</a:t>
            </a:r>
            <a:r>
              <a:rPr sz="1800" b="1" spc="-25" dirty="0">
                <a:latin typeface="Calibri"/>
                <a:cs typeface="Calibri"/>
              </a:rPr>
              <a:t>к</a:t>
            </a:r>
            <a:r>
              <a:rPr sz="1800" b="1" dirty="0">
                <a:latin typeface="Calibri"/>
                <a:cs typeface="Calibri"/>
              </a:rPr>
              <a:t>а</a:t>
            </a:r>
            <a:r>
              <a:rPr sz="1800" b="1" spc="-20" dirty="0">
                <a:latin typeface="Calibri"/>
                <a:cs typeface="Calibri"/>
              </a:rPr>
              <a:t>т</a:t>
            </a:r>
            <a:r>
              <a:rPr sz="1800" b="1" dirty="0">
                <a:latin typeface="Calibri"/>
                <a:cs typeface="Calibri"/>
              </a:rPr>
              <a:t>о</a:t>
            </a:r>
            <a:r>
              <a:rPr sz="1800" b="1" spc="5" dirty="0">
                <a:latin typeface="Calibri"/>
                <a:cs typeface="Calibri"/>
              </a:rPr>
              <a:t>р</a:t>
            </a:r>
            <a:r>
              <a:rPr sz="1800" b="1" dirty="0">
                <a:latin typeface="Calibri"/>
                <a:cs typeface="Calibri"/>
              </a:rPr>
              <a:t>е</a:t>
            </a:r>
            <a:r>
              <a:rPr sz="1800" b="1" spc="-5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В</a:t>
            </a:r>
            <a:r>
              <a:rPr sz="1800" b="1" spc="-10" dirty="0">
                <a:latin typeface="Calibri"/>
                <a:cs typeface="Calibri"/>
              </a:rPr>
              <a:t>П</a:t>
            </a:r>
            <a:r>
              <a:rPr sz="1800" b="1" dirty="0">
                <a:latin typeface="Calibri"/>
                <a:cs typeface="Calibri"/>
              </a:rPr>
              <a:t>Р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643626" y="4857737"/>
            <a:ext cx="3400425" cy="369570"/>
          </a:xfrm>
          <a:prstGeom prst="rect">
            <a:avLst/>
          </a:prstGeom>
          <a:solidFill>
            <a:srgbClr val="DCE6F1"/>
          </a:solidFill>
          <a:ln w="12700">
            <a:solidFill>
              <a:srgbClr val="94B3D6"/>
            </a:solidFill>
          </a:ln>
        </p:spPr>
        <p:txBody>
          <a:bodyPr vert="horz" wrap="square" lIns="0" tIns="3111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45"/>
              </a:spcBef>
            </a:pPr>
            <a:r>
              <a:rPr sz="1800" b="1" spc="-10" dirty="0">
                <a:latin typeface="Calibri"/>
                <a:cs typeface="Calibri"/>
              </a:rPr>
              <a:t>Уровень</a:t>
            </a:r>
            <a:r>
              <a:rPr sz="1800" b="1" spc="-5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сложности</a:t>
            </a:r>
            <a:r>
              <a:rPr sz="1800" b="1" spc="-4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-</a:t>
            </a:r>
            <a:r>
              <a:rPr sz="1800" b="1" spc="-10" dirty="0"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F81BC"/>
                </a:solidFill>
                <a:latin typeface="Calibri"/>
                <a:cs typeface="Calibri"/>
              </a:rPr>
              <a:t>базовый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52400" y="152400"/>
            <a:ext cx="8839200" cy="914400"/>
            <a:chOff x="2071623" y="142887"/>
            <a:chExt cx="6657975" cy="1000125"/>
          </a:xfrm>
        </p:grpSpPr>
        <p:sp>
          <p:nvSpPr>
            <p:cNvPr id="3" name="object 3"/>
            <p:cNvSpPr/>
            <p:nvPr/>
          </p:nvSpPr>
          <p:spPr>
            <a:xfrm>
              <a:off x="2071623" y="142887"/>
              <a:ext cx="6657975" cy="1000125"/>
            </a:xfrm>
            <a:custGeom>
              <a:avLst/>
              <a:gdLst/>
              <a:ahLst/>
              <a:cxnLst/>
              <a:rect l="l" t="t" r="r" b="b"/>
              <a:pathLst>
                <a:path w="6657975" h="1000125">
                  <a:moveTo>
                    <a:pt x="6657975" y="0"/>
                  </a:moveTo>
                  <a:lnTo>
                    <a:pt x="0" y="0"/>
                  </a:lnTo>
                  <a:lnTo>
                    <a:pt x="0" y="1000112"/>
                  </a:lnTo>
                  <a:lnTo>
                    <a:pt x="6657975" y="1000112"/>
                  </a:lnTo>
                  <a:lnTo>
                    <a:pt x="66579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071623" y="142887"/>
              <a:ext cx="6657975" cy="1000125"/>
            </a:xfrm>
            <a:custGeom>
              <a:avLst/>
              <a:gdLst/>
              <a:ahLst/>
              <a:cxnLst/>
              <a:rect l="l" t="t" r="r" b="b"/>
              <a:pathLst>
                <a:path w="6657975" h="1000125">
                  <a:moveTo>
                    <a:pt x="0" y="1000112"/>
                  </a:moveTo>
                  <a:lnTo>
                    <a:pt x="6657975" y="1000112"/>
                  </a:lnTo>
                  <a:lnTo>
                    <a:pt x="6657975" y="0"/>
                  </a:lnTo>
                  <a:lnTo>
                    <a:pt x="0" y="0"/>
                  </a:lnTo>
                  <a:lnTo>
                    <a:pt x="0" y="1000112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535940" y="1607642"/>
            <a:ext cx="8035925" cy="353885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latin typeface="Calibri"/>
                <a:cs typeface="Calibri"/>
              </a:rPr>
              <a:t>Прочитать</a:t>
            </a:r>
            <a:r>
              <a:rPr sz="3200" spc="-2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предложение</a:t>
            </a:r>
            <a:r>
              <a:rPr sz="3200" spc="-50" dirty="0">
                <a:latin typeface="Calibri"/>
                <a:cs typeface="Calibri"/>
              </a:rPr>
              <a:t> </a:t>
            </a:r>
            <a:r>
              <a:rPr sz="3200" spc="-20" dirty="0">
                <a:latin typeface="Calibri"/>
                <a:cs typeface="Calibri"/>
              </a:rPr>
              <a:t>до</a:t>
            </a:r>
            <a:r>
              <a:rPr sz="3200" spc="-10" dirty="0">
                <a:latin typeface="Calibri"/>
                <a:cs typeface="Calibri"/>
              </a:rPr>
              <a:t> пропуска.</a:t>
            </a:r>
            <a:endParaRPr sz="32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3200" spc="-15" dirty="0">
                <a:latin typeface="Calibri"/>
                <a:cs typeface="Calibri"/>
              </a:rPr>
              <a:t>Определить</a:t>
            </a:r>
            <a:r>
              <a:rPr sz="3200" spc="-4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в</a:t>
            </a:r>
            <a:r>
              <a:rPr sz="3200" spc="-5" dirty="0">
                <a:latin typeface="Calibri"/>
                <a:cs typeface="Calibri"/>
              </a:rPr>
              <a:t> </a:t>
            </a:r>
            <a:r>
              <a:rPr sz="3200" spc="-20" dirty="0">
                <a:latin typeface="Calibri"/>
                <a:cs typeface="Calibri"/>
              </a:rPr>
              <a:t>какой</a:t>
            </a:r>
            <a:r>
              <a:rPr sz="3200" spc="-10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форме </a:t>
            </a:r>
            <a:r>
              <a:rPr sz="3200" spc="-20" dirty="0">
                <a:latin typeface="Calibri"/>
                <a:cs typeface="Calibri"/>
              </a:rPr>
              <a:t>должно</a:t>
            </a:r>
            <a:r>
              <a:rPr sz="3200" spc="-2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быть</a:t>
            </a:r>
            <a:endParaRPr sz="3200">
              <a:latin typeface="Calibri"/>
              <a:cs typeface="Calibri"/>
            </a:endParaRPr>
          </a:p>
          <a:p>
            <a:pPr marL="355600" marR="5080">
              <a:lnSpc>
                <a:spcPct val="100000"/>
              </a:lnSpc>
            </a:pPr>
            <a:r>
              <a:rPr sz="3200" dirty="0">
                <a:latin typeface="Calibri"/>
                <a:cs typeface="Calibri"/>
              </a:rPr>
              <a:t>слово в </a:t>
            </a:r>
            <a:r>
              <a:rPr sz="3200" spc="-5" dirty="0">
                <a:latin typeface="Calibri"/>
                <a:cs typeface="Calibri"/>
              </a:rPr>
              <a:t>пропуске (например, время </a:t>
            </a:r>
            <a:r>
              <a:rPr sz="3200" spc="-35" dirty="0">
                <a:latin typeface="Calibri"/>
                <a:cs typeface="Calibri"/>
              </a:rPr>
              <a:t>глагола, </a:t>
            </a:r>
            <a:r>
              <a:rPr sz="3200" spc="-71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число</a:t>
            </a:r>
            <a:r>
              <a:rPr sz="3200" spc="-25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существительного,</a:t>
            </a:r>
            <a:r>
              <a:rPr sz="3200" spc="-50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форма</a:t>
            </a:r>
            <a:endParaRPr sz="32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3200" spc="-10" dirty="0">
                <a:latin typeface="Calibri"/>
                <a:cs typeface="Calibri"/>
              </a:rPr>
              <a:t>прилагательного,</a:t>
            </a:r>
            <a:r>
              <a:rPr sz="3200" spc="-25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местоимения).</a:t>
            </a:r>
            <a:endParaRPr sz="3200">
              <a:latin typeface="Calibri"/>
              <a:cs typeface="Calibri"/>
            </a:endParaRPr>
          </a:p>
          <a:p>
            <a:pPr marL="355600" marR="921385" indent="-342900">
              <a:lnSpc>
                <a:spcPct val="100000"/>
              </a:lnSpc>
              <a:spcBef>
                <a:spcPts val="775"/>
              </a:spcBef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Calibri"/>
                <a:cs typeface="Calibri"/>
              </a:rPr>
              <a:t>Поставить</a:t>
            </a:r>
            <a:r>
              <a:rPr sz="3200" spc="-5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вынесенное</a:t>
            </a:r>
            <a:r>
              <a:rPr sz="3200" spc="-4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на</a:t>
            </a:r>
            <a:r>
              <a:rPr sz="3200" spc="-5" dirty="0">
                <a:latin typeface="Calibri"/>
                <a:cs typeface="Calibri"/>
              </a:rPr>
              <a:t> </a:t>
            </a:r>
            <a:r>
              <a:rPr sz="3200" spc="-15" dirty="0">
                <a:latin typeface="Calibri"/>
                <a:cs typeface="Calibri"/>
              </a:rPr>
              <a:t>поля</a:t>
            </a:r>
            <a:r>
              <a:rPr sz="3200" spc="-1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слово</a:t>
            </a:r>
            <a:r>
              <a:rPr sz="3200" spc="-3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в </a:t>
            </a:r>
            <a:r>
              <a:rPr sz="3200" spc="-70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нужную</a:t>
            </a:r>
            <a:r>
              <a:rPr sz="3200" spc="-25" dirty="0">
                <a:latin typeface="Calibri"/>
                <a:cs typeface="Calibri"/>
              </a:rPr>
              <a:t> </a:t>
            </a:r>
            <a:r>
              <a:rPr sz="3200" spc="-20" dirty="0">
                <a:latin typeface="Calibri"/>
                <a:cs typeface="Calibri"/>
              </a:rPr>
              <a:t>форму.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600" y="304800"/>
            <a:ext cx="8763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+mj-lt"/>
                <a:cs typeface="Times New Roman" pitchFamily="18" charset="0"/>
              </a:rPr>
              <a:t>Рекомендуемый алгоритм выполнения задания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11718" y="6431686"/>
            <a:ext cx="1962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888888"/>
                </a:solidFill>
                <a:latin typeface="Microsoft Sans Serif"/>
                <a:cs typeface="Microsoft Sans Serif"/>
              </a:rPr>
              <a:t>38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400800" y="228600"/>
            <a:ext cx="2514600" cy="1323975"/>
          </a:xfrm>
          <a:prstGeom prst="rect">
            <a:avLst/>
          </a:prstGeom>
          <a:solidFill>
            <a:srgbClr val="8EB4E2"/>
          </a:solidFill>
          <a:ln w="25400">
            <a:solidFill>
              <a:srgbClr val="385D89"/>
            </a:solidFill>
          </a:ln>
        </p:spPr>
        <p:txBody>
          <a:bodyPr vert="horz" wrap="square" lIns="0" tIns="188595" rIns="0" bIns="0" rtlCol="0">
            <a:spAutoFit/>
          </a:bodyPr>
          <a:lstStyle/>
          <a:p>
            <a:pPr marL="774065">
              <a:lnSpc>
                <a:spcPct val="100000"/>
              </a:lnSpc>
              <a:spcBef>
                <a:spcPts val="1485"/>
              </a:spcBef>
            </a:pP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Лексико-</a:t>
            </a:r>
            <a:endParaRPr sz="2000">
              <a:latin typeface="Calibri"/>
              <a:cs typeface="Calibri"/>
            </a:endParaRPr>
          </a:p>
          <a:p>
            <a:pPr marL="1026794" marR="186690" indent="-489584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грамма</a:t>
            </a:r>
            <a:r>
              <a:rPr sz="2000" spc="5" dirty="0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ч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еск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е  навыки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29425" y="4421187"/>
            <a:ext cx="2143125" cy="370205"/>
          </a:xfrm>
          <a:prstGeom prst="rect">
            <a:avLst/>
          </a:prstGeom>
          <a:solidFill>
            <a:srgbClr val="D9D9D9"/>
          </a:solidFill>
        </p:spPr>
        <p:txBody>
          <a:bodyPr vert="horz" wrap="square" lIns="0" tIns="31750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50"/>
              </a:spcBef>
            </a:pPr>
            <a:r>
              <a:rPr sz="1800" spc="-5" dirty="0">
                <a:latin typeface="Calibri"/>
                <a:cs typeface="Calibri"/>
              </a:rPr>
              <a:t>Базовый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уровень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42849" y="928750"/>
            <a:ext cx="6164580" cy="4429125"/>
            <a:chOff x="142849" y="928750"/>
            <a:chExt cx="6164580" cy="442912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2849" y="928750"/>
              <a:ext cx="6164326" cy="4429125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4552950" y="3428999"/>
              <a:ext cx="38100" cy="0"/>
            </a:xfrm>
            <a:custGeom>
              <a:avLst/>
              <a:gdLst/>
              <a:ahLst/>
              <a:cxnLst/>
              <a:rect l="l" t="t" r="r" b="b"/>
              <a:pathLst>
                <a:path w="38100">
                  <a:moveTo>
                    <a:pt x="0" y="0"/>
                  </a:moveTo>
                  <a:lnTo>
                    <a:pt x="3810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6988175" y="1987550"/>
            <a:ext cx="1750695" cy="739775"/>
            <a:chOff x="6988175" y="1987550"/>
            <a:chExt cx="1750695" cy="739775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000875" y="2000250"/>
              <a:ext cx="1724913" cy="714375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6994525" y="1993900"/>
              <a:ext cx="1737995" cy="727075"/>
            </a:xfrm>
            <a:custGeom>
              <a:avLst/>
              <a:gdLst/>
              <a:ahLst/>
              <a:cxnLst/>
              <a:rect l="l" t="t" r="r" b="b"/>
              <a:pathLst>
                <a:path w="1737995" h="727075">
                  <a:moveTo>
                    <a:pt x="0" y="727075"/>
                  </a:moveTo>
                  <a:lnTo>
                    <a:pt x="1737613" y="727075"/>
                  </a:lnTo>
                  <a:lnTo>
                    <a:pt x="1737613" y="0"/>
                  </a:lnTo>
                  <a:lnTo>
                    <a:pt x="0" y="0"/>
                  </a:lnTo>
                  <a:lnTo>
                    <a:pt x="0" y="727075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6429375" y="3143211"/>
            <a:ext cx="2362200" cy="923925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31115" rIns="0" bIns="0" rtlCol="0">
            <a:spAutoFit/>
          </a:bodyPr>
          <a:lstStyle/>
          <a:p>
            <a:pPr marL="92075" marR="384175">
              <a:lnSpc>
                <a:spcPct val="100000"/>
              </a:lnSpc>
              <a:spcBef>
                <a:spcPts val="245"/>
              </a:spcBef>
            </a:pPr>
            <a:r>
              <a:rPr sz="1800" b="1" spc="-20" dirty="0">
                <a:latin typeface="Calibri"/>
                <a:cs typeface="Calibri"/>
              </a:rPr>
              <a:t>Коды </a:t>
            </a:r>
            <a:r>
              <a:rPr sz="1800" b="1" spc="-5" dirty="0">
                <a:latin typeface="Calibri"/>
                <a:cs typeface="Calibri"/>
              </a:rPr>
              <a:t>требований </a:t>
            </a:r>
            <a:r>
              <a:rPr sz="1800" b="1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представлены </a:t>
            </a:r>
            <a:r>
              <a:rPr sz="1800" b="1" dirty="0">
                <a:latin typeface="Calibri"/>
                <a:cs typeface="Calibri"/>
              </a:rPr>
              <a:t>в 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spc="-40" dirty="0">
                <a:latin typeface="Calibri"/>
                <a:cs typeface="Calibri"/>
              </a:rPr>
              <a:t>к</a:t>
            </a:r>
            <a:r>
              <a:rPr sz="1800" b="1" spc="-45" dirty="0">
                <a:latin typeface="Calibri"/>
                <a:cs typeface="Calibri"/>
              </a:rPr>
              <a:t>о</a:t>
            </a:r>
            <a:r>
              <a:rPr sz="1800" b="1" spc="-5" dirty="0">
                <a:latin typeface="Calibri"/>
                <a:cs typeface="Calibri"/>
              </a:rPr>
              <a:t>ди</a:t>
            </a:r>
            <a:r>
              <a:rPr sz="1800" b="1" spc="-10" dirty="0">
                <a:latin typeface="Calibri"/>
                <a:cs typeface="Calibri"/>
              </a:rPr>
              <a:t>ф</a:t>
            </a:r>
            <a:r>
              <a:rPr sz="1800" b="1" dirty="0">
                <a:latin typeface="Calibri"/>
                <a:cs typeface="Calibri"/>
              </a:rPr>
              <a:t>и</a:t>
            </a:r>
            <a:r>
              <a:rPr sz="1800" b="1" spc="-25" dirty="0">
                <a:latin typeface="Calibri"/>
                <a:cs typeface="Calibri"/>
              </a:rPr>
              <a:t>к</a:t>
            </a:r>
            <a:r>
              <a:rPr sz="1800" b="1" dirty="0">
                <a:latin typeface="Calibri"/>
                <a:cs typeface="Calibri"/>
              </a:rPr>
              <a:t>а</a:t>
            </a:r>
            <a:r>
              <a:rPr sz="1800" b="1" spc="-25" dirty="0">
                <a:latin typeface="Calibri"/>
                <a:cs typeface="Calibri"/>
              </a:rPr>
              <a:t>т</a:t>
            </a:r>
            <a:r>
              <a:rPr sz="1800" b="1" dirty="0">
                <a:latin typeface="Calibri"/>
                <a:cs typeface="Calibri"/>
              </a:rPr>
              <a:t>о</a:t>
            </a:r>
            <a:r>
              <a:rPr sz="1800" b="1" spc="5" dirty="0">
                <a:latin typeface="Calibri"/>
                <a:cs typeface="Calibri"/>
              </a:rPr>
              <a:t>р</a:t>
            </a:r>
            <a:r>
              <a:rPr sz="1800" b="1" dirty="0">
                <a:latin typeface="Calibri"/>
                <a:cs typeface="Calibri"/>
              </a:rPr>
              <a:t>е</a:t>
            </a:r>
            <a:r>
              <a:rPr sz="1800" b="1" spc="-5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В</a:t>
            </a:r>
            <a:r>
              <a:rPr sz="1800" b="1" spc="-10" dirty="0">
                <a:latin typeface="Calibri"/>
                <a:cs typeface="Calibri"/>
              </a:rPr>
              <a:t>П</a:t>
            </a:r>
            <a:r>
              <a:rPr sz="1800" b="1" dirty="0">
                <a:latin typeface="Calibri"/>
                <a:cs typeface="Calibri"/>
              </a:rPr>
              <a:t>Р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95400" y="5181601"/>
            <a:ext cx="7415530" cy="1334981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4191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330"/>
              </a:spcBef>
            </a:pPr>
            <a:r>
              <a:rPr sz="1400" b="1" spc="-5" dirty="0">
                <a:solidFill>
                  <a:srgbClr val="4F81BC"/>
                </a:solidFill>
                <a:latin typeface="Calibri"/>
                <a:cs typeface="Calibri"/>
              </a:rPr>
              <a:t>Что</a:t>
            </a:r>
            <a:r>
              <a:rPr sz="1400" b="1" spc="-4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4F81BC"/>
                </a:solidFill>
                <a:latin typeface="Calibri"/>
                <a:cs typeface="Calibri"/>
              </a:rPr>
              <a:t>проверяется</a:t>
            </a:r>
            <a:r>
              <a:rPr sz="1400" b="1" spc="-7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4F81BC"/>
                </a:solidFill>
                <a:latin typeface="Calibri"/>
                <a:cs typeface="Calibri"/>
              </a:rPr>
              <a:t>в</a:t>
            </a:r>
            <a:r>
              <a:rPr sz="1400" b="1" spc="-1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4F81BC"/>
                </a:solidFill>
                <a:latin typeface="Calibri"/>
                <a:cs typeface="Calibri"/>
              </a:rPr>
              <a:t>заданиях:</a:t>
            </a:r>
            <a:endParaRPr sz="1400">
              <a:latin typeface="Calibri"/>
              <a:cs typeface="Calibri"/>
            </a:endParaRPr>
          </a:p>
          <a:p>
            <a:pPr marL="91440" marR="337185">
              <a:lnSpc>
                <a:spcPct val="100000"/>
              </a:lnSpc>
              <a:buChar char="•"/>
              <a:tabLst>
                <a:tab pos="218440" algn="l"/>
              </a:tabLst>
            </a:pPr>
            <a:r>
              <a:rPr sz="1400" b="1" spc="-10" dirty="0">
                <a:latin typeface="Calibri"/>
                <a:cs typeface="Calibri"/>
              </a:rPr>
              <a:t>Насколько</a:t>
            </a:r>
            <a:r>
              <a:rPr sz="1400" b="1" spc="-50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вы </a:t>
            </a:r>
            <a:r>
              <a:rPr sz="1400" b="1" spc="-10" dirty="0">
                <a:latin typeface="Calibri"/>
                <a:cs typeface="Calibri"/>
              </a:rPr>
              <a:t>умеете</a:t>
            </a:r>
            <a:r>
              <a:rPr sz="1400" b="1" spc="-30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правильно</a:t>
            </a:r>
            <a:r>
              <a:rPr sz="1400" b="1" spc="-50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употреблять</a:t>
            </a:r>
            <a:r>
              <a:rPr sz="1400" b="1" spc="-3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в</a:t>
            </a:r>
            <a:r>
              <a:rPr sz="1400" b="1" spc="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речи</a:t>
            </a:r>
            <a:r>
              <a:rPr sz="1400" b="1" spc="-2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слова</a:t>
            </a:r>
            <a:r>
              <a:rPr sz="1400" b="1" spc="-1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и</a:t>
            </a:r>
            <a:r>
              <a:rPr sz="1400" b="1" spc="-10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устой­чивые</a:t>
            </a:r>
            <a:r>
              <a:rPr sz="1400" b="1" spc="-2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словосочетания</a:t>
            </a:r>
            <a:r>
              <a:rPr sz="1400" b="1" spc="-50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в </a:t>
            </a:r>
            <a:r>
              <a:rPr sz="1400" b="1" spc="-305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рамках</a:t>
            </a:r>
            <a:r>
              <a:rPr sz="1400" b="1" spc="-65" dirty="0">
                <a:latin typeface="Calibri"/>
                <a:cs typeface="Calibri"/>
              </a:rPr>
              <a:t> </a:t>
            </a:r>
            <a:r>
              <a:rPr sz="1400" b="1" spc="-10" dirty="0">
                <a:latin typeface="Calibri"/>
                <a:cs typeface="Calibri"/>
              </a:rPr>
              <a:t>тем</a:t>
            </a:r>
            <a:r>
              <a:rPr sz="1400" b="1" spc="-15" dirty="0">
                <a:latin typeface="Calibri"/>
                <a:cs typeface="Calibri"/>
              </a:rPr>
              <a:t> </a:t>
            </a:r>
            <a:r>
              <a:rPr sz="1400" b="1" spc="-10" dirty="0">
                <a:latin typeface="Calibri"/>
                <a:cs typeface="Calibri"/>
              </a:rPr>
              <a:t>школьной</a:t>
            </a:r>
            <a:r>
              <a:rPr sz="1400" b="1" spc="-5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программы.</a:t>
            </a:r>
            <a:endParaRPr sz="1400">
              <a:latin typeface="Calibri"/>
              <a:cs typeface="Calibri"/>
            </a:endParaRPr>
          </a:p>
          <a:p>
            <a:pPr marL="91440">
              <a:lnSpc>
                <a:spcPct val="100000"/>
              </a:lnSpc>
            </a:pPr>
            <a:r>
              <a:rPr sz="1400" b="1" spc="-5" dirty="0">
                <a:solidFill>
                  <a:srgbClr val="4F81BC"/>
                </a:solidFill>
                <a:latin typeface="Calibri"/>
                <a:cs typeface="Calibri"/>
              </a:rPr>
              <a:t>Что</a:t>
            </a:r>
            <a:r>
              <a:rPr sz="1400" b="1" spc="-4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4F81BC"/>
                </a:solidFill>
                <a:latin typeface="Calibri"/>
                <a:cs typeface="Calibri"/>
              </a:rPr>
              <a:t>нужно</a:t>
            </a:r>
            <a:r>
              <a:rPr sz="1400" b="1" spc="-3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4F81BC"/>
                </a:solidFill>
                <a:latin typeface="Calibri"/>
                <a:cs typeface="Calibri"/>
              </a:rPr>
              <a:t>сделать</a:t>
            </a:r>
            <a:r>
              <a:rPr sz="1400" b="1" spc="-4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4F81BC"/>
                </a:solidFill>
                <a:latin typeface="Calibri"/>
                <a:cs typeface="Calibri"/>
              </a:rPr>
              <a:t>в</a:t>
            </a:r>
            <a:r>
              <a:rPr sz="1400" b="1" spc="-3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4F81BC"/>
                </a:solidFill>
                <a:latin typeface="Calibri"/>
                <a:cs typeface="Calibri"/>
              </a:rPr>
              <a:t>заданиях:</a:t>
            </a:r>
            <a:endParaRPr sz="1400">
              <a:latin typeface="Calibri"/>
              <a:cs typeface="Calibri"/>
            </a:endParaRPr>
          </a:p>
          <a:p>
            <a:pPr marL="91440" marR="265430">
              <a:lnSpc>
                <a:spcPct val="100000"/>
              </a:lnSpc>
              <a:buChar char="•"/>
              <a:tabLst>
                <a:tab pos="218440" algn="l"/>
              </a:tabLst>
            </a:pPr>
            <a:r>
              <a:rPr sz="1400" b="1" spc="-5" dirty="0">
                <a:latin typeface="Calibri"/>
                <a:cs typeface="Calibri"/>
              </a:rPr>
              <a:t>Заполнить пропуски </a:t>
            </a:r>
            <a:r>
              <a:rPr sz="1400" b="1" dirty="0">
                <a:latin typeface="Calibri"/>
                <a:cs typeface="Calibri"/>
              </a:rPr>
              <a:t>в </a:t>
            </a:r>
            <a:r>
              <a:rPr sz="1400" b="1" spc="-10" dirty="0">
                <a:latin typeface="Calibri"/>
                <a:cs typeface="Calibri"/>
              </a:rPr>
              <a:t>тексте </a:t>
            </a:r>
            <a:r>
              <a:rPr sz="1400" b="1" dirty="0">
                <a:latin typeface="Calibri"/>
                <a:cs typeface="Calibri"/>
              </a:rPr>
              <a:t>словами </a:t>
            </a:r>
            <a:r>
              <a:rPr sz="1400" b="1" spc="-5" dirty="0">
                <a:latin typeface="Calibri"/>
                <a:cs typeface="Calibri"/>
              </a:rPr>
              <a:t>на полях, которые </a:t>
            </a:r>
            <a:r>
              <a:rPr sz="1400" b="1" spc="-15" dirty="0">
                <a:latin typeface="Calibri"/>
                <a:cs typeface="Calibri"/>
              </a:rPr>
              <a:t>подходят </a:t>
            </a:r>
            <a:r>
              <a:rPr sz="1400" b="1" dirty="0">
                <a:latin typeface="Calibri"/>
                <a:cs typeface="Calibri"/>
              </a:rPr>
              <a:t>по </a:t>
            </a:r>
            <a:r>
              <a:rPr sz="1400" b="1" spc="-10" dirty="0">
                <a:latin typeface="Calibri"/>
                <a:cs typeface="Calibri"/>
              </a:rPr>
              <a:t>смыслу. </a:t>
            </a:r>
            <a:r>
              <a:rPr sz="1400" b="1" spc="-5" dirty="0">
                <a:latin typeface="Calibri"/>
                <a:cs typeface="Calibri"/>
              </a:rPr>
              <a:t>Каждое </a:t>
            </a:r>
            <a:r>
              <a:rPr sz="1400" b="1" dirty="0">
                <a:latin typeface="Calibri"/>
                <a:cs typeface="Calibri"/>
              </a:rPr>
              <a:t>слово </a:t>
            </a:r>
            <a:r>
              <a:rPr sz="1400" b="1" spc="-305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можно</a:t>
            </a:r>
            <a:r>
              <a:rPr sz="1400" b="1" spc="-20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использовать</a:t>
            </a:r>
            <a:r>
              <a:rPr sz="1400" b="1" spc="-60" dirty="0">
                <a:latin typeface="Calibri"/>
                <a:cs typeface="Calibri"/>
              </a:rPr>
              <a:t> </a:t>
            </a:r>
            <a:r>
              <a:rPr sz="1400" b="1" spc="-10" dirty="0">
                <a:latin typeface="Calibri"/>
                <a:cs typeface="Calibri"/>
              </a:rPr>
              <a:t>только</a:t>
            </a:r>
            <a:r>
              <a:rPr sz="1400" b="1" spc="-40" dirty="0">
                <a:latin typeface="Calibri"/>
                <a:cs typeface="Calibri"/>
              </a:rPr>
              <a:t> </a:t>
            </a:r>
            <a:r>
              <a:rPr sz="1400" b="1" spc="-10" dirty="0">
                <a:latin typeface="Calibri"/>
                <a:cs typeface="Calibri"/>
              </a:rPr>
              <a:t>один</a:t>
            </a:r>
            <a:r>
              <a:rPr sz="1400" b="1" spc="-2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раз.</a:t>
            </a:r>
            <a:r>
              <a:rPr sz="1400" b="1" spc="-1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Два</a:t>
            </a:r>
            <a:r>
              <a:rPr sz="1400" b="1" spc="-2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слова</a:t>
            </a:r>
            <a:r>
              <a:rPr sz="1400" b="1" spc="-20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из</a:t>
            </a:r>
            <a:r>
              <a:rPr sz="1400" b="1" spc="-15" dirty="0">
                <a:latin typeface="Calibri"/>
                <a:cs typeface="Calibri"/>
              </a:rPr>
              <a:t> </a:t>
            </a:r>
            <a:r>
              <a:rPr sz="1400" b="1" spc="-10" dirty="0">
                <a:latin typeface="Calibri"/>
                <a:cs typeface="Calibri"/>
              </a:rPr>
              <a:t>предложенных</a:t>
            </a:r>
            <a:r>
              <a:rPr sz="1400" b="1" spc="-40" dirty="0">
                <a:latin typeface="Calibri"/>
                <a:cs typeface="Calibri"/>
              </a:rPr>
              <a:t> </a:t>
            </a:r>
            <a:r>
              <a:rPr sz="1400" b="1" spc="-25" dirty="0">
                <a:latin typeface="Calibri"/>
                <a:cs typeface="Calibri"/>
              </a:rPr>
              <a:t>будут</a:t>
            </a:r>
            <a:r>
              <a:rPr sz="1400" b="1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лишними.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38200" y="0"/>
            <a:ext cx="8077199" cy="1219199"/>
            <a:chOff x="1844675" y="114300"/>
            <a:chExt cx="6854825" cy="1207135"/>
          </a:xfrm>
        </p:grpSpPr>
        <p:sp>
          <p:nvSpPr>
            <p:cNvPr id="3" name="object 3"/>
            <p:cNvSpPr/>
            <p:nvPr/>
          </p:nvSpPr>
          <p:spPr>
            <a:xfrm>
              <a:off x="1857375" y="214325"/>
              <a:ext cx="6829425" cy="1071880"/>
            </a:xfrm>
            <a:custGeom>
              <a:avLst/>
              <a:gdLst/>
              <a:ahLst/>
              <a:cxnLst/>
              <a:rect l="l" t="t" r="r" b="b"/>
              <a:pathLst>
                <a:path w="6829425" h="1071880">
                  <a:moveTo>
                    <a:pt x="6829425" y="0"/>
                  </a:moveTo>
                  <a:lnTo>
                    <a:pt x="0" y="0"/>
                  </a:lnTo>
                  <a:lnTo>
                    <a:pt x="0" y="1071549"/>
                  </a:lnTo>
                  <a:lnTo>
                    <a:pt x="6829425" y="1071549"/>
                  </a:lnTo>
                  <a:lnTo>
                    <a:pt x="68294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857375" y="214325"/>
              <a:ext cx="6829425" cy="1071880"/>
            </a:xfrm>
            <a:custGeom>
              <a:avLst/>
              <a:gdLst/>
              <a:ahLst/>
              <a:cxnLst/>
              <a:rect l="l" t="t" r="r" b="b"/>
              <a:pathLst>
                <a:path w="6829425" h="1071880">
                  <a:moveTo>
                    <a:pt x="0" y="1071549"/>
                  </a:moveTo>
                  <a:lnTo>
                    <a:pt x="6829425" y="1071549"/>
                  </a:lnTo>
                  <a:lnTo>
                    <a:pt x="6829425" y="0"/>
                  </a:lnTo>
                  <a:lnTo>
                    <a:pt x="0" y="0"/>
                  </a:lnTo>
                  <a:lnTo>
                    <a:pt x="0" y="1071549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89988" y="114300"/>
              <a:ext cx="6254496" cy="1207008"/>
            </a:xfrm>
            <a:prstGeom prst="rect">
              <a:avLst/>
            </a:prstGeom>
          </p:spPr>
        </p:pic>
      </p:grpSp>
      <p:grpSp>
        <p:nvGrpSpPr>
          <p:cNvPr id="6" name="object 6"/>
          <p:cNvGrpSpPr/>
          <p:nvPr/>
        </p:nvGrpSpPr>
        <p:grpSpPr>
          <a:xfrm>
            <a:off x="630212" y="1558912"/>
            <a:ext cx="8098155" cy="4057650"/>
            <a:chOff x="630212" y="1558912"/>
            <a:chExt cx="8098155" cy="4057650"/>
          </a:xfrm>
        </p:grpSpPr>
        <p:sp>
          <p:nvSpPr>
            <p:cNvPr id="7" name="object 7"/>
            <p:cNvSpPr/>
            <p:nvPr/>
          </p:nvSpPr>
          <p:spPr>
            <a:xfrm>
              <a:off x="642912" y="1571612"/>
              <a:ext cx="8072755" cy="4032250"/>
            </a:xfrm>
            <a:custGeom>
              <a:avLst/>
              <a:gdLst/>
              <a:ahLst/>
              <a:cxnLst/>
              <a:rect l="l" t="t" r="r" b="b"/>
              <a:pathLst>
                <a:path w="8072755" h="4032250">
                  <a:moveTo>
                    <a:pt x="8072501" y="0"/>
                  </a:moveTo>
                  <a:lnTo>
                    <a:pt x="0" y="0"/>
                  </a:lnTo>
                  <a:lnTo>
                    <a:pt x="0" y="4031869"/>
                  </a:lnTo>
                  <a:lnTo>
                    <a:pt x="8072501" y="4031869"/>
                  </a:lnTo>
                  <a:lnTo>
                    <a:pt x="80725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42912" y="1571612"/>
              <a:ext cx="8072755" cy="4032250"/>
            </a:xfrm>
            <a:custGeom>
              <a:avLst/>
              <a:gdLst/>
              <a:ahLst/>
              <a:cxnLst/>
              <a:rect l="l" t="t" r="r" b="b"/>
              <a:pathLst>
                <a:path w="8072755" h="4032250">
                  <a:moveTo>
                    <a:pt x="0" y="4031869"/>
                  </a:moveTo>
                  <a:lnTo>
                    <a:pt x="8072501" y="4031869"/>
                  </a:lnTo>
                  <a:lnTo>
                    <a:pt x="8072501" y="0"/>
                  </a:lnTo>
                  <a:lnTo>
                    <a:pt x="0" y="0"/>
                  </a:lnTo>
                  <a:lnTo>
                    <a:pt x="0" y="4031869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762000" y="1524000"/>
            <a:ext cx="7872602" cy="368241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1600" spc="-5" dirty="0">
                <a:latin typeface="Calibri"/>
                <a:cs typeface="Calibri"/>
              </a:rPr>
              <a:t>Посмотрите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исходную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форму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слов,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вынесенных на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поля.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Определите,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к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какой</a:t>
            </a:r>
            <a:r>
              <a:rPr sz="1600" spc="-5" dirty="0">
                <a:latin typeface="Calibri"/>
                <a:cs typeface="Calibri"/>
              </a:rPr>
              <a:t> части</a:t>
            </a:r>
            <a:endParaRPr sz="1600" dirty="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1600" spc="-10" dirty="0">
                <a:latin typeface="Calibri"/>
                <a:cs typeface="Calibri"/>
              </a:rPr>
              <a:t>речи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принадлежит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каждое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слово.</a:t>
            </a:r>
            <a:endParaRPr sz="16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550" dirty="0">
              <a:latin typeface="Calibri"/>
              <a:cs typeface="Calibri"/>
            </a:endParaRPr>
          </a:p>
          <a:p>
            <a:pPr marL="210185" indent="-198120">
              <a:lnSpc>
                <a:spcPct val="100000"/>
              </a:lnSpc>
              <a:buAutoNum type="arabicPeriod" startAt="2"/>
              <a:tabLst>
                <a:tab pos="210820" algn="l"/>
              </a:tabLst>
            </a:pPr>
            <a:r>
              <a:rPr sz="1600" spc="-5" dirty="0">
                <a:latin typeface="Calibri"/>
                <a:cs typeface="Calibri"/>
              </a:rPr>
              <a:t>Прочитайте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текст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до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первого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пропуска.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Определите,</a:t>
            </a:r>
            <a:r>
              <a:rPr sz="1600" spc="4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к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15" dirty="0" err="1">
                <a:latin typeface="Calibri"/>
                <a:cs typeface="Calibri"/>
              </a:rPr>
              <a:t>какой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 err="1" smtClean="0">
                <a:latin typeface="Calibri"/>
                <a:cs typeface="Calibri"/>
              </a:rPr>
              <a:t>части</a:t>
            </a:r>
            <a:r>
              <a:rPr sz="1600" dirty="0" smtClean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речи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должно</a:t>
            </a:r>
            <a:endParaRPr sz="16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latin typeface="Calibri"/>
                <a:cs typeface="Calibri"/>
              </a:rPr>
              <a:t>принадлежать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слово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пропуске.</a:t>
            </a:r>
            <a:r>
              <a:rPr sz="1600" spc="4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Выберите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слова,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принадлежащие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к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нужной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части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речи,</a:t>
            </a:r>
            <a:endParaRPr sz="16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spc="-5" dirty="0">
                <a:latin typeface="Calibri"/>
                <a:cs typeface="Calibri"/>
              </a:rPr>
              <a:t>из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</a:t>
            </a:r>
            <a:r>
              <a:rPr sz="1600" spc="-10" dirty="0">
                <a:latin typeface="Calibri"/>
                <a:cs typeface="Calibri"/>
              </a:rPr>
              <a:t> полях.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Определите,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какое</a:t>
            </a:r>
            <a:r>
              <a:rPr sz="1600" spc="-5" dirty="0">
                <a:latin typeface="Calibri"/>
                <a:cs typeface="Calibri"/>
              </a:rPr>
              <a:t> из этих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подходит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по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смыслу.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Помните,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что</a:t>
            </a:r>
            <a:endParaRPr sz="16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spc="-20" dirty="0">
                <a:latin typeface="Calibri"/>
                <a:cs typeface="Calibri"/>
              </a:rPr>
              <a:t>подходящим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будет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только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одно</a:t>
            </a:r>
            <a:r>
              <a:rPr sz="1600" spc="-5" dirty="0">
                <a:latin typeface="Calibri"/>
                <a:cs typeface="Calibri"/>
              </a:rPr>
              <a:t> слово!</a:t>
            </a:r>
            <a:endParaRPr sz="16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550" dirty="0">
              <a:latin typeface="Calibri"/>
              <a:cs typeface="Calibri"/>
            </a:endParaRPr>
          </a:p>
          <a:p>
            <a:pPr marL="12700" marR="213995">
              <a:lnSpc>
                <a:spcPct val="100000"/>
              </a:lnSpc>
              <a:buAutoNum type="arabicPeriod" startAt="3"/>
              <a:tabLst>
                <a:tab pos="210820" algn="l"/>
              </a:tabLst>
            </a:pPr>
            <a:r>
              <a:rPr sz="1600" spc="-5" dirty="0">
                <a:latin typeface="Calibri"/>
                <a:cs typeface="Calibri"/>
              </a:rPr>
              <a:t>Обращайте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внимание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сочетаемость</a:t>
            </a:r>
            <a:r>
              <a:rPr sz="1600" spc="4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слов!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Некоторые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слова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могут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использоваться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 </a:t>
            </a:r>
            <a:r>
              <a:rPr sz="1600" spc="-345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одних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сочетаниях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не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встречаются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других,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напри­мер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можно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сказать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i="1" spc="-15" dirty="0">
                <a:latin typeface="Calibri"/>
                <a:cs typeface="Calibri"/>
              </a:rPr>
              <a:t>fast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food,</a:t>
            </a:r>
            <a:r>
              <a:rPr sz="1600" i="1" spc="3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i="1" spc="-15" dirty="0">
                <a:latin typeface="Calibri"/>
                <a:cs typeface="Calibri"/>
              </a:rPr>
              <a:t>fast </a:t>
            </a:r>
            <a:r>
              <a:rPr sz="1600" i="1" spc="-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train, a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quick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i="1" spc="-25" dirty="0">
                <a:latin typeface="Calibri"/>
                <a:cs typeface="Calibri"/>
              </a:rPr>
              <a:t>shower,</a:t>
            </a:r>
            <a:r>
              <a:rPr sz="1600" i="1" spc="3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quick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meal, </a:t>
            </a:r>
            <a:r>
              <a:rPr sz="1600" b="1" spc="-5" dirty="0">
                <a:latin typeface="Calibri"/>
                <a:cs typeface="Calibri"/>
              </a:rPr>
              <a:t>но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quick train,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quick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food,</a:t>
            </a:r>
            <a:r>
              <a:rPr sz="1600" i="1" spc="2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15" dirty="0">
                <a:latin typeface="Calibri"/>
                <a:cs typeface="Calibri"/>
              </a:rPr>
              <a:t>fast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25" dirty="0">
                <a:latin typeface="Calibri"/>
                <a:cs typeface="Calibri"/>
              </a:rPr>
              <a:t>shower,</a:t>
            </a:r>
            <a:r>
              <a:rPr sz="1600" i="1" spc="2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15" dirty="0">
                <a:latin typeface="Calibri"/>
                <a:cs typeface="Calibri"/>
              </a:rPr>
              <a:t>fast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meal 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обычно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не </a:t>
            </a:r>
            <a:r>
              <a:rPr sz="1600" spc="-15" dirty="0">
                <a:latin typeface="Calibri"/>
                <a:cs typeface="Calibri"/>
              </a:rPr>
              <a:t>говорят.</a:t>
            </a:r>
            <a:endParaRPr sz="16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Calibri"/>
              <a:buAutoNum type="arabicPeriod" startAt="3"/>
            </a:pPr>
            <a:endParaRPr sz="1550" dirty="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buAutoNum type="arabicPeriod" startAt="3"/>
              <a:tabLst>
                <a:tab pos="210820" algn="l"/>
              </a:tabLst>
            </a:pPr>
            <a:r>
              <a:rPr sz="1600" spc="-5" dirty="0">
                <a:latin typeface="Calibri"/>
                <a:cs typeface="Calibri"/>
              </a:rPr>
              <a:t>Помните,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что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отдельные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слова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требуют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после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них </a:t>
            </a:r>
            <a:r>
              <a:rPr sz="1600" spc="-10" dirty="0" err="1">
                <a:latin typeface="Calibri"/>
                <a:cs typeface="Calibri"/>
              </a:rPr>
              <a:t>употребления</a:t>
            </a:r>
            <a:r>
              <a:rPr sz="1600" spc="35" dirty="0">
                <a:latin typeface="Calibri"/>
                <a:cs typeface="Calibri"/>
              </a:rPr>
              <a:t> </a:t>
            </a:r>
            <a:r>
              <a:rPr sz="1600" spc="-10" dirty="0" err="1" smtClean="0">
                <a:latin typeface="Calibri"/>
                <a:cs typeface="Calibri"/>
              </a:rPr>
              <a:t>предлога</a:t>
            </a:r>
            <a:r>
              <a:rPr sz="1600" spc="40" dirty="0" smtClean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(listen</a:t>
            </a:r>
            <a:r>
              <a:rPr sz="1600" i="1" spc="-30" dirty="0">
                <a:latin typeface="Calibri"/>
                <a:cs typeface="Calibri"/>
              </a:rPr>
              <a:t> </a:t>
            </a:r>
            <a:r>
              <a:rPr sz="1600" i="1" spc="-20" dirty="0">
                <a:latin typeface="Calibri"/>
                <a:cs typeface="Calibri"/>
              </a:rPr>
              <a:t>to,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look </a:t>
            </a:r>
            <a:r>
              <a:rPr sz="1600" i="1" spc="-35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at \ </a:t>
            </a:r>
            <a:r>
              <a:rPr sz="1600" i="1" spc="-10" dirty="0">
                <a:latin typeface="Calibri"/>
                <a:cs typeface="Calibri"/>
              </a:rPr>
              <a:t>for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\ after),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а после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некоторых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 </a:t>
            </a:r>
            <a:r>
              <a:rPr sz="1600" spc="-10" dirty="0">
                <a:latin typeface="Calibri"/>
                <a:cs typeface="Calibri"/>
              </a:rPr>
              <a:t>предлоги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не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употребляются</a:t>
            </a:r>
            <a:r>
              <a:rPr sz="1600" spc="4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(climb</a:t>
            </a:r>
            <a:r>
              <a:rPr sz="1600" i="1" spc="-10" dirty="0">
                <a:latin typeface="Calibri"/>
                <a:cs typeface="Calibri"/>
              </a:rPr>
              <a:t> smth,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tell</a:t>
            </a:r>
            <a:r>
              <a:rPr sz="1600" i="1" spc="-2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smb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21868" y="5270753"/>
            <a:ext cx="5473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i="1" spc="-10" dirty="0">
                <a:latin typeface="Calibri"/>
                <a:cs typeface="Calibri"/>
              </a:rPr>
              <a:t>s</a:t>
            </a:r>
            <a:r>
              <a:rPr sz="1600" i="1" spc="-20" dirty="0">
                <a:latin typeface="Calibri"/>
                <a:cs typeface="Calibri"/>
              </a:rPr>
              <a:t>m</a:t>
            </a:r>
            <a:r>
              <a:rPr sz="1600" i="1" spc="-5" dirty="0">
                <a:latin typeface="Calibri"/>
                <a:cs typeface="Calibri"/>
              </a:rPr>
              <a:t>t</a:t>
            </a:r>
            <a:r>
              <a:rPr sz="1600" i="1" spc="-10" dirty="0">
                <a:latin typeface="Calibri"/>
                <a:cs typeface="Calibri"/>
              </a:rPr>
              <a:t>h).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4202048" y="5273624"/>
            <a:ext cx="4597400" cy="1503045"/>
            <a:chOff x="4202048" y="5273624"/>
            <a:chExt cx="4597400" cy="1503045"/>
          </a:xfrm>
        </p:grpSpPr>
        <p:sp>
          <p:nvSpPr>
            <p:cNvPr id="12" name="object 12"/>
            <p:cNvSpPr/>
            <p:nvPr/>
          </p:nvSpPr>
          <p:spPr>
            <a:xfrm>
              <a:off x="4214748" y="5286324"/>
              <a:ext cx="4572000" cy="1477645"/>
            </a:xfrm>
            <a:custGeom>
              <a:avLst/>
              <a:gdLst/>
              <a:ahLst/>
              <a:cxnLst/>
              <a:rect l="l" t="t" r="r" b="b"/>
              <a:pathLst>
                <a:path w="4572000" h="1477645">
                  <a:moveTo>
                    <a:pt x="4572000" y="0"/>
                  </a:moveTo>
                  <a:lnTo>
                    <a:pt x="0" y="0"/>
                  </a:lnTo>
                  <a:lnTo>
                    <a:pt x="0" y="1477391"/>
                  </a:lnTo>
                  <a:lnTo>
                    <a:pt x="4572000" y="1477391"/>
                  </a:lnTo>
                  <a:lnTo>
                    <a:pt x="4572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214748" y="5286324"/>
              <a:ext cx="4572000" cy="1477645"/>
            </a:xfrm>
            <a:custGeom>
              <a:avLst/>
              <a:gdLst/>
              <a:ahLst/>
              <a:cxnLst/>
              <a:rect l="l" t="t" r="r" b="b"/>
              <a:pathLst>
                <a:path w="4572000" h="1477645">
                  <a:moveTo>
                    <a:pt x="0" y="1477391"/>
                  </a:moveTo>
                  <a:lnTo>
                    <a:pt x="4572000" y="1477391"/>
                  </a:lnTo>
                  <a:lnTo>
                    <a:pt x="4572000" y="0"/>
                  </a:lnTo>
                  <a:lnTo>
                    <a:pt x="0" y="0"/>
                  </a:lnTo>
                  <a:lnTo>
                    <a:pt x="0" y="1477391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4294123" y="5305425"/>
            <a:ext cx="38430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spc="-5" dirty="0">
                <a:solidFill>
                  <a:srgbClr val="4F81BC"/>
                </a:solidFill>
                <a:latin typeface="Calibri"/>
                <a:cs typeface="Calibri"/>
              </a:rPr>
              <a:t>Расширять</a:t>
            </a:r>
            <a:r>
              <a:rPr sz="1800" b="1" i="1" spc="-1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800" b="1" i="1" dirty="0">
                <a:solidFill>
                  <a:srgbClr val="4F81BC"/>
                </a:solidFill>
                <a:latin typeface="Calibri"/>
                <a:cs typeface="Calibri"/>
              </a:rPr>
              <a:t>словарный </a:t>
            </a:r>
            <a:r>
              <a:rPr sz="1800" b="1" i="1" spc="-5" dirty="0">
                <a:solidFill>
                  <a:srgbClr val="4F81BC"/>
                </a:solidFill>
                <a:latin typeface="Calibri"/>
                <a:cs typeface="Calibri"/>
              </a:rPr>
              <a:t>запас</a:t>
            </a:r>
            <a:r>
              <a:rPr sz="1800" b="1" i="1" spc="-1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800" b="1" i="1" spc="-5" dirty="0">
                <a:solidFill>
                  <a:srgbClr val="4F81BC"/>
                </a:solidFill>
                <a:latin typeface="Calibri"/>
                <a:cs typeface="Calibri"/>
              </a:rPr>
              <a:t>важно </a:t>
            </a:r>
            <a:r>
              <a:rPr sz="1800" b="1" i="1" dirty="0">
                <a:solidFill>
                  <a:srgbClr val="4F81BC"/>
                </a:solidFill>
                <a:latin typeface="Calibri"/>
                <a:cs typeface="Calibri"/>
              </a:rPr>
              <a:t>и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294123" y="5579770"/>
            <a:ext cx="437578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spc="-5" dirty="0">
                <a:solidFill>
                  <a:srgbClr val="4F81BC"/>
                </a:solidFill>
                <a:latin typeface="Calibri"/>
                <a:cs typeface="Calibri"/>
              </a:rPr>
              <a:t>нужно</a:t>
            </a:r>
            <a:r>
              <a:rPr sz="1800" b="1" spc="-5" dirty="0">
                <a:latin typeface="Calibri"/>
                <a:cs typeface="Calibri"/>
              </a:rPr>
              <a:t>.</a:t>
            </a:r>
            <a:r>
              <a:rPr sz="1800" b="1" spc="-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Без </a:t>
            </a:r>
            <a:r>
              <a:rPr sz="1800" b="1" spc="-5" dirty="0">
                <a:latin typeface="Calibri"/>
                <a:cs typeface="Calibri"/>
              </a:rPr>
              <a:t>него</a:t>
            </a:r>
            <a:r>
              <a:rPr sz="1800" b="1" spc="-2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не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получится </a:t>
            </a:r>
            <a:r>
              <a:rPr sz="1800" b="1" spc="-5" dirty="0">
                <a:latin typeface="Calibri"/>
                <a:cs typeface="Calibri"/>
              </a:rPr>
              <a:t>ни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говорить,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spc="-5" dirty="0">
                <a:latin typeface="Calibri"/>
                <a:cs typeface="Calibri"/>
              </a:rPr>
              <a:t>ни</a:t>
            </a:r>
            <a:r>
              <a:rPr sz="1800" b="1" spc="-2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понимать</a:t>
            </a:r>
            <a:r>
              <a:rPr sz="1800" b="1" spc="-20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английскую</a:t>
            </a:r>
            <a:r>
              <a:rPr sz="1800" b="1" spc="-2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речь. </a:t>
            </a:r>
            <a:r>
              <a:rPr sz="1800" b="1" i="1" spc="-5" dirty="0">
                <a:solidFill>
                  <a:srgbClr val="4F81BC"/>
                </a:solidFill>
                <a:latin typeface="Calibri"/>
                <a:cs typeface="Calibri"/>
              </a:rPr>
              <a:t>Последнее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800" b="1" i="1" spc="-5" dirty="0">
                <a:solidFill>
                  <a:srgbClr val="4F81BC"/>
                </a:solidFill>
                <a:latin typeface="Calibri"/>
                <a:cs typeface="Calibri"/>
              </a:rPr>
              <a:t>задание ВПР </a:t>
            </a:r>
            <a:r>
              <a:rPr sz="1800" b="1" i="1" spc="-10" dirty="0">
                <a:solidFill>
                  <a:srgbClr val="4F81BC"/>
                </a:solidFill>
                <a:latin typeface="Calibri"/>
                <a:cs typeface="Calibri"/>
              </a:rPr>
              <a:t>как </a:t>
            </a:r>
            <a:r>
              <a:rPr sz="1800" b="1" i="1" dirty="0">
                <a:solidFill>
                  <a:srgbClr val="4F81BC"/>
                </a:solidFill>
                <a:latin typeface="Calibri"/>
                <a:cs typeface="Calibri"/>
              </a:rPr>
              <a:t>раз </a:t>
            </a:r>
            <a:r>
              <a:rPr sz="1800" b="1" i="1" spc="-5" dirty="0">
                <a:solidFill>
                  <a:srgbClr val="4F81BC"/>
                </a:solidFill>
                <a:latin typeface="Calibri"/>
                <a:cs typeface="Calibri"/>
              </a:rPr>
              <a:t>проверяет, </a:t>
            </a:r>
            <a:r>
              <a:rPr sz="1800" b="1" i="1" spc="-10" dirty="0">
                <a:solidFill>
                  <a:srgbClr val="4F81BC"/>
                </a:solidFill>
                <a:latin typeface="Calibri"/>
                <a:cs typeface="Calibri"/>
              </a:rPr>
              <a:t>как </a:t>
            </a:r>
            <a:r>
              <a:rPr sz="1800" b="1" i="1" spc="-5" dirty="0">
                <a:solidFill>
                  <a:srgbClr val="4F81BC"/>
                </a:solidFill>
                <a:latin typeface="Calibri"/>
                <a:cs typeface="Calibri"/>
              </a:rPr>
              <a:t>много </a:t>
            </a:r>
            <a:r>
              <a:rPr sz="1800" b="1" i="1" spc="-39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800" b="1" i="1" dirty="0">
                <a:solidFill>
                  <a:srgbClr val="4F81BC"/>
                </a:solidFill>
                <a:latin typeface="Calibri"/>
                <a:cs typeface="Calibri"/>
              </a:rPr>
              <a:t>слов</a:t>
            </a:r>
            <a:r>
              <a:rPr sz="1800" b="1" i="1" spc="-1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800" b="1" i="1" dirty="0">
                <a:solidFill>
                  <a:srgbClr val="4F81BC"/>
                </a:solidFill>
                <a:latin typeface="Calibri"/>
                <a:cs typeface="Calibri"/>
              </a:rPr>
              <a:t>знают </a:t>
            </a:r>
            <a:r>
              <a:rPr sz="1800" b="1" i="1" spc="-5" dirty="0">
                <a:solidFill>
                  <a:srgbClr val="4F81BC"/>
                </a:solidFill>
                <a:latin typeface="Calibri"/>
                <a:cs typeface="Calibri"/>
              </a:rPr>
              <a:t>учащиеся</a:t>
            </a:r>
            <a:r>
              <a:rPr sz="1800" b="1" spc="-5" dirty="0">
                <a:latin typeface="Calibri"/>
                <a:cs typeface="Calibri"/>
              </a:rPr>
              <a:t>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11718" y="6431686"/>
            <a:ext cx="1962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888888"/>
                </a:solidFill>
                <a:latin typeface="Microsoft Sans Serif"/>
                <a:cs typeface="Microsoft Sans Serif"/>
              </a:rPr>
              <a:t>43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629400" y="247650"/>
            <a:ext cx="2514600" cy="504825"/>
          </a:xfrm>
          <a:prstGeom prst="rect">
            <a:avLst/>
          </a:prstGeom>
          <a:solidFill>
            <a:srgbClr val="8EB4E2"/>
          </a:solidFill>
          <a:ln w="25400">
            <a:solidFill>
              <a:srgbClr val="385D89"/>
            </a:solidFill>
          </a:ln>
        </p:spPr>
        <p:txBody>
          <a:bodyPr vert="horz" wrap="square" lIns="0" tIns="83820" rIns="0" bIns="0" rtlCol="0">
            <a:spAutoFit/>
          </a:bodyPr>
          <a:lstStyle/>
          <a:p>
            <a:pPr marL="193675">
              <a:lnSpc>
                <a:spcPct val="100000"/>
              </a:lnSpc>
              <a:spcBef>
                <a:spcPts val="660"/>
              </a:spcBef>
            </a:pPr>
            <a:r>
              <a:rPr sz="2000" b="0" spc="-5" dirty="0">
                <a:solidFill>
                  <a:srgbClr val="FFFFFF"/>
                </a:solidFill>
                <a:latin typeface="Calibri"/>
                <a:cs typeface="Calibri"/>
              </a:rPr>
              <a:t>Чтение</a:t>
            </a:r>
            <a:r>
              <a:rPr sz="2000" b="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0" spc="-5" dirty="0">
                <a:solidFill>
                  <a:srgbClr val="FFFFFF"/>
                </a:solidFill>
                <a:latin typeface="Calibri"/>
                <a:cs typeface="Calibri"/>
              </a:rPr>
              <a:t>текста</a:t>
            </a:r>
            <a:r>
              <a:rPr sz="2000" b="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0" dirty="0">
                <a:solidFill>
                  <a:srgbClr val="FFFFFF"/>
                </a:solidFill>
                <a:latin typeface="Calibri"/>
                <a:cs typeface="Calibri"/>
              </a:rPr>
              <a:t>вслух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149350" y="4572"/>
            <a:ext cx="5168900" cy="805180"/>
            <a:chOff x="1149350" y="4572"/>
            <a:chExt cx="5168900" cy="805180"/>
          </a:xfrm>
        </p:grpSpPr>
        <p:sp>
          <p:nvSpPr>
            <p:cNvPr id="5" name="object 5"/>
            <p:cNvSpPr/>
            <p:nvPr/>
          </p:nvSpPr>
          <p:spPr>
            <a:xfrm>
              <a:off x="1162050" y="125450"/>
              <a:ext cx="5143500" cy="646430"/>
            </a:xfrm>
            <a:custGeom>
              <a:avLst/>
              <a:gdLst/>
              <a:ahLst/>
              <a:cxnLst/>
              <a:rect l="l" t="t" r="r" b="b"/>
              <a:pathLst>
                <a:path w="5143500" h="646430">
                  <a:moveTo>
                    <a:pt x="5143500" y="0"/>
                  </a:moveTo>
                  <a:lnTo>
                    <a:pt x="0" y="0"/>
                  </a:lnTo>
                  <a:lnTo>
                    <a:pt x="0" y="646328"/>
                  </a:lnTo>
                  <a:lnTo>
                    <a:pt x="5143500" y="646328"/>
                  </a:lnTo>
                  <a:lnTo>
                    <a:pt x="51435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162050" y="125450"/>
              <a:ext cx="5143500" cy="646430"/>
            </a:xfrm>
            <a:custGeom>
              <a:avLst/>
              <a:gdLst/>
              <a:ahLst/>
              <a:cxnLst/>
              <a:rect l="l" t="t" r="r" b="b"/>
              <a:pathLst>
                <a:path w="5143500" h="646430">
                  <a:moveTo>
                    <a:pt x="0" y="646328"/>
                  </a:moveTo>
                  <a:lnTo>
                    <a:pt x="5143500" y="646328"/>
                  </a:lnTo>
                  <a:lnTo>
                    <a:pt x="5143500" y="0"/>
                  </a:lnTo>
                  <a:lnTo>
                    <a:pt x="0" y="0"/>
                  </a:lnTo>
                  <a:lnTo>
                    <a:pt x="0" y="646328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15668" y="4572"/>
              <a:ext cx="3630167" cy="804672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6867" y="1285875"/>
            <a:ext cx="7035546" cy="3736721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428599" y="5143487"/>
            <a:ext cx="8215630" cy="1323975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4064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20"/>
              </a:spcBef>
            </a:pPr>
            <a:r>
              <a:rPr sz="1600" b="1" spc="-10" dirty="0">
                <a:solidFill>
                  <a:srgbClr val="4F81BC"/>
                </a:solidFill>
                <a:latin typeface="Calibri"/>
                <a:cs typeface="Calibri"/>
              </a:rPr>
              <a:t>Что</a:t>
            </a:r>
            <a:r>
              <a:rPr sz="1600" b="1" spc="-2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F81BC"/>
                </a:solidFill>
                <a:latin typeface="Calibri"/>
                <a:cs typeface="Calibri"/>
              </a:rPr>
              <a:t>проверяется</a:t>
            </a:r>
            <a:r>
              <a:rPr sz="1600" b="1" spc="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F81BC"/>
                </a:solidFill>
                <a:latin typeface="Calibri"/>
                <a:cs typeface="Calibri"/>
              </a:rPr>
              <a:t>в</a:t>
            </a:r>
            <a:r>
              <a:rPr sz="1600" b="1" spc="-1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F81BC"/>
                </a:solidFill>
                <a:latin typeface="Calibri"/>
                <a:cs typeface="Calibri"/>
              </a:rPr>
              <a:t>задании:</a:t>
            </a:r>
            <a:endParaRPr sz="1600">
              <a:latin typeface="Calibri"/>
              <a:cs typeface="Calibri"/>
            </a:endParaRPr>
          </a:p>
          <a:p>
            <a:pPr marL="238125" indent="-147320">
              <a:lnSpc>
                <a:spcPct val="100000"/>
              </a:lnSpc>
              <a:buChar char="•"/>
              <a:tabLst>
                <a:tab pos="238125" algn="l"/>
              </a:tabLst>
            </a:pPr>
            <a:r>
              <a:rPr sz="1600" b="1" spc="-10" dirty="0">
                <a:latin typeface="Calibri"/>
                <a:cs typeface="Calibri"/>
              </a:rPr>
              <a:t>Насколько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правильно вы</a:t>
            </a:r>
            <a:r>
              <a:rPr sz="1600" b="1" spc="1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умеете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читать вслух,</a:t>
            </a:r>
            <a:r>
              <a:rPr sz="1600" b="1" spc="25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</a:rPr>
              <a:t>соблюдая</a:t>
            </a:r>
            <a:r>
              <a:rPr sz="1600" b="1" spc="20" dirty="0"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4F81BC"/>
                </a:solidFill>
                <a:latin typeface="Calibri"/>
                <a:cs typeface="Calibri"/>
              </a:rPr>
              <a:t>правильную</a:t>
            </a:r>
            <a:r>
              <a:rPr sz="1600" b="1" i="1" spc="2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4F81BC"/>
                </a:solidFill>
                <a:latin typeface="Calibri"/>
                <a:cs typeface="Calibri"/>
              </a:rPr>
              <a:t>интонацию</a:t>
            </a:r>
            <a:r>
              <a:rPr sz="1600" b="1" spc="-10" dirty="0">
                <a:latin typeface="Calibri"/>
                <a:cs typeface="Calibri"/>
              </a:rPr>
              <a:t>.</a:t>
            </a:r>
            <a:endParaRPr sz="1600">
              <a:latin typeface="Calibri"/>
              <a:cs typeface="Calibri"/>
            </a:endParaRPr>
          </a:p>
          <a:p>
            <a:pPr marL="90805">
              <a:lnSpc>
                <a:spcPct val="100000"/>
              </a:lnSpc>
            </a:pPr>
            <a:r>
              <a:rPr sz="1600" b="1" spc="-10" dirty="0">
                <a:solidFill>
                  <a:srgbClr val="4F81BC"/>
                </a:solidFill>
                <a:latin typeface="Calibri"/>
                <a:cs typeface="Calibri"/>
              </a:rPr>
              <a:t>Что</a:t>
            </a:r>
            <a:r>
              <a:rPr sz="1600" b="1" spc="-1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F81BC"/>
                </a:solidFill>
                <a:latin typeface="Calibri"/>
                <a:cs typeface="Calibri"/>
              </a:rPr>
              <a:t>нужно</a:t>
            </a:r>
            <a:r>
              <a:rPr sz="1600" b="1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F81BC"/>
                </a:solidFill>
                <a:latin typeface="Calibri"/>
                <a:cs typeface="Calibri"/>
              </a:rPr>
              <a:t>сделать </a:t>
            </a:r>
            <a:r>
              <a:rPr sz="1600" b="1" spc="-5" dirty="0">
                <a:solidFill>
                  <a:srgbClr val="4F81BC"/>
                </a:solidFill>
                <a:latin typeface="Calibri"/>
                <a:cs typeface="Calibri"/>
              </a:rPr>
              <a:t>в задании:</a:t>
            </a:r>
            <a:endParaRPr sz="1600">
              <a:latin typeface="Calibri"/>
              <a:cs typeface="Calibri"/>
            </a:endParaRPr>
          </a:p>
          <a:p>
            <a:pPr marL="90805" marR="365760">
              <a:lnSpc>
                <a:spcPct val="100000"/>
              </a:lnSpc>
              <a:buChar char="•"/>
              <a:tabLst>
                <a:tab pos="238125" algn="l"/>
              </a:tabLst>
            </a:pPr>
            <a:r>
              <a:rPr sz="1600" b="1" spc="-5" dirty="0">
                <a:latin typeface="Calibri"/>
                <a:cs typeface="Calibri"/>
              </a:rPr>
              <a:t>Прочитать</a:t>
            </a:r>
            <a:r>
              <a:rPr sz="1600" b="1" spc="2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вслух</a:t>
            </a:r>
            <a:r>
              <a:rPr sz="1600" b="1" spc="1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короткий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текст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за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2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минуты</a:t>
            </a:r>
            <a:r>
              <a:rPr sz="1600" b="1" spc="30" dirty="0"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4F81BC"/>
                </a:solidFill>
                <a:latin typeface="Calibri"/>
                <a:cs typeface="Calibri"/>
              </a:rPr>
              <a:t>без</a:t>
            </a:r>
            <a:r>
              <a:rPr sz="1600" b="1" i="1" spc="1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4F81BC"/>
                </a:solidFill>
                <a:latin typeface="Calibri"/>
                <a:cs typeface="Calibri"/>
              </a:rPr>
              <a:t>ошибок</a:t>
            </a:r>
            <a:r>
              <a:rPr sz="1600" b="1" i="1" spc="4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4F81BC"/>
                </a:solidFill>
                <a:latin typeface="Calibri"/>
                <a:cs typeface="Calibri"/>
              </a:rPr>
              <a:t>в</a:t>
            </a:r>
            <a:r>
              <a:rPr sz="1600" b="1" i="1" spc="1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4F81BC"/>
                </a:solidFill>
                <a:latin typeface="Calibri"/>
                <a:cs typeface="Calibri"/>
              </a:rPr>
              <a:t>произношении</a:t>
            </a:r>
            <a:r>
              <a:rPr sz="1600" b="1" i="1" spc="6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и</a:t>
            </a:r>
            <a:r>
              <a:rPr sz="1600" b="1" spc="15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</a:rPr>
              <a:t>соблюдая </a:t>
            </a:r>
            <a:r>
              <a:rPr sz="1600" b="1" spc="-35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правильную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интонацию.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800" y="990600"/>
            <a:ext cx="8610599" cy="495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1905000"/>
            <a:ext cx="1447800" cy="228600"/>
          </a:xfrm>
        </p:spPr>
        <p:txBody>
          <a:bodyPr>
            <a:noAutofit/>
          </a:bodyPr>
          <a:lstStyle/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/>
          </a:p>
          <a:p>
            <a:pPr algn="ctr"/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04800" y="1676400"/>
            <a:ext cx="4258866" cy="4114800"/>
          </a:xfrm>
        </p:spPr>
        <p:txBody>
          <a:bodyPr>
            <a:normAutofit fontScale="92500"/>
          </a:bodyPr>
          <a:lstStyle/>
          <a:p>
            <a:pPr lvl="0"/>
            <a:r>
              <a:rPr lang="ru-RU" sz="2400" b="1" dirty="0" smtClean="0"/>
              <a:t>Следует</a:t>
            </a:r>
            <a:endParaRPr lang="ru-RU" sz="2400" spc="-15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ru-RU" sz="2400" spc="-150" dirty="0" smtClean="0">
                <a:latin typeface="Calibri" panose="020F0502020204030204" pitchFamily="34" charset="0"/>
                <a:cs typeface="Calibri" panose="020F0502020204030204" pitchFamily="34" charset="0"/>
              </a:rPr>
              <a:t>Внимательно </a:t>
            </a:r>
            <a:r>
              <a:rPr lang="ru-RU" sz="2400" spc="-150" dirty="0">
                <a:latin typeface="Calibri" panose="020F0502020204030204" pitchFamily="34" charset="0"/>
                <a:cs typeface="Calibri" panose="020F0502020204030204" pitchFamily="34" charset="0"/>
              </a:rPr>
              <a:t>прочитать инструкцию и задание.</a:t>
            </a:r>
          </a:p>
          <a:p>
            <a:pPr lvl="0"/>
            <a:r>
              <a:rPr lang="ru-RU" sz="2400" spc="-150" dirty="0">
                <a:latin typeface="Calibri" panose="020F0502020204030204" pitchFamily="34" charset="0"/>
                <a:cs typeface="Calibri" panose="020F0502020204030204" pitchFamily="34" charset="0"/>
              </a:rPr>
              <a:t>Выбрать 1 фотографию.</a:t>
            </a:r>
          </a:p>
          <a:p>
            <a:pPr lvl="0"/>
            <a:r>
              <a:rPr lang="ru-RU" sz="2400" spc="-150" dirty="0">
                <a:latin typeface="Calibri" panose="020F0502020204030204" pitchFamily="34" charset="0"/>
                <a:cs typeface="Calibri" panose="020F0502020204030204" pitchFamily="34" charset="0"/>
              </a:rPr>
              <a:t>Говорить в течение всего времени, которое вам отводится.</a:t>
            </a:r>
          </a:p>
          <a:p>
            <a:pPr lvl="0"/>
            <a:r>
              <a:rPr lang="ru-RU" sz="2400" spc="-150" dirty="0">
                <a:latin typeface="Calibri" panose="020F0502020204030204" pitchFamily="34" charset="0"/>
                <a:cs typeface="Calibri" panose="020F0502020204030204" pitchFamily="34" charset="0"/>
              </a:rPr>
              <a:t>Логично выстраивать свой ответ, используя фразы, соответствующие теме.</a:t>
            </a:r>
          </a:p>
          <a:p>
            <a:pPr lvl="0"/>
            <a:r>
              <a:rPr lang="ru-RU" sz="2400" spc="-150" dirty="0">
                <a:latin typeface="Calibri" panose="020F0502020204030204" pitchFamily="34" charset="0"/>
                <a:cs typeface="Calibri" panose="020F0502020204030204" pitchFamily="34" charset="0"/>
              </a:rPr>
              <a:t>Использовать вступительные и заключительные фразы.</a:t>
            </a:r>
          </a:p>
          <a:p>
            <a:pPr lvl="0"/>
            <a:r>
              <a:rPr lang="ru-RU" sz="2400" spc="-150" dirty="0">
                <a:latin typeface="Calibri" panose="020F0502020204030204" pitchFamily="34" charset="0"/>
                <a:cs typeface="Calibri" panose="020F0502020204030204" pitchFamily="34" charset="0"/>
              </a:rPr>
              <a:t>Правильно использовать средства логической связи.</a:t>
            </a:r>
          </a:p>
          <a:p>
            <a:endParaRPr lang="ru-RU" spc="-15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00600" y="1828800"/>
            <a:ext cx="3706416" cy="395288"/>
          </a:xfrm>
        </p:spPr>
        <p:txBody>
          <a:bodyPr/>
          <a:lstStyle/>
          <a:p>
            <a:pPr algn="ctr"/>
            <a:endParaRPr lang="ru-RU" sz="2800" b="1" dirty="0"/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876800" y="1676400"/>
            <a:ext cx="4038600" cy="4208464"/>
          </a:xfrm>
        </p:spPr>
        <p:txBody>
          <a:bodyPr>
            <a:normAutofit/>
          </a:bodyPr>
          <a:lstStyle/>
          <a:p>
            <a:pPr lvl="0"/>
            <a:r>
              <a:rPr lang="ru-RU" sz="2400" b="1" dirty="0" smtClean="0"/>
              <a:t>Не следует</a:t>
            </a:r>
            <a:endParaRPr lang="ru-RU" sz="2400" spc="-15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ru-RU" sz="2400" spc="-15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ru-RU" sz="2400" spc="-150" dirty="0" smtClean="0">
                <a:latin typeface="Calibri" panose="020F0502020204030204" pitchFamily="34" charset="0"/>
                <a:cs typeface="Calibri" panose="020F0502020204030204" pitchFamily="34" charset="0"/>
              </a:rPr>
              <a:t>Отвлекаться </a:t>
            </a:r>
            <a:r>
              <a:rPr lang="ru-RU" sz="2400" spc="-150" dirty="0">
                <a:latin typeface="Calibri" panose="020F0502020204030204" pitchFamily="34" charset="0"/>
                <a:cs typeface="Calibri" panose="020F0502020204030204" pitchFamily="34" charset="0"/>
              </a:rPr>
              <a:t>и волноваться, если не знаете каких-то слов.</a:t>
            </a:r>
          </a:p>
          <a:p>
            <a:pPr lvl="0"/>
            <a:r>
              <a:rPr lang="ru-RU" sz="2400" spc="-150" dirty="0">
                <a:latin typeface="Calibri" panose="020F0502020204030204" pitchFamily="34" charset="0"/>
                <a:cs typeface="Calibri" panose="020F0502020204030204" pitchFamily="34" charset="0"/>
              </a:rPr>
              <a:t>Описывать все объекты на фотографии.</a:t>
            </a:r>
          </a:p>
          <a:p>
            <a:r>
              <a:rPr lang="ru-RU" sz="2400" spc="-150" dirty="0">
                <a:latin typeface="Calibri" panose="020F0502020204030204" pitchFamily="34" charset="0"/>
                <a:cs typeface="Calibri" panose="020F0502020204030204" pitchFamily="34" charset="0"/>
              </a:rPr>
              <a:t>Использовать фразы, которые не соответствуют теме.</a:t>
            </a:r>
          </a:p>
        </p:txBody>
      </p:sp>
      <p:grpSp>
        <p:nvGrpSpPr>
          <p:cNvPr id="7" name="object 2"/>
          <p:cNvGrpSpPr/>
          <p:nvPr/>
        </p:nvGrpSpPr>
        <p:grpSpPr>
          <a:xfrm>
            <a:off x="152400" y="152400"/>
            <a:ext cx="8839200" cy="1295400"/>
            <a:chOff x="1857375" y="214325"/>
            <a:chExt cx="6829425" cy="1071880"/>
          </a:xfrm>
        </p:grpSpPr>
        <p:sp>
          <p:nvSpPr>
            <p:cNvPr id="8" name="object 3"/>
            <p:cNvSpPr/>
            <p:nvPr/>
          </p:nvSpPr>
          <p:spPr>
            <a:xfrm>
              <a:off x="1857375" y="214325"/>
              <a:ext cx="6829425" cy="1071880"/>
            </a:xfrm>
            <a:custGeom>
              <a:avLst/>
              <a:gdLst/>
              <a:ahLst/>
              <a:cxnLst/>
              <a:rect l="l" t="t" r="r" b="b"/>
              <a:pathLst>
                <a:path w="6829425" h="1071880">
                  <a:moveTo>
                    <a:pt x="6829425" y="0"/>
                  </a:moveTo>
                  <a:lnTo>
                    <a:pt x="0" y="0"/>
                  </a:lnTo>
                  <a:lnTo>
                    <a:pt x="0" y="1071549"/>
                  </a:lnTo>
                  <a:lnTo>
                    <a:pt x="6829425" y="1071549"/>
                  </a:lnTo>
                  <a:lnTo>
                    <a:pt x="68294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4"/>
            <p:cNvSpPr/>
            <p:nvPr/>
          </p:nvSpPr>
          <p:spPr>
            <a:xfrm>
              <a:off x="1857375" y="214325"/>
              <a:ext cx="6829425" cy="1071880"/>
            </a:xfrm>
            <a:custGeom>
              <a:avLst/>
              <a:gdLst/>
              <a:ahLst/>
              <a:cxnLst/>
              <a:rect l="l" t="t" r="r" b="b"/>
              <a:pathLst>
                <a:path w="6829425" h="1071880">
                  <a:moveTo>
                    <a:pt x="0" y="1071549"/>
                  </a:moveTo>
                  <a:lnTo>
                    <a:pt x="6829425" y="1071549"/>
                  </a:lnTo>
                  <a:lnTo>
                    <a:pt x="6829425" y="0"/>
                  </a:lnTo>
                  <a:lnTo>
                    <a:pt x="0" y="0"/>
                  </a:lnTo>
                  <a:lnTo>
                    <a:pt x="0" y="1071549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915400" cy="1066799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Задание: 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выбрать 1 фотографию и описать её по плану</a:t>
            </a:r>
            <a:br>
              <a:rPr lang="ru-RU" sz="2800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Время: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 2 минуты на подготовку и 2 минуты на ответ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58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66800" y="76200"/>
            <a:ext cx="7686675" cy="914401"/>
            <a:chOff x="1000099" y="142875"/>
            <a:chExt cx="7686675" cy="714375"/>
          </a:xfrm>
        </p:grpSpPr>
        <p:sp>
          <p:nvSpPr>
            <p:cNvPr id="3" name="object 3"/>
            <p:cNvSpPr/>
            <p:nvPr/>
          </p:nvSpPr>
          <p:spPr>
            <a:xfrm>
              <a:off x="1000099" y="142875"/>
              <a:ext cx="7686675" cy="714375"/>
            </a:xfrm>
            <a:custGeom>
              <a:avLst/>
              <a:gdLst/>
              <a:ahLst/>
              <a:cxnLst/>
              <a:rect l="l" t="t" r="r" b="b"/>
              <a:pathLst>
                <a:path w="7686675" h="714375">
                  <a:moveTo>
                    <a:pt x="7686675" y="0"/>
                  </a:moveTo>
                  <a:lnTo>
                    <a:pt x="0" y="0"/>
                  </a:lnTo>
                  <a:lnTo>
                    <a:pt x="0" y="714375"/>
                  </a:lnTo>
                  <a:lnTo>
                    <a:pt x="7686675" y="714375"/>
                  </a:lnTo>
                  <a:lnTo>
                    <a:pt x="76866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00099" y="142875"/>
              <a:ext cx="7686675" cy="714375"/>
            </a:xfrm>
            <a:custGeom>
              <a:avLst/>
              <a:gdLst/>
              <a:ahLst/>
              <a:cxnLst/>
              <a:rect l="l" t="t" r="r" b="b"/>
              <a:pathLst>
                <a:path w="7686675" h="714375">
                  <a:moveTo>
                    <a:pt x="0" y="714375"/>
                  </a:moveTo>
                  <a:lnTo>
                    <a:pt x="7686675" y="714375"/>
                  </a:lnTo>
                  <a:lnTo>
                    <a:pt x="7686675" y="0"/>
                  </a:lnTo>
                  <a:lnTo>
                    <a:pt x="0" y="0"/>
                  </a:lnTo>
                  <a:lnTo>
                    <a:pt x="0" y="714375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4857750" y="1071499"/>
            <a:ext cx="3929379" cy="4032250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33655" rIns="0" bIns="0" rtlCol="0">
            <a:spAutoFit/>
          </a:bodyPr>
          <a:lstStyle/>
          <a:p>
            <a:pPr marL="92075" marR="110489">
              <a:lnSpc>
                <a:spcPct val="100000"/>
              </a:lnSpc>
              <a:spcBef>
                <a:spcPts val="265"/>
              </a:spcBef>
            </a:pPr>
            <a:r>
              <a:rPr sz="1600" spc="-5" dirty="0">
                <a:latin typeface="Calibri"/>
                <a:cs typeface="Calibri"/>
              </a:rPr>
              <a:t>При </a:t>
            </a:r>
            <a:r>
              <a:rPr sz="1600" spc="-15" dirty="0">
                <a:latin typeface="Calibri"/>
                <a:cs typeface="Calibri"/>
              </a:rPr>
              <a:t>подготовке </a:t>
            </a:r>
            <a:r>
              <a:rPr sz="1600" spc="-5" dirty="0">
                <a:latin typeface="Calibri"/>
                <a:cs typeface="Calibri"/>
              </a:rPr>
              <a:t>к заданию </a:t>
            </a:r>
            <a:r>
              <a:rPr sz="1600" spc="-15" dirty="0">
                <a:latin typeface="Calibri"/>
                <a:cs typeface="Calibri"/>
              </a:rPr>
              <a:t>необходимо 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обратить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внимание </a:t>
            </a:r>
            <a:r>
              <a:rPr sz="1600" spc="-10" dirty="0">
                <a:latin typeface="Calibri"/>
                <a:cs typeface="Calibri"/>
              </a:rPr>
              <a:t>выпускников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то,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что </a:t>
            </a:r>
            <a:r>
              <a:rPr sz="1600" spc="-3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надо:</a:t>
            </a:r>
            <a:endParaRPr sz="1600" dirty="0">
              <a:latin typeface="Calibri"/>
              <a:cs typeface="Calibri"/>
            </a:endParaRPr>
          </a:p>
          <a:p>
            <a:pPr marL="295910" indent="-204470">
              <a:lnSpc>
                <a:spcPct val="100000"/>
              </a:lnSpc>
              <a:buFont typeface="Wingdings"/>
              <a:buChar char=""/>
              <a:tabLst>
                <a:tab pos="296545" algn="l"/>
              </a:tabLst>
            </a:pPr>
            <a:r>
              <a:rPr sz="1600" spc="-5" dirty="0">
                <a:latin typeface="Calibri"/>
                <a:cs typeface="Calibri"/>
              </a:rPr>
              <a:t>описывать </a:t>
            </a:r>
            <a:r>
              <a:rPr sz="1600" spc="-25" dirty="0">
                <a:latin typeface="Calibri"/>
                <a:cs typeface="Calibri"/>
              </a:rPr>
              <a:t>одну,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а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не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все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фотографии;</a:t>
            </a:r>
            <a:endParaRPr sz="1600" dirty="0">
              <a:latin typeface="Calibri"/>
              <a:cs typeface="Calibri"/>
            </a:endParaRPr>
          </a:p>
          <a:p>
            <a:pPr marL="92075" marR="390525">
              <a:lnSpc>
                <a:spcPct val="100000"/>
              </a:lnSpc>
              <a:buClr>
                <a:srgbClr val="000000"/>
              </a:buClr>
              <a:buFont typeface="Wingdings"/>
              <a:buChar char=""/>
              <a:tabLst>
                <a:tab pos="296545" algn="l"/>
              </a:tabLst>
            </a:pPr>
            <a:r>
              <a:rPr sz="1600" b="1" u="heavy" spc="-5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осветить все пункты плана</a:t>
            </a:r>
            <a:r>
              <a:rPr sz="1600" spc="-5" dirty="0">
                <a:latin typeface="Calibri"/>
                <a:cs typeface="Calibri"/>
              </a:rPr>
              <a:t>, при </a:t>
            </a:r>
            <a:r>
              <a:rPr sz="1600" spc="-15" dirty="0">
                <a:latin typeface="Calibri"/>
                <a:cs typeface="Calibri"/>
              </a:rPr>
              <a:t>этом </a:t>
            </a:r>
            <a:r>
              <a:rPr sz="1600" spc="-35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давая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несколько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предложений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по 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каждому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пункту;</a:t>
            </a:r>
            <a:endParaRPr sz="1600" dirty="0">
              <a:latin typeface="Calibri"/>
              <a:cs typeface="Calibri"/>
            </a:endParaRPr>
          </a:p>
          <a:p>
            <a:pPr marL="92075" marR="374015">
              <a:lnSpc>
                <a:spcPct val="100000"/>
              </a:lnSpc>
              <a:buFont typeface="Wingdings"/>
              <a:buChar char=""/>
              <a:tabLst>
                <a:tab pos="252729" algn="l"/>
              </a:tabLst>
            </a:pPr>
            <a:r>
              <a:rPr sz="1600" spc="-5" dirty="0">
                <a:latin typeface="Calibri"/>
                <a:cs typeface="Calibri"/>
              </a:rPr>
              <a:t>избегать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повторения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одной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той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же </a:t>
            </a:r>
            <a:r>
              <a:rPr sz="1600" spc="-10" dirty="0">
                <a:latin typeface="Calibri"/>
                <a:cs typeface="Calibri"/>
              </a:rPr>
              <a:t> идеи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 лексики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 разных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пунктах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плана;</a:t>
            </a:r>
            <a:endParaRPr sz="1600" dirty="0">
              <a:latin typeface="Calibri"/>
              <a:cs typeface="Calibri"/>
            </a:endParaRPr>
          </a:p>
          <a:p>
            <a:pPr marL="252095" indent="-160655">
              <a:lnSpc>
                <a:spcPct val="100000"/>
              </a:lnSpc>
              <a:buFont typeface="Wingdings"/>
              <a:buChar char=""/>
              <a:tabLst>
                <a:tab pos="252729" algn="l"/>
              </a:tabLst>
            </a:pPr>
            <a:r>
              <a:rPr sz="1600" spc="-15" dirty="0">
                <a:latin typeface="Calibri"/>
                <a:cs typeface="Calibri"/>
              </a:rPr>
              <a:t>продумать</a:t>
            </a:r>
            <a:r>
              <a:rPr sz="1600" spc="1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u="heavy" spc="-5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вступление</a:t>
            </a:r>
            <a:r>
              <a:rPr sz="1600" b="1" spc="-1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</a:t>
            </a:r>
            <a:r>
              <a:rPr sz="1600" spc="-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u="heavy" spc="-5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заключение</a:t>
            </a:r>
            <a:r>
              <a:rPr sz="1600" spc="-5" dirty="0">
                <a:latin typeface="Calibri"/>
                <a:cs typeface="Calibri"/>
              </a:rPr>
              <a:t>;</a:t>
            </a:r>
            <a:endParaRPr sz="1600" dirty="0">
              <a:latin typeface="Calibri"/>
              <a:cs typeface="Calibri"/>
            </a:endParaRPr>
          </a:p>
          <a:p>
            <a:pPr marL="252095" indent="-160655">
              <a:lnSpc>
                <a:spcPct val="100000"/>
              </a:lnSpc>
              <a:buFont typeface="Wingdings"/>
              <a:buChar char=""/>
              <a:tabLst>
                <a:tab pos="252729" algn="l"/>
              </a:tabLst>
            </a:pPr>
            <a:r>
              <a:rPr sz="1600" spc="-10" dirty="0">
                <a:latin typeface="Calibri"/>
                <a:cs typeface="Calibri"/>
              </a:rPr>
              <a:t>сделать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вступление </a:t>
            </a:r>
            <a:r>
              <a:rPr sz="1600" spc="-10" dirty="0">
                <a:latin typeface="Calibri"/>
                <a:cs typeface="Calibri"/>
              </a:rPr>
              <a:t>коротким;</a:t>
            </a:r>
            <a:endParaRPr sz="1600" dirty="0">
              <a:latin typeface="Calibri"/>
              <a:cs typeface="Calibri"/>
            </a:endParaRPr>
          </a:p>
          <a:p>
            <a:pPr marL="295910" indent="-204470">
              <a:lnSpc>
                <a:spcPct val="100000"/>
              </a:lnSpc>
              <a:buFont typeface="Wingdings"/>
              <a:buChar char=""/>
              <a:tabLst>
                <a:tab pos="296545" algn="l"/>
              </a:tabLst>
            </a:pPr>
            <a:r>
              <a:rPr sz="1600" spc="-10" dirty="0">
                <a:latin typeface="Calibri"/>
                <a:cs typeface="Calibri"/>
              </a:rPr>
              <a:t>обязательно </a:t>
            </a:r>
            <a:r>
              <a:rPr sz="1600" spc="-5" dirty="0">
                <a:latin typeface="Calibri"/>
                <a:cs typeface="Calibri"/>
              </a:rPr>
              <a:t>дать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заключение;</a:t>
            </a:r>
            <a:endParaRPr sz="1600" dirty="0">
              <a:latin typeface="Calibri"/>
              <a:cs typeface="Calibri"/>
            </a:endParaRPr>
          </a:p>
          <a:p>
            <a:pPr marL="295910" indent="-204470">
              <a:lnSpc>
                <a:spcPct val="100000"/>
              </a:lnSpc>
              <a:spcBef>
                <a:spcPts val="5"/>
              </a:spcBef>
              <a:buClr>
                <a:srgbClr val="000000"/>
              </a:buClr>
              <a:buFont typeface="Wingdings"/>
              <a:buChar char=""/>
              <a:tabLst>
                <a:tab pos="296545" algn="l"/>
              </a:tabLst>
            </a:pPr>
            <a:r>
              <a:rPr sz="1600" b="1" u="heavy" spc="-5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логично</a:t>
            </a:r>
            <a:r>
              <a:rPr sz="1600" b="1" spc="-1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строить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высказывание,</a:t>
            </a:r>
            <a:endParaRPr sz="1600" dirty="0">
              <a:latin typeface="Calibri"/>
              <a:cs typeface="Calibri"/>
            </a:endParaRPr>
          </a:p>
          <a:p>
            <a:pPr marL="92075" marR="365760">
              <a:lnSpc>
                <a:spcPct val="100000"/>
              </a:lnSpc>
            </a:pPr>
            <a:r>
              <a:rPr sz="1600" b="1" u="heavy" spc="-10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используя</a:t>
            </a:r>
            <a:r>
              <a:rPr sz="1600" b="1" u="heavy" spc="-15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 </a:t>
            </a:r>
            <a:r>
              <a:rPr sz="1600" b="1" u="heavy" spc="-10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средства</a:t>
            </a:r>
            <a:r>
              <a:rPr sz="1600" b="1" u="heavy" spc="20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 </a:t>
            </a:r>
            <a:r>
              <a:rPr sz="1600" b="1" u="heavy" spc="-5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логической</a:t>
            </a:r>
            <a:r>
              <a:rPr sz="1600" b="1" u="heavy" spc="-20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 </a:t>
            </a:r>
            <a:r>
              <a:rPr sz="1600" b="1" u="heavy" spc="-10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связи</a:t>
            </a:r>
            <a:r>
              <a:rPr sz="1600" b="1" spc="1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 </a:t>
            </a:r>
            <a:r>
              <a:rPr sz="1600" spc="-3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соответствующие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речевые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клише;</a:t>
            </a:r>
            <a:endParaRPr sz="1600" dirty="0">
              <a:latin typeface="Calibri"/>
              <a:cs typeface="Calibri"/>
            </a:endParaRPr>
          </a:p>
          <a:p>
            <a:pPr marL="295910" indent="-204470">
              <a:lnSpc>
                <a:spcPct val="100000"/>
              </a:lnSpc>
              <a:buFont typeface="Wingdings"/>
              <a:buChar char=""/>
              <a:tabLst>
                <a:tab pos="296545" algn="l"/>
              </a:tabLst>
            </a:pPr>
            <a:r>
              <a:rPr sz="1600" spc="-15" dirty="0">
                <a:latin typeface="Calibri"/>
                <a:cs typeface="Calibri"/>
              </a:rPr>
              <a:t>соблюдать </a:t>
            </a:r>
            <a:r>
              <a:rPr sz="1600" spc="-10" dirty="0">
                <a:latin typeface="Calibri"/>
                <a:cs typeface="Calibri"/>
              </a:rPr>
              <a:t>время,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указанное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 задании.</a:t>
            </a:r>
            <a:endParaRPr sz="1600" dirty="0">
              <a:latin typeface="Calibri"/>
              <a:cs typeface="Calibri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8528" y="1075689"/>
            <a:ext cx="4353433" cy="2424683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357162" y="3643248"/>
            <a:ext cx="4072254" cy="1569720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33655" rIns="0" bIns="0" rtlCol="0">
            <a:spAutoFit/>
          </a:bodyPr>
          <a:lstStyle/>
          <a:p>
            <a:pPr marL="162560" indent="-71755">
              <a:lnSpc>
                <a:spcPct val="100000"/>
              </a:lnSpc>
              <a:spcBef>
                <a:spcPts val="265"/>
              </a:spcBef>
              <a:buSzPct val="93750"/>
              <a:buFont typeface="Microsoft Sans Serif"/>
              <a:buChar char="•"/>
              <a:tabLst>
                <a:tab pos="163195" algn="l"/>
              </a:tabLst>
            </a:pPr>
            <a:r>
              <a:rPr sz="1600" spc="-10" dirty="0">
                <a:latin typeface="Calibri"/>
                <a:cs typeface="Calibri"/>
              </a:rPr>
              <a:t>where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and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when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the</a:t>
            </a:r>
            <a:r>
              <a:rPr sz="1600" spc="-10" dirty="0">
                <a:latin typeface="Calibri"/>
                <a:cs typeface="Calibri"/>
              </a:rPr>
              <a:t> photo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was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taken</a:t>
            </a:r>
            <a:endParaRPr sz="1600" dirty="0">
              <a:latin typeface="Calibri"/>
              <a:cs typeface="Calibri"/>
            </a:endParaRPr>
          </a:p>
          <a:p>
            <a:pPr marL="162560" indent="-71755">
              <a:lnSpc>
                <a:spcPct val="100000"/>
              </a:lnSpc>
              <a:buSzPct val="93750"/>
              <a:buFont typeface="Microsoft Sans Serif"/>
              <a:buChar char="•"/>
              <a:tabLst>
                <a:tab pos="163195" algn="l"/>
              </a:tabLst>
            </a:pPr>
            <a:r>
              <a:rPr sz="1600" spc="-10" dirty="0">
                <a:latin typeface="Calibri"/>
                <a:cs typeface="Calibri"/>
              </a:rPr>
              <a:t>what/who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is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in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the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photo</a:t>
            </a:r>
            <a:endParaRPr sz="1600" dirty="0">
              <a:latin typeface="Calibri"/>
              <a:cs typeface="Calibri"/>
            </a:endParaRPr>
          </a:p>
          <a:p>
            <a:pPr marL="163195" indent="-72390">
              <a:lnSpc>
                <a:spcPct val="100000"/>
              </a:lnSpc>
              <a:spcBef>
                <a:spcPts val="5"/>
              </a:spcBef>
              <a:buSzPct val="93750"/>
              <a:buFont typeface="Microsoft Sans Serif"/>
              <a:buChar char="•"/>
              <a:tabLst>
                <a:tab pos="163830" algn="l"/>
              </a:tabLst>
            </a:pPr>
            <a:r>
              <a:rPr sz="1600" spc="-5" dirty="0">
                <a:latin typeface="Calibri"/>
                <a:cs typeface="Calibri"/>
              </a:rPr>
              <a:t>what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is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happening</a:t>
            </a:r>
            <a:endParaRPr sz="1600" dirty="0">
              <a:latin typeface="Calibri"/>
              <a:cs typeface="Calibri"/>
            </a:endParaRPr>
          </a:p>
          <a:p>
            <a:pPr marL="162560" indent="-71755">
              <a:lnSpc>
                <a:spcPct val="100000"/>
              </a:lnSpc>
              <a:buSzPct val="93750"/>
              <a:buFont typeface="Microsoft Sans Serif"/>
              <a:buChar char="•"/>
              <a:tabLst>
                <a:tab pos="163195" algn="l"/>
              </a:tabLst>
            </a:pPr>
            <a:r>
              <a:rPr sz="1600" spc="-15" dirty="0">
                <a:latin typeface="Calibri"/>
                <a:cs typeface="Calibri"/>
              </a:rPr>
              <a:t>why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you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keep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the</a:t>
            </a:r>
            <a:r>
              <a:rPr sz="1600" spc="-10" dirty="0">
                <a:latin typeface="Calibri"/>
                <a:cs typeface="Calibri"/>
              </a:rPr>
              <a:t> photo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in </a:t>
            </a:r>
            <a:r>
              <a:rPr sz="1600" spc="-15" dirty="0">
                <a:latin typeface="Calibri"/>
                <a:cs typeface="Calibri"/>
              </a:rPr>
              <a:t>your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album</a:t>
            </a:r>
            <a:endParaRPr sz="1600" dirty="0">
              <a:latin typeface="Calibri"/>
              <a:cs typeface="Calibri"/>
            </a:endParaRPr>
          </a:p>
          <a:p>
            <a:pPr marL="91440" marR="219710">
              <a:lnSpc>
                <a:spcPct val="100000"/>
              </a:lnSpc>
              <a:buSzPct val="93750"/>
              <a:buFont typeface="Microsoft Sans Serif"/>
              <a:buChar char="•"/>
              <a:tabLst>
                <a:tab pos="163195" algn="l"/>
              </a:tabLst>
            </a:pPr>
            <a:r>
              <a:rPr sz="1600" spc="-15" dirty="0">
                <a:latin typeface="Calibri"/>
                <a:cs typeface="Calibri"/>
              </a:rPr>
              <a:t>why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you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decided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to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show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the </a:t>
            </a:r>
            <a:r>
              <a:rPr sz="1600" spc="-10" dirty="0">
                <a:latin typeface="Calibri"/>
                <a:cs typeface="Calibri"/>
              </a:rPr>
              <a:t>picture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to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your </a:t>
            </a:r>
            <a:r>
              <a:rPr sz="1600" spc="-34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friend</a:t>
            </a:r>
            <a:endParaRPr sz="1600" dirty="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4058411" y="2186939"/>
            <a:ext cx="1068705" cy="1988820"/>
            <a:chOff x="4058411" y="2186939"/>
            <a:chExt cx="1068705" cy="1988820"/>
          </a:xfrm>
        </p:grpSpPr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58411" y="2186939"/>
              <a:ext cx="1068324" cy="198881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4205350" y="2209037"/>
              <a:ext cx="878205" cy="1791970"/>
            </a:xfrm>
            <a:custGeom>
              <a:avLst/>
              <a:gdLst/>
              <a:ahLst/>
              <a:cxnLst/>
              <a:rect l="l" t="t" r="r" b="b"/>
              <a:pathLst>
                <a:path w="878204" h="1791970">
                  <a:moveTo>
                    <a:pt x="19176" y="1667637"/>
                  </a:moveTo>
                  <a:lnTo>
                    <a:pt x="12191" y="1668145"/>
                  </a:lnTo>
                  <a:lnTo>
                    <a:pt x="5207" y="1668780"/>
                  </a:lnTo>
                  <a:lnTo>
                    <a:pt x="0" y="1674876"/>
                  </a:lnTo>
                  <a:lnTo>
                    <a:pt x="635" y="1681861"/>
                  </a:lnTo>
                  <a:lnTo>
                    <a:pt x="9398" y="1791462"/>
                  </a:lnTo>
                  <a:lnTo>
                    <a:pt x="34744" y="1774317"/>
                  </a:lnTo>
                  <a:lnTo>
                    <a:pt x="31750" y="1774317"/>
                  </a:lnTo>
                  <a:lnTo>
                    <a:pt x="8889" y="1763268"/>
                  </a:lnTo>
                  <a:lnTo>
                    <a:pt x="29230" y="1720889"/>
                  </a:lnTo>
                  <a:lnTo>
                    <a:pt x="25908" y="1679829"/>
                  </a:lnTo>
                  <a:lnTo>
                    <a:pt x="25273" y="1672844"/>
                  </a:lnTo>
                  <a:lnTo>
                    <a:pt x="19176" y="1667637"/>
                  </a:lnTo>
                  <a:close/>
                </a:path>
                <a:path w="878204" h="1791970">
                  <a:moveTo>
                    <a:pt x="29230" y="1720889"/>
                  </a:moveTo>
                  <a:lnTo>
                    <a:pt x="8889" y="1763268"/>
                  </a:lnTo>
                  <a:lnTo>
                    <a:pt x="31750" y="1774317"/>
                  </a:lnTo>
                  <a:lnTo>
                    <a:pt x="34920" y="1767713"/>
                  </a:lnTo>
                  <a:lnTo>
                    <a:pt x="33020" y="1767713"/>
                  </a:lnTo>
                  <a:lnTo>
                    <a:pt x="13208" y="1758314"/>
                  </a:lnTo>
                  <a:lnTo>
                    <a:pt x="31268" y="1746065"/>
                  </a:lnTo>
                  <a:lnTo>
                    <a:pt x="29230" y="1720889"/>
                  </a:lnTo>
                  <a:close/>
                </a:path>
                <a:path w="878204" h="1791970">
                  <a:moveTo>
                    <a:pt x="92075" y="1704848"/>
                  </a:moveTo>
                  <a:lnTo>
                    <a:pt x="52092" y="1731941"/>
                  </a:lnTo>
                  <a:lnTo>
                    <a:pt x="31750" y="1774317"/>
                  </a:lnTo>
                  <a:lnTo>
                    <a:pt x="34744" y="1774317"/>
                  </a:lnTo>
                  <a:lnTo>
                    <a:pt x="106299" y="1725930"/>
                  </a:lnTo>
                  <a:lnTo>
                    <a:pt x="107823" y="1718056"/>
                  </a:lnTo>
                  <a:lnTo>
                    <a:pt x="99949" y="1706372"/>
                  </a:lnTo>
                  <a:lnTo>
                    <a:pt x="92075" y="1704848"/>
                  </a:lnTo>
                  <a:close/>
                </a:path>
                <a:path w="878204" h="1791970">
                  <a:moveTo>
                    <a:pt x="31268" y="1746065"/>
                  </a:moveTo>
                  <a:lnTo>
                    <a:pt x="13208" y="1758314"/>
                  </a:lnTo>
                  <a:lnTo>
                    <a:pt x="33020" y="1767713"/>
                  </a:lnTo>
                  <a:lnTo>
                    <a:pt x="31268" y="1746065"/>
                  </a:lnTo>
                  <a:close/>
                </a:path>
                <a:path w="878204" h="1791970">
                  <a:moveTo>
                    <a:pt x="52092" y="1731941"/>
                  </a:moveTo>
                  <a:lnTo>
                    <a:pt x="31268" y="1746065"/>
                  </a:lnTo>
                  <a:lnTo>
                    <a:pt x="33020" y="1767713"/>
                  </a:lnTo>
                  <a:lnTo>
                    <a:pt x="34920" y="1767713"/>
                  </a:lnTo>
                  <a:lnTo>
                    <a:pt x="52092" y="1731941"/>
                  </a:lnTo>
                  <a:close/>
                </a:path>
                <a:path w="878204" h="1791970">
                  <a:moveTo>
                    <a:pt x="855218" y="0"/>
                  </a:moveTo>
                  <a:lnTo>
                    <a:pt x="29230" y="1720889"/>
                  </a:lnTo>
                  <a:lnTo>
                    <a:pt x="31268" y="1746065"/>
                  </a:lnTo>
                  <a:lnTo>
                    <a:pt x="52092" y="1731941"/>
                  </a:lnTo>
                  <a:lnTo>
                    <a:pt x="878204" y="11049"/>
                  </a:lnTo>
                  <a:lnTo>
                    <a:pt x="855218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4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71600" y="0"/>
            <a:ext cx="7010400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rot="11191639">
            <a:off x="4975664" y="-1398762"/>
            <a:ext cx="4038600" cy="86728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219200" y="838200"/>
            <a:ext cx="6858000" cy="1802140"/>
          </a:xfrm>
        </p:spPr>
        <p:txBody>
          <a:bodyPr anchor="t">
            <a:normAutofit fontScale="90000"/>
          </a:bodyPr>
          <a:lstStyle/>
          <a:p>
            <a:pPr algn="l">
              <a:lnSpc>
                <a:spcPct val="100000"/>
              </a:lnSpc>
            </a:pPr>
            <a:r>
              <a:rPr lang="en-US" sz="3600" b="1" dirty="0" smtClean="0">
                <a:solidFill>
                  <a:schemeClr val="tx1"/>
                </a:solidFill>
              </a:rPr>
              <a:t>I. </a:t>
            </a:r>
            <a:r>
              <a:rPr lang="ru-RU" sz="3600" b="1" dirty="0" smtClean="0">
                <a:solidFill>
                  <a:schemeClr val="tx1"/>
                </a:solidFill>
              </a:rPr>
              <a:t>Вступление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As you know, I’ve got a little brother. He is mad about animals. Just look.</a:t>
            </a: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en-US" sz="3600" b="1" dirty="0" smtClean="0">
                <a:solidFill>
                  <a:schemeClr val="tx1"/>
                </a:solidFill>
              </a:rPr>
              <a:t>II. </a:t>
            </a:r>
            <a:r>
              <a:rPr lang="ru-RU" sz="3600" b="1" dirty="0" smtClean="0">
                <a:solidFill>
                  <a:schemeClr val="tx1"/>
                </a:solidFill>
              </a:rPr>
              <a:t>Основная часть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219200" y="4114800"/>
            <a:ext cx="6819900" cy="1524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chemeClr val="tx1"/>
                </a:solidFill>
              </a:rPr>
              <a:t>III. </a:t>
            </a:r>
            <a:r>
              <a:rPr lang="ru-RU" sz="3600" b="1" dirty="0" smtClean="0">
                <a:solidFill>
                  <a:schemeClr val="tx1"/>
                </a:solidFill>
              </a:rPr>
              <a:t>Заключение</a:t>
            </a:r>
            <a:endParaRPr lang="en-US" sz="3600" b="1" dirty="0" smtClean="0">
              <a:solidFill>
                <a:schemeClr val="tx1"/>
              </a:solidFill>
            </a:endParaRPr>
          </a:p>
          <a:p>
            <a:pPr algn="l"/>
            <a:r>
              <a:rPr lang="en-US" dirty="0">
                <a:solidFill>
                  <a:schemeClr val="tx1"/>
                </a:solidFill>
                <a:latin typeface="+mj-lt"/>
              </a:rPr>
              <a:t>In my opinion, this picture is really nice and makes you happy.</a:t>
            </a:r>
          </a:p>
          <a:p>
            <a:pPr algn="l"/>
            <a:r>
              <a:rPr lang="en-US" dirty="0">
                <a:solidFill>
                  <a:schemeClr val="tx1"/>
                </a:solidFill>
                <a:latin typeface="+mj-lt"/>
              </a:rPr>
              <a:t>The atmosphere of the picture is really exciting/ kind …</a:t>
            </a:r>
          </a:p>
          <a:p>
            <a:pPr algn="l"/>
            <a:r>
              <a:rPr lang="en-US" dirty="0">
                <a:solidFill>
                  <a:schemeClr val="tx1"/>
                </a:solidFill>
                <a:latin typeface="+mj-lt"/>
              </a:rPr>
              <a:t>I like this photo very much. It’s really beautiful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.</a:t>
            </a:r>
            <a:endParaRPr lang="ru-RU" dirty="0" smtClean="0">
              <a:solidFill>
                <a:schemeClr val="tx1"/>
              </a:solidFill>
              <a:latin typeface="+mj-lt"/>
            </a:endParaRPr>
          </a:p>
          <a:p>
            <a:pPr algn="l"/>
            <a:endParaRPr lang="ru-RU" dirty="0" smtClean="0">
              <a:solidFill>
                <a:schemeClr val="tx1"/>
              </a:solidFill>
              <a:latin typeface="+mj-lt"/>
            </a:endParaRPr>
          </a:p>
          <a:p>
            <a:pPr algn="l"/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algn="l"/>
            <a:endParaRPr lang="en-US" dirty="0">
              <a:solidFill>
                <a:schemeClr val="tx1"/>
              </a:solidFill>
              <a:latin typeface="+mj-lt"/>
            </a:endParaRPr>
          </a:p>
          <a:p>
            <a:pPr algn="l"/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print"/>
          <a:srcRect t="50039"/>
          <a:stretch/>
        </p:blipFill>
        <p:spPr>
          <a:xfrm>
            <a:off x="2057400" y="2514600"/>
            <a:ext cx="4743450" cy="16002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219200" y="304800"/>
            <a:ext cx="67693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+mj-lt"/>
              </a:rPr>
              <a:t>I’ve chosen photo 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№ …обязательная фраза</a:t>
            </a:r>
            <a:endParaRPr lang="ru-RU" sz="28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6" name="Подзаголовок 7"/>
          <p:cNvSpPr txBox="1">
            <a:spLocks/>
          </p:cNvSpPr>
          <p:nvPr/>
        </p:nvSpPr>
        <p:spPr>
          <a:xfrm>
            <a:off x="838200" y="5486400"/>
            <a:ext cx="8763000" cy="1371600"/>
          </a:xfrm>
          <a:prstGeom prst="rect">
            <a:avLst/>
          </a:prstGeom>
        </p:spPr>
        <p:txBody>
          <a:bodyPr wrap="square" lIns="0" tIns="0" rIns="0" bIns="0" anchor="t">
            <a:norm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rgbClr val="C00000"/>
                </a:solidFill>
                <a:latin typeface="+mj-lt"/>
              </a:rPr>
              <a:t>That is all I wanted to say.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</a:rPr>
              <a:t>(</a:t>
            </a:r>
            <a:r>
              <a:rPr lang="ru-RU" sz="2800" b="1" dirty="0" err="1" smtClean="0">
                <a:solidFill>
                  <a:srgbClr val="C00000"/>
                </a:solidFill>
                <a:latin typeface="+mj-lt"/>
              </a:rPr>
              <a:t>обязательная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 фраза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</a:rPr>
              <a:t>)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740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/>
          <a:srcRect l="18279" t="27690" r="31855" b="4219"/>
          <a:stretch/>
        </p:blipFill>
        <p:spPr bwMode="auto">
          <a:xfrm>
            <a:off x="457200" y="2209800"/>
            <a:ext cx="8077200" cy="411010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5" name="object 2"/>
          <p:cNvGrpSpPr/>
          <p:nvPr/>
        </p:nvGrpSpPr>
        <p:grpSpPr>
          <a:xfrm>
            <a:off x="838200" y="152400"/>
            <a:ext cx="8123187" cy="930192"/>
            <a:chOff x="1857375" y="214325"/>
            <a:chExt cx="6829425" cy="1071880"/>
          </a:xfrm>
        </p:grpSpPr>
        <p:sp>
          <p:nvSpPr>
            <p:cNvPr id="6" name="object 3"/>
            <p:cNvSpPr/>
            <p:nvPr/>
          </p:nvSpPr>
          <p:spPr>
            <a:xfrm>
              <a:off x="1857375" y="214325"/>
              <a:ext cx="6829425" cy="1071880"/>
            </a:xfrm>
            <a:custGeom>
              <a:avLst/>
              <a:gdLst/>
              <a:ahLst/>
              <a:cxnLst/>
              <a:rect l="l" t="t" r="r" b="b"/>
              <a:pathLst>
                <a:path w="6829425" h="1071880">
                  <a:moveTo>
                    <a:pt x="6829425" y="0"/>
                  </a:moveTo>
                  <a:lnTo>
                    <a:pt x="0" y="0"/>
                  </a:lnTo>
                  <a:lnTo>
                    <a:pt x="0" y="1071549"/>
                  </a:lnTo>
                  <a:lnTo>
                    <a:pt x="6829425" y="1071549"/>
                  </a:lnTo>
                  <a:lnTo>
                    <a:pt x="68294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4"/>
            <p:cNvSpPr/>
            <p:nvPr/>
          </p:nvSpPr>
          <p:spPr>
            <a:xfrm>
              <a:off x="1857375" y="214325"/>
              <a:ext cx="6829425" cy="1071880"/>
            </a:xfrm>
            <a:custGeom>
              <a:avLst/>
              <a:gdLst/>
              <a:ahLst/>
              <a:cxnLst/>
              <a:rect l="l" t="t" r="r" b="b"/>
              <a:pathLst>
                <a:path w="6829425" h="1071880">
                  <a:moveTo>
                    <a:pt x="0" y="1071549"/>
                  </a:moveTo>
                  <a:lnTo>
                    <a:pt x="6829425" y="1071549"/>
                  </a:lnTo>
                  <a:lnTo>
                    <a:pt x="6829425" y="0"/>
                  </a:lnTo>
                  <a:lnTo>
                    <a:pt x="0" y="0"/>
                  </a:lnTo>
                  <a:lnTo>
                    <a:pt x="0" y="1071549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8982" y="150113"/>
            <a:ext cx="7946034" cy="861774"/>
          </a:xfrm>
        </p:spPr>
        <p:txBody>
          <a:bodyPr/>
          <a:lstStyle/>
          <a:p>
            <a:pPr algn="ctr"/>
            <a:r>
              <a:rPr lang="ru-RU" sz="2800" dirty="0" smtClean="0"/>
              <a:t>Нормативная база проведения </a:t>
            </a:r>
            <a:br>
              <a:rPr lang="ru-RU" sz="2800" dirty="0" smtClean="0"/>
            </a:br>
            <a:r>
              <a:rPr lang="ru-RU" sz="2800" dirty="0" smtClean="0"/>
              <a:t>Всероссийских проверочных работ</a:t>
            </a:r>
            <a:endParaRPr lang="ru-RU" dirty="0"/>
          </a:p>
        </p:txBody>
      </p:sp>
      <p:pic>
        <p:nvPicPr>
          <p:cNvPr id="9" name="Рисунок 8"/>
          <p:cNvPicPr/>
          <p:nvPr/>
        </p:nvPicPr>
        <p:blipFill rotWithShape="1">
          <a:blip r:embed="rId2" cstate="print"/>
          <a:srcRect l="18279" t="3705" r="31855" b="83671"/>
          <a:stretch/>
        </p:blipFill>
        <p:spPr bwMode="auto">
          <a:xfrm>
            <a:off x="457200" y="1447800"/>
            <a:ext cx="8077200" cy="762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600200" y="3886200"/>
            <a:ext cx="6248400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295400" y="3962400"/>
            <a:ext cx="6858000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600200" y="4800600"/>
            <a:ext cx="4343400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t="12514"/>
          <a:stretch/>
        </p:blipFill>
        <p:spPr>
          <a:xfrm>
            <a:off x="1" y="1524000"/>
            <a:ext cx="4629150" cy="4114800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762500" y="1131890"/>
            <a:ext cx="4381500" cy="572611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In the photo you can see my ……. Her name is…and she is a good basketball player. Whenever she has free time, she goes to the gym to practice.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My brother looks a bit older than his age. </a:t>
            </a:r>
            <a:endParaRPr lang="en-U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You can see some funny children in the playground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object 2"/>
          <p:cNvGrpSpPr/>
          <p:nvPr/>
        </p:nvGrpSpPr>
        <p:grpSpPr>
          <a:xfrm>
            <a:off x="1020813" y="228600"/>
            <a:ext cx="7589787" cy="1082592"/>
            <a:chOff x="1857375" y="214325"/>
            <a:chExt cx="6829425" cy="1071880"/>
          </a:xfrm>
        </p:grpSpPr>
        <p:sp>
          <p:nvSpPr>
            <p:cNvPr id="8" name="object 3"/>
            <p:cNvSpPr/>
            <p:nvPr/>
          </p:nvSpPr>
          <p:spPr>
            <a:xfrm>
              <a:off x="1857375" y="214325"/>
              <a:ext cx="6829425" cy="1071880"/>
            </a:xfrm>
            <a:custGeom>
              <a:avLst/>
              <a:gdLst/>
              <a:ahLst/>
              <a:cxnLst/>
              <a:rect l="l" t="t" r="r" b="b"/>
              <a:pathLst>
                <a:path w="6829425" h="1071880">
                  <a:moveTo>
                    <a:pt x="6829425" y="0"/>
                  </a:moveTo>
                  <a:lnTo>
                    <a:pt x="0" y="0"/>
                  </a:lnTo>
                  <a:lnTo>
                    <a:pt x="0" y="1071549"/>
                  </a:lnTo>
                  <a:lnTo>
                    <a:pt x="6829425" y="1071549"/>
                  </a:lnTo>
                  <a:lnTo>
                    <a:pt x="68294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4"/>
            <p:cNvSpPr/>
            <p:nvPr/>
          </p:nvSpPr>
          <p:spPr>
            <a:xfrm>
              <a:off x="1857375" y="214325"/>
              <a:ext cx="6829425" cy="1071880"/>
            </a:xfrm>
            <a:custGeom>
              <a:avLst/>
              <a:gdLst/>
              <a:ahLst/>
              <a:cxnLst/>
              <a:rect l="l" t="t" r="r" b="b"/>
              <a:pathLst>
                <a:path w="6829425" h="1071880">
                  <a:moveTo>
                    <a:pt x="0" y="1071549"/>
                  </a:moveTo>
                  <a:lnTo>
                    <a:pt x="6829425" y="1071549"/>
                  </a:lnTo>
                  <a:lnTo>
                    <a:pt x="6829425" y="0"/>
                  </a:lnTo>
                  <a:lnTo>
                    <a:pt x="0" y="0"/>
                  </a:lnTo>
                  <a:lnTo>
                    <a:pt x="0" y="1071549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81000"/>
            <a:ext cx="10058400" cy="1235074"/>
          </a:xfrm>
        </p:spPr>
        <p:txBody>
          <a:bodyPr>
            <a:normAutofit fontScale="90000"/>
          </a:bodyPr>
          <a:lstStyle/>
          <a:p>
            <a:pPr marL="1841500" marR="2019300" indent="-177800">
              <a:lnSpc>
                <a:spcPts val="3480"/>
              </a:lnSpc>
              <a:spcBef>
                <a:spcPts val="4500"/>
              </a:spcBef>
              <a:spcAft>
                <a:spcPts val="1005"/>
              </a:spcAft>
            </a:pPr>
            <a:r>
              <a:rPr lang="en-US" spc="-5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What/who is in the photo</a:t>
            </a:r>
            <a:r>
              <a:rPr lang="ru-RU" spc="-5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используйте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ru-RU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 Simple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(3-4предложения)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b="1" spc="-5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b="1" spc="-5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/>
            </a:r>
            <a:b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print"/>
          <a:srcRect t="12514"/>
          <a:stretch/>
        </p:blipFill>
        <p:spPr>
          <a:xfrm>
            <a:off x="0" y="1524000"/>
            <a:ext cx="4629150" cy="41148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/>
          <a:srcRect l="4938" t="27095" r="60494" b="3240"/>
          <a:stretch/>
        </p:blipFill>
        <p:spPr>
          <a:xfrm>
            <a:off x="152400" y="2209800"/>
            <a:ext cx="19050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2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object 2"/>
          <p:cNvGrpSpPr/>
          <p:nvPr/>
        </p:nvGrpSpPr>
        <p:grpSpPr>
          <a:xfrm>
            <a:off x="990600" y="152400"/>
            <a:ext cx="7467600" cy="1143000"/>
            <a:chOff x="1857375" y="214325"/>
            <a:chExt cx="6829425" cy="1071880"/>
          </a:xfrm>
        </p:grpSpPr>
        <p:sp>
          <p:nvSpPr>
            <p:cNvPr id="7" name="object 3"/>
            <p:cNvSpPr/>
            <p:nvPr/>
          </p:nvSpPr>
          <p:spPr>
            <a:xfrm>
              <a:off x="1857375" y="214325"/>
              <a:ext cx="6829425" cy="1071880"/>
            </a:xfrm>
            <a:custGeom>
              <a:avLst/>
              <a:gdLst/>
              <a:ahLst/>
              <a:cxnLst/>
              <a:rect l="l" t="t" r="r" b="b"/>
              <a:pathLst>
                <a:path w="6829425" h="1071880">
                  <a:moveTo>
                    <a:pt x="6829425" y="0"/>
                  </a:moveTo>
                  <a:lnTo>
                    <a:pt x="0" y="0"/>
                  </a:lnTo>
                  <a:lnTo>
                    <a:pt x="0" y="1071549"/>
                  </a:lnTo>
                  <a:lnTo>
                    <a:pt x="6829425" y="1071549"/>
                  </a:lnTo>
                  <a:lnTo>
                    <a:pt x="68294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4"/>
            <p:cNvSpPr/>
            <p:nvPr/>
          </p:nvSpPr>
          <p:spPr>
            <a:xfrm>
              <a:off x="1857375" y="214325"/>
              <a:ext cx="6829425" cy="1071880"/>
            </a:xfrm>
            <a:custGeom>
              <a:avLst/>
              <a:gdLst/>
              <a:ahLst/>
              <a:cxnLst/>
              <a:rect l="l" t="t" r="r" b="b"/>
              <a:pathLst>
                <a:path w="6829425" h="1071880">
                  <a:moveTo>
                    <a:pt x="0" y="1071549"/>
                  </a:moveTo>
                  <a:lnTo>
                    <a:pt x="6829425" y="1071549"/>
                  </a:lnTo>
                  <a:lnTo>
                    <a:pt x="6829425" y="0"/>
                  </a:lnTo>
                  <a:lnTo>
                    <a:pt x="0" y="0"/>
                  </a:lnTo>
                  <a:lnTo>
                    <a:pt x="0" y="1071549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t="12230"/>
          <a:stretch/>
        </p:blipFill>
        <p:spPr>
          <a:xfrm>
            <a:off x="95250" y="1600199"/>
            <a:ext cx="4095750" cy="304800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5800" y="304800"/>
            <a:ext cx="7886700" cy="1179810"/>
          </a:xfrm>
        </p:spPr>
        <p:txBody>
          <a:bodyPr/>
          <a:lstStyle/>
          <a:p>
            <a:pPr indent="-1193800" algn="ctr">
              <a:lnSpc>
                <a:spcPts val="2300"/>
              </a:lnSpc>
              <a:spcBef>
                <a:spcPts val="4500"/>
              </a:spcBef>
              <a:spcAft>
                <a:spcPts val="1925"/>
              </a:spcAft>
            </a:pPr>
            <a:r>
              <a:rPr lang="en-US" sz="2900" spc="-5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is </a:t>
            </a:r>
            <a:r>
              <a:rPr lang="en-US" sz="2900" spc="-5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happening</a:t>
            </a:r>
            <a:r>
              <a:rPr lang="ru-RU" sz="2900" spc="-5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2900" spc="-5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используйте</a:t>
            </a:r>
            <a:r>
              <a:rPr lang="en-US" sz="2900" spc="-5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900" spc="-5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900" spc="-5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900" spc="-5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 Continuous</a:t>
            </a:r>
            <a:r>
              <a:rPr lang="ru-RU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(3-4предложения) 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</a:rPr>
              <a:t/>
            </a:r>
            <a:br>
              <a:rPr lang="ru-RU" b="1" dirty="0"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514850" y="1600201"/>
            <a:ext cx="3562350" cy="2819400"/>
          </a:xfrm>
        </p:spPr>
        <p:txBody>
          <a:bodyPr>
            <a:normAutofit fontScale="85000" lnSpcReduction="10000"/>
          </a:bodyPr>
          <a:lstStyle/>
          <a:p>
            <a:pPr algn="just"/>
            <a:endParaRPr lang="ru-RU" sz="2400" spc="-15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ru-RU" sz="2400" spc="-15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ru-RU" sz="2400" spc="-15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ru-RU" sz="2400" spc="-15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ru-RU" sz="2400" spc="-15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US" sz="2400" spc="-15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My brother is </a:t>
            </a:r>
            <a:r>
              <a:rPr lang="en-US" sz="2400" spc="-15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sitting on a thick brunch of an old tree. He is dreaming or thinking about something important for him. He is wearing smart clothes. The atmosphere is calm and relaxing.</a:t>
            </a:r>
            <a:endParaRPr lang="ru-RU" sz="2400" b="1" spc="-15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74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2"/>
          <p:cNvGrpSpPr/>
          <p:nvPr/>
        </p:nvGrpSpPr>
        <p:grpSpPr>
          <a:xfrm>
            <a:off x="838201" y="152400"/>
            <a:ext cx="8000999" cy="914400"/>
            <a:chOff x="1857375" y="214325"/>
            <a:chExt cx="6829425" cy="1071880"/>
          </a:xfrm>
        </p:grpSpPr>
        <p:sp>
          <p:nvSpPr>
            <p:cNvPr id="5" name="object 3"/>
            <p:cNvSpPr/>
            <p:nvPr/>
          </p:nvSpPr>
          <p:spPr>
            <a:xfrm>
              <a:off x="1857375" y="214325"/>
              <a:ext cx="6829425" cy="1071880"/>
            </a:xfrm>
            <a:custGeom>
              <a:avLst/>
              <a:gdLst/>
              <a:ahLst/>
              <a:cxnLst/>
              <a:rect l="l" t="t" r="r" b="b"/>
              <a:pathLst>
                <a:path w="6829425" h="1071880">
                  <a:moveTo>
                    <a:pt x="6829425" y="0"/>
                  </a:moveTo>
                  <a:lnTo>
                    <a:pt x="0" y="0"/>
                  </a:lnTo>
                  <a:lnTo>
                    <a:pt x="0" y="1071549"/>
                  </a:lnTo>
                  <a:lnTo>
                    <a:pt x="6829425" y="1071549"/>
                  </a:lnTo>
                  <a:lnTo>
                    <a:pt x="68294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4"/>
            <p:cNvSpPr/>
            <p:nvPr/>
          </p:nvSpPr>
          <p:spPr>
            <a:xfrm>
              <a:off x="1857375" y="214325"/>
              <a:ext cx="6829425" cy="1071880"/>
            </a:xfrm>
            <a:custGeom>
              <a:avLst/>
              <a:gdLst/>
              <a:ahLst/>
              <a:cxnLst/>
              <a:rect l="l" t="t" r="r" b="b"/>
              <a:pathLst>
                <a:path w="6829425" h="1071880">
                  <a:moveTo>
                    <a:pt x="0" y="1071549"/>
                  </a:moveTo>
                  <a:lnTo>
                    <a:pt x="6829425" y="1071549"/>
                  </a:lnTo>
                  <a:lnTo>
                    <a:pt x="6829425" y="0"/>
                  </a:lnTo>
                  <a:lnTo>
                    <a:pt x="0" y="0"/>
                  </a:lnTo>
                  <a:lnTo>
                    <a:pt x="0" y="1071549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t="13308"/>
          <a:stretch/>
        </p:blipFill>
        <p:spPr>
          <a:xfrm>
            <a:off x="533400" y="1219200"/>
            <a:ext cx="8048625" cy="4699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228600"/>
            <a:ext cx="7655489" cy="736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spc="-5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Why </a:t>
            </a:r>
            <a:r>
              <a:rPr lang="en-US" b="1" spc="-5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decided </a:t>
            </a:r>
            <a:r>
              <a:rPr lang="en-US" b="1" spc="-5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show the photo to </a:t>
            </a:r>
            <a:r>
              <a:rPr lang="en-US" b="1" spc="-5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your friend</a:t>
            </a:r>
            <a:r>
              <a:rPr lang="ru-RU" b="1" spc="-5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b="1" spc="-5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(1-2предложения)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6194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t="3889"/>
          <a:stretch/>
        </p:blipFill>
        <p:spPr>
          <a:xfrm>
            <a:off x="1295400" y="609600"/>
            <a:ext cx="6934200" cy="554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02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2836" y="142875"/>
            <a:ext cx="9001760" cy="5358130"/>
            <a:chOff x="142836" y="142875"/>
            <a:chExt cx="9001760" cy="535813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2836" y="142875"/>
              <a:ext cx="7501001" cy="5245735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66487" y="2571750"/>
              <a:ext cx="4477511" cy="2929001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15962" y="201612"/>
            <a:ext cx="7955280" cy="6307455"/>
            <a:chOff x="915962" y="201612"/>
            <a:chExt cx="7955280" cy="630745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28662" y="214312"/>
              <a:ext cx="5456936" cy="5857875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922312" y="207962"/>
              <a:ext cx="5469890" cy="5870575"/>
            </a:xfrm>
            <a:custGeom>
              <a:avLst/>
              <a:gdLst/>
              <a:ahLst/>
              <a:cxnLst/>
              <a:rect l="l" t="t" r="r" b="b"/>
              <a:pathLst>
                <a:path w="5469890" h="5870575">
                  <a:moveTo>
                    <a:pt x="0" y="5870575"/>
                  </a:moveTo>
                  <a:lnTo>
                    <a:pt x="5469636" y="5870575"/>
                  </a:lnTo>
                  <a:lnTo>
                    <a:pt x="5469636" y="0"/>
                  </a:lnTo>
                  <a:lnTo>
                    <a:pt x="0" y="0"/>
                  </a:lnTo>
                  <a:lnTo>
                    <a:pt x="0" y="5870575"/>
                  </a:lnTo>
                  <a:close/>
                </a:path>
              </a:pathLst>
            </a:custGeom>
            <a:ln w="127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000625" y="5143512"/>
              <a:ext cx="3857625" cy="1352550"/>
            </a:xfrm>
            <a:custGeom>
              <a:avLst/>
              <a:gdLst/>
              <a:ahLst/>
              <a:cxnLst/>
              <a:rect l="l" t="t" r="r" b="b"/>
              <a:pathLst>
                <a:path w="3857625" h="1352550">
                  <a:moveTo>
                    <a:pt x="3857625" y="0"/>
                  </a:moveTo>
                  <a:lnTo>
                    <a:pt x="0" y="0"/>
                  </a:lnTo>
                  <a:lnTo>
                    <a:pt x="0" y="1352550"/>
                  </a:lnTo>
                  <a:lnTo>
                    <a:pt x="3857625" y="1352550"/>
                  </a:lnTo>
                  <a:lnTo>
                    <a:pt x="38576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000625" y="5143512"/>
              <a:ext cx="3857625" cy="1352550"/>
            </a:xfrm>
            <a:custGeom>
              <a:avLst/>
              <a:gdLst/>
              <a:ahLst/>
              <a:cxnLst/>
              <a:rect l="l" t="t" r="r" b="b"/>
              <a:pathLst>
                <a:path w="3857625" h="1352550">
                  <a:moveTo>
                    <a:pt x="0" y="1352550"/>
                  </a:moveTo>
                  <a:lnTo>
                    <a:pt x="3857625" y="1352550"/>
                  </a:lnTo>
                  <a:lnTo>
                    <a:pt x="3857625" y="0"/>
                  </a:lnTo>
                  <a:lnTo>
                    <a:pt x="0" y="0"/>
                  </a:lnTo>
                  <a:lnTo>
                    <a:pt x="0" y="1352550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5135626" y="5332272"/>
            <a:ext cx="3585210" cy="130810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484"/>
              </a:spcBef>
            </a:pPr>
            <a:r>
              <a:rPr sz="1600" b="1" spc="-10" dirty="0">
                <a:latin typeface="Calibri"/>
                <a:cs typeface="Calibri"/>
              </a:rPr>
              <a:t>Работа</a:t>
            </a:r>
            <a:r>
              <a:rPr sz="1600" b="1" spc="-4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по</a:t>
            </a:r>
            <a:r>
              <a:rPr sz="1600" b="1" spc="-15" dirty="0">
                <a:latin typeface="Calibri"/>
                <a:cs typeface="Calibri"/>
              </a:rPr>
              <a:t> плану.</a:t>
            </a:r>
            <a:endParaRPr sz="16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80"/>
              </a:spcBef>
            </a:pPr>
            <a:r>
              <a:rPr sz="1600" b="1" spc="-10" dirty="0">
                <a:latin typeface="Calibri"/>
                <a:cs typeface="Calibri"/>
              </a:rPr>
              <a:t>Работа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над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лексическим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оформлением.</a:t>
            </a:r>
            <a:endParaRPr sz="1600">
              <a:latin typeface="Calibri"/>
              <a:cs typeface="Calibri"/>
            </a:endParaRPr>
          </a:p>
          <a:p>
            <a:pPr marL="2540" algn="ctr">
              <a:lnSpc>
                <a:spcPct val="100000"/>
              </a:lnSpc>
              <a:spcBef>
                <a:spcPts val="390"/>
              </a:spcBef>
            </a:pPr>
            <a:r>
              <a:rPr sz="1600" b="1" spc="-5" dirty="0">
                <a:latin typeface="Calibri"/>
                <a:cs typeface="Calibri"/>
              </a:rPr>
              <a:t>Работа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над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логикой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высказывания.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400">
              <a:latin typeface="Calibri"/>
              <a:cs typeface="Calibri"/>
            </a:endParaRPr>
          </a:p>
          <a:p>
            <a:pPr marR="117475" algn="r">
              <a:lnSpc>
                <a:spcPct val="100000"/>
              </a:lnSpc>
            </a:pPr>
            <a:r>
              <a:rPr sz="1200" spc="-5" dirty="0">
                <a:solidFill>
                  <a:srgbClr val="888888"/>
                </a:solidFill>
                <a:latin typeface="Microsoft Sans Serif"/>
                <a:cs typeface="Microsoft Sans Serif"/>
              </a:rPr>
              <a:t>54</a:t>
            </a:r>
            <a:endParaRPr sz="12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11718" y="6431686"/>
            <a:ext cx="1962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888888"/>
                </a:solidFill>
                <a:latin typeface="Microsoft Sans Serif"/>
                <a:cs typeface="Microsoft Sans Serif"/>
              </a:rPr>
              <a:t>55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42849" y="142900"/>
            <a:ext cx="5495951" cy="6334100"/>
            <a:chOff x="142849" y="142900"/>
            <a:chExt cx="5229225" cy="62865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7261" y="6157594"/>
              <a:ext cx="155625" cy="207556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2849" y="142900"/>
              <a:ext cx="5229225" cy="6286500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5643626" y="2500248"/>
            <a:ext cx="3286125" cy="1786255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15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600" spc="-5" dirty="0">
                <a:latin typeface="Calibri"/>
                <a:cs typeface="Calibri"/>
              </a:rPr>
              <a:t>Работа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по </a:t>
            </a:r>
            <a:r>
              <a:rPr sz="1600" spc="-10" dirty="0">
                <a:latin typeface="Calibri"/>
                <a:cs typeface="Calibri"/>
              </a:rPr>
              <a:t>плану.</a:t>
            </a:r>
            <a:endParaRPr sz="16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85"/>
              </a:spcBef>
            </a:pPr>
            <a:r>
              <a:rPr sz="1600" spc="-5" dirty="0">
                <a:latin typeface="Calibri"/>
                <a:cs typeface="Calibri"/>
              </a:rPr>
              <a:t>Работа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над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средствами</a:t>
            </a:r>
            <a:endParaRPr sz="1600">
              <a:latin typeface="Calibri"/>
              <a:cs typeface="Calibri"/>
            </a:endParaRPr>
          </a:p>
          <a:p>
            <a:pPr marL="522605">
              <a:lnSpc>
                <a:spcPct val="100000"/>
              </a:lnSpc>
              <a:spcBef>
                <a:spcPts val="5"/>
              </a:spcBef>
            </a:pPr>
            <a:r>
              <a:rPr sz="1600" spc="-10" dirty="0">
                <a:latin typeface="Calibri"/>
                <a:cs typeface="Calibri"/>
              </a:rPr>
              <a:t>связи/логикой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высказывания.</a:t>
            </a:r>
            <a:endParaRPr sz="1600">
              <a:latin typeface="Calibri"/>
              <a:cs typeface="Calibri"/>
            </a:endParaRPr>
          </a:p>
          <a:p>
            <a:pPr marL="1170305" marR="516255" indent="-647700">
              <a:lnSpc>
                <a:spcPct val="100000"/>
              </a:lnSpc>
              <a:spcBef>
                <a:spcPts val="380"/>
              </a:spcBef>
            </a:pPr>
            <a:r>
              <a:rPr sz="1600" spc="-5" dirty="0">
                <a:latin typeface="Calibri"/>
                <a:cs typeface="Calibri"/>
              </a:rPr>
              <a:t>Построение</a:t>
            </a:r>
            <a:r>
              <a:rPr sz="1600" spc="-7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собственного </a:t>
            </a:r>
            <a:r>
              <a:rPr sz="1600" spc="-34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высказывания.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6870" y="1071499"/>
            <a:ext cx="8430260" cy="5170646"/>
          </a:xfrm>
        </p:spPr>
        <p:txBody>
          <a:bodyPr/>
          <a:lstStyle/>
          <a:p>
            <a:r>
              <a:rPr lang="ru-RU" sz="2800" b="1" dirty="0" smtClean="0"/>
              <a:t>Типичные ошибки при выполнении задания 6</a:t>
            </a:r>
            <a:br>
              <a:rPr lang="ru-RU" sz="2800" b="1" dirty="0" smtClean="0"/>
            </a:br>
            <a:r>
              <a:rPr lang="ru-RU" sz="2800" dirty="0" smtClean="0"/>
              <a:t>1.Описывают 3 картинки вместо 1</a:t>
            </a:r>
          </a:p>
          <a:p>
            <a:pPr lvl="0"/>
            <a:r>
              <a:rPr lang="ru-RU" sz="2800" dirty="0" smtClean="0"/>
              <a:t>2. Не формулируют вступительную и </a:t>
            </a:r>
            <a:r>
              <a:rPr lang="ru-RU" sz="2800" smtClean="0"/>
              <a:t>заключительную </a:t>
            </a:r>
            <a:r>
              <a:rPr lang="ru-RU" sz="2800" dirty="0" err="1" smtClean="0"/>
              <a:t>ф</a:t>
            </a:r>
            <a:r>
              <a:rPr lang="ru-RU" sz="2800" smtClean="0"/>
              <a:t>разы</a:t>
            </a:r>
            <a:endParaRPr lang="ru-RU" sz="2800" dirty="0" smtClean="0"/>
          </a:p>
          <a:p>
            <a:pPr lvl="0"/>
            <a:r>
              <a:rPr lang="ru-RU" sz="2800" dirty="0" smtClean="0"/>
              <a:t>3. Не правильно интерпретируют содержание картинки</a:t>
            </a:r>
          </a:p>
          <a:p>
            <a:pPr lvl="0"/>
            <a:r>
              <a:rPr lang="ru-RU" sz="2800" dirty="0" smtClean="0"/>
              <a:t>4. Не высказывают свое мнение о сюжете картинки</a:t>
            </a:r>
          </a:p>
          <a:p>
            <a:pPr lvl="0"/>
            <a:r>
              <a:rPr lang="ru-RU" sz="2800" dirty="0" smtClean="0"/>
              <a:t>5. Не используют разговорные клише при описании картинки</a:t>
            </a:r>
          </a:p>
          <a:p>
            <a:r>
              <a:rPr lang="ru-RU" sz="2800" dirty="0" smtClean="0"/>
              <a:t>6. Допускают фонетические и лексико-грамматические ошибки в ответе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object 2"/>
          <p:cNvGrpSpPr/>
          <p:nvPr/>
        </p:nvGrpSpPr>
        <p:grpSpPr>
          <a:xfrm>
            <a:off x="1143000" y="381000"/>
            <a:ext cx="7162800" cy="1082592"/>
            <a:chOff x="1857375" y="214325"/>
            <a:chExt cx="6829425" cy="1071880"/>
          </a:xfrm>
        </p:grpSpPr>
        <p:sp>
          <p:nvSpPr>
            <p:cNvPr id="6" name="object 3"/>
            <p:cNvSpPr/>
            <p:nvPr/>
          </p:nvSpPr>
          <p:spPr>
            <a:xfrm>
              <a:off x="1857375" y="214325"/>
              <a:ext cx="6829425" cy="1071880"/>
            </a:xfrm>
            <a:custGeom>
              <a:avLst/>
              <a:gdLst/>
              <a:ahLst/>
              <a:cxnLst/>
              <a:rect l="l" t="t" r="r" b="b"/>
              <a:pathLst>
                <a:path w="6829425" h="1071880">
                  <a:moveTo>
                    <a:pt x="6829425" y="0"/>
                  </a:moveTo>
                  <a:lnTo>
                    <a:pt x="0" y="0"/>
                  </a:lnTo>
                  <a:lnTo>
                    <a:pt x="0" y="1071549"/>
                  </a:lnTo>
                  <a:lnTo>
                    <a:pt x="6829425" y="1071549"/>
                  </a:lnTo>
                  <a:lnTo>
                    <a:pt x="68294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4"/>
            <p:cNvSpPr/>
            <p:nvPr/>
          </p:nvSpPr>
          <p:spPr>
            <a:xfrm>
              <a:off x="1857375" y="214325"/>
              <a:ext cx="6829425" cy="1071880"/>
            </a:xfrm>
            <a:custGeom>
              <a:avLst/>
              <a:gdLst/>
              <a:ahLst/>
              <a:cxnLst/>
              <a:rect l="l" t="t" r="r" b="b"/>
              <a:pathLst>
                <a:path w="6829425" h="1071880">
                  <a:moveTo>
                    <a:pt x="0" y="1071549"/>
                  </a:moveTo>
                  <a:lnTo>
                    <a:pt x="6829425" y="1071549"/>
                  </a:lnTo>
                  <a:lnTo>
                    <a:pt x="6829425" y="0"/>
                  </a:lnTo>
                  <a:lnTo>
                    <a:pt x="0" y="0"/>
                  </a:lnTo>
                  <a:lnTo>
                    <a:pt x="0" y="1071549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164018" cy="923330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Результаты ВПР по иностранному языку(английский) </a:t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БТПТиС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в группах №215, 225 по специальности</a:t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«Туризм»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09600" y="1676400"/>
          <a:ext cx="8153397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7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47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47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47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47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47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6477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9530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группы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курс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Кол-во обучающихся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оценки качества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215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3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Предварительный контроль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53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ВПР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225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53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Предварительный контроль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53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ВПР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99c48210cd79fb6c0a3041afb10afbc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9E0B7"/>
              </a:clrFrom>
              <a:clrTo>
                <a:srgbClr val="E9E0B7">
                  <a:alpha val="0"/>
                </a:srgbClr>
              </a:clrTo>
            </a:clrChange>
            <a:lum bright="-10000" contrast="10000"/>
          </a:blip>
          <a:srcRect t="8497" b="3922"/>
          <a:stretch>
            <a:fillRect/>
          </a:stretch>
        </p:blipFill>
        <p:spPr bwMode="auto">
          <a:xfrm>
            <a:off x="533400" y="990600"/>
            <a:ext cx="77724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87337" y="1273175"/>
            <a:ext cx="4140200" cy="2288540"/>
            <a:chOff x="487337" y="1273175"/>
            <a:chExt cx="4140200" cy="2288540"/>
          </a:xfrm>
        </p:grpSpPr>
        <p:sp>
          <p:nvSpPr>
            <p:cNvPr id="3" name="object 3"/>
            <p:cNvSpPr/>
            <p:nvPr/>
          </p:nvSpPr>
          <p:spPr>
            <a:xfrm>
              <a:off x="500037" y="1285875"/>
              <a:ext cx="4114800" cy="2263140"/>
            </a:xfrm>
            <a:custGeom>
              <a:avLst/>
              <a:gdLst/>
              <a:ahLst/>
              <a:cxnLst/>
              <a:rect l="l" t="t" r="r" b="b"/>
              <a:pathLst>
                <a:path w="4114800" h="2263140">
                  <a:moveTo>
                    <a:pt x="4114761" y="0"/>
                  </a:moveTo>
                  <a:lnTo>
                    <a:pt x="377164" y="0"/>
                  </a:lnTo>
                  <a:lnTo>
                    <a:pt x="329853" y="2939"/>
                  </a:lnTo>
                  <a:lnTo>
                    <a:pt x="284295" y="11521"/>
                  </a:lnTo>
                  <a:lnTo>
                    <a:pt x="240845" y="25393"/>
                  </a:lnTo>
                  <a:lnTo>
                    <a:pt x="199856" y="44200"/>
                  </a:lnTo>
                  <a:lnTo>
                    <a:pt x="161680" y="67589"/>
                  </a:lnTo>
                  <a:lnTo>
                    <a:pt x="126673" y="95206"/>
                  </a:lnTo>
                  <a:lnTo>
                    <a:pt x="95186" y="126697"/>
                  </a:lnTo>
                  <a:lnTo>
                    <a:pt x="67574" y="161709"/>
                  </a:lnTo>
                  <a:lnTo>
                    <a:pt x="44190" y="199887"/>
                  </a:lnTo>
                  <a:lnTo>
                    <a:pt x="25387" y="240878"/>
                  </a:lnTo>
                  <a:lnTo>
                    <a:pt x="11518" y="284327"/>
                  </a:lnTo>
                  <a:lnTo>
                    <a:pt x="2938" y="329883"/>
                  </a:lnTo>
                  <a:lnTo>
                    <a:pt x="0" y="377189"/>
                  </a:lnTo>
                  <a:lnTo>
                    <a:pt x="0" y="2263013"/>
                  </a:lnTo>
                  <a:lnTo>
                    <a:pt x="4114761" y="2263013"/>
                  </a:lnTo>
                  <a:lnTo>
                    <a:pt x="41147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00037" y="1285875"/>
              <a:ext cx="4114800" cy="2263140"/>
            </a:xfrm>
            <a:custGeom>
              <a:avLst/>
              <a:gdLst/>
              <a:ahLst/>
              <a:cxnLst/>
              <a:rect l="l" t="t" r="r" b="b"/>
              <a:pathLst>
                <a:path w="4114800" h="2263140">
                  <a:moveTo>
                    <a:pt x="0" y="2263013"/>
                  </a:moveTo>
                  <a:lnTo>
                    <a:pt x="0" y="377189"/>
                  </a:lnTo>
                  <a:lnTo>
                    <a:pt x="2938" y="329883"/>
                  </a:lnTo>
                  <a:lnTo>
                    <a:pt x="11518" y="284327"/>
                  </a:lnTo>
                  <a:lnTo>
                    <a:pt x="25387" y="240878"/>
                  </a:lnTo>
                  <a:lnTo>
                    <a:pt x="44190" y="199887"/>
                  </a:lnTo>
                  <a:lnTo>
                    <a:pt x="67574" y="161709"/>
                  </a:lnTo>
                  <a:lnTo>
                    <a:pt x="95186" y="126697"/>
                  </a:lnTo>
                  <a:lnTo>
                    <a:pt x="126673" y="95206"/>
                  </a:lnTo>
                  <a:lnTo>
                    <a:pt x="161680" y="67589"/>
                  </a:lnTo>
                  <a:lnTo>
                    <a:pt x="199856" y="44200"/>
                  </a:lnTo>
                  <a:lnTo>
                    <a:pt x="240845" y="25393"/>
                  </a:lnTo>
                  <a:lnTo>
                    <a:pt x="284295" y="11521"/>
                  </a:lnTo>
                  <a:lnTo>
                    <a:pt x="329853" y="2939"/>
                  </a:lnTo>
                  <a:lnTo>
                    <a:pt x="377164" y="0"/>
                  </a:lnTo>
                  <a:lnTo>
                    <a:pt x="4114761" y="0"/>
                  </a:lnTo>
                  <a:lnTo>
                    <a:pt x="4114761" y="2263013"/>
                  </a:lnTo>
                  <a:lnTo>
                    <a:pt x="0" y="2263013"/>
                  </a:lnTo>
                  <a:close/>
                </a:path>
              </a:pathLst>
            </a:custGeom>
            <a:ln w="25400">
              <a:solidFill>
                <a:srgbClr val="4674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718515" y="1753869"/>
            <a:ext cx="3677920" cy="715645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2700" marR="5080" indent="-3175" algn="ctr">
              <a:lnSpc>
                <a:spcPct val="91600"/>
              </a:lnSpc>
              <a:spcBef>
                <a:spcPts val="254"/>
              </a:spcBef>
            </a:pPr>
            <a:r>
              <a:rPr sz="1600" b="1" spc="-10" dirty="0">
                <a:latin typeface="Calibri"/>
                <a:cs typeface="Calibri"/>
              </a:rPr>
              <a:t>Контрольные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работы,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проводимые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по </a:t>
            </a:r>
            <a:r>
              <a:rPr sz="1600" b="1" spc="-5" dirty="0">
                <a:latin typeface="Calibri"/>
                <a:cs typeface="Calibri"/>
              </a:rPr>
              <a:t> </a:t>
            </a:r>
            <a:r>
              <a:rPr sz="1600" b="1" spc="-20" dirty="0">
                <a:latin typeface="Calibri"/>
                <a:cs typeface="Calibri"/>
              </a:rPr>
              <a:t>отдельным</a:t>
            </a:r>
            <a:r>
              <a:rPr sz="1600" b="1" spc="-5" dirty="0">
                <a:latin typeface="Calibri"/>
                <a:cs typeface="Calibri"/>
              </a:rPr>
              <a:t> учебным </a:t>
            </a:r>
            <a:r>
              <a:rPr sz="1600" b="1" spc="-10" dirty="0">
                <a:latin typeface="Calibri"/>
                <a:cs typeface="Calibri"/>
              </a:rPr>
              <a:t>предметам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с </a:t>
            </a:r>
            <a:r>
              <a:rPr sz="1600" b="1" spc="-10" dirty="0">
                <a:latin typeface="Calibri"/>
                <a:cs typeface="Calibri"/>
              </a:rPr>
              <a:t>целью </a:t>
            </a:r>
            <a:r>
              <a:rPr sz="1600" b="1" spc="-34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мониторинга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качества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образования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602098" y="1273175"/>
            <a:ext cx="4140200" cy="2288540"/>
            <a:chOff x="4602098" y="1273175"/>
            <a:chExt cx="4140200" cy="2288540"/>
          </a:xfrm>
        </p:grpSpPr>
        <p:sp>
          <p:nvSpPr>
            <p:cNvPr id="7" name="object 7"/>
            <p:cNvSpPr/>
            <p:nvPr/>
          </p:nvSpPr>
          <p:spPr>
            <a:xfrm>
              <a:off x="4614798" y="1285875"/>
              <a:ext cx="4114800" cy="2263140"/>
            </a:xfrm>
            <a:custGeom>
              <a:avLst/>
              <a:gdLst/>
              <a:ahLst/>
              <a:cxnLst/>
              <a:rect l="l" t="t" r="r" b="b"/>
              <a:pathLst>
                <a:path w="4114800" h="2263140">
                  <a:moveTo>
                    <a:pt x="3737609" y="0"/>
                  </a:moveTo>
                  <a:lnTo>
                    <a:pt x="0" y="0"/>
                  </a:lnTo>
                  <a:lnTo>
                    <a:pt x="0" y="2263013"/>
                  </a:lnTo>
                  <a:lnTo>
                    <a:pt x="4114800" y="2263013"/>
                  </a:lnTo>
                  <a:lnTo>
                    <a:pt x="4114800" y="377189"/>
                  </a:lnTo>
                  <a:lnTo>
                    <a:pt x="4111862" y="329883"/>
                  </a:lnTo>
                  <a:lnTo>
                    <a:pt x="4103285" y="284327"/>
                  </a:lnTo>
                  <a:lnTo>
                    <a:pt x="4089421" y="240878"/>
                  </a:lnTo>
                  <a:lnTo>
                    <a:pt x="4070624" y="199887"/>
                  </a:lnTo>
                  <a:lnTo>
                    <a:pt x="4047244" y="161709"/>
                  </a:lnTo>
                  <a:lnTo>
                    <a:pt x="4019637" y="126697"/>
                  </a:lnTo>
                  <a:lnTo>
                    <a:pt x="3988153" y="95206"/>
                  </a:lnTo>
                  <a:lnTo>
                    <a:pt x="3953146" y="67589"/>
                  </a:lnTo>
                  <a:lnTo>
                    <a:pt x="3914969" y="44200"/>
                  </a:lnTo>
                  <a:lnTo>
                    <a:pt x="3873974" y="25393"/>
                  </a:lnTo>
                  <a:lnTo>
                    <a:pt x="3830513" y="11521"/>
                  </a:lnTo>
                  <a:lnTo>
                    <a:pt x="3784941" y="2939"/>
                  </a:lnTo>
                  <a:lnTo>
                    <a:pt x="37376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614798" y="1285875"/>
              <a:ext cx="4114800" cy="2263140"/>
            </a:xfrm>
            <a:custGeom>
              <a:avLst/>
              <a:gdLst/>
              <a:ahLst/>
              <a:cxnLst/>
              <a:rect l="l" t="t" r="r" b="b"/>
              <a:pathLst>
                <a:path w="4114800" h="2263140">
                  <a:moveTo>
                    <a:pt x="0" y="0"/>
                  </a:moveTo>
                  <a:lnTo>
                    <a:pt x="3737609" y="0"/>
                  </a:lnTo>
                  <a:lnTo>
                    <a:pt x="3784941" y="2939"/>
                  </a:lnTo>
                  <a:lnTo>
                    <a:pt x="3830513" y="11521"/>
                  </a:lnTo>
                  <a:lnTo>
                    <a:pt x="3873974" y="25393"/>
                  </a:lnTo>
                  <a:lnTo>
                    <a:pt x="3914969" y="44200"/>
                  </a:lnTo>
                  <a:lnTo>
                    <a:pt x="3953146" y="67589"/>
                  </a:lnTo>
                  <a:lnTo>
                    <a:pt x="3988153" y="95206"/>
                  </a:lnTo>
                  <a:lnTo>
                    <a:pt x="4019637" y="126697"/>
                  </a:lnTo>
                  <a:lnTo>
                    <a:pt x="4047244" y="161709"/>
                  </a:lnTo>
                  <a:lnTo>
                    <a:pt x="4070624" y="199887"/>
                  </a:lnTo>
                  <a:lnTo>
                    <a:pt x="4089421" y="240878"/>
                  </a:lnTo>
                  <a:lnTo>
                    <a:pt x="4103285" y="284327"/>
                  </a:lnTo>
                  <a:lnTo>
                    <a:pt x="4111862" y="329883"/>
                  </a:lnTo>
                  <a:lnTo>
                    <a:pt x="4114800" y="377189"/>
                  </a:lnTo>
                  <a:lnTo>
                    <a:pt x="4114800" y="2263013"/>
                  </a:lnTo>
                  <a:lnTo>
                    <a:pt x="0" y="2263013"/>
                  </a:lnTo>
                  <a:lnTo>
                    <a:pt x="0" y="0"/>
                  </a:lnTo>
                  <a:close/>
                </a:path>
              </a:pathLst>
            </a:custGeom>
            <a:ln w="25399">
              <a:solidFill>
                <a:srgbClr val="4674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4899405" y="1753869"/>
            <a:ext cx="3544570" cy="71564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5080" indent="259079">
              <a:lnSpc>
                <a:spcPts val="1750"/>
              </a:lnSpc>
              <a:spcBef>
                <a:spcPts val="295"/>
              </a:spcBef>
            </a:pPr>
            <a:r>
              <a:rPr sz="1600" b="1" spc="-10" dirty="0">
                <a:latin typeface="Calibri"/>
                <a:cs typeface="Calibri"/>
              </a:rPr>
              <a:t>Проводятся </a:t>
            </a:r>
            <a:r>
              <a:rPr sz="1600" b="1" spc="-5" dirty="0">
                <a:latin typeface="Calibri"/>
                <a:cs typeface="Calibri"/>
              </a:rPr>
              <a:t>на региональном или 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школьном</a:t>
            </a:r>
            <a:r>
              <a:rPr sz="1600" b="1" spc="-4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уровне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 начале или в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конце</a:t>
            </a:r>
            <a:endParaRPr sz="1600">
              <a:latin typeface="Calibri"/>
              <a:cs typeface="Calibri"/>
            </a:endParaRPr>
          </a:p>
          <a:p>
            <a:pPr marL="1151255">
              <a:lnSpc>
                <a:spcPts val="1735"/>
              </a:lnSpc>
            </a:pPr>
            <a:r>
              <a:rPr sz="1600" b="1" spc="-5" dirty="0">
                <a:latin typeface="Calibri"/>
                <a:cs typeface="Calibri"/>
              </a:rPr>
              <a:t>учебного</a:t>
            </a:r>
            <a:r>
              <a:rPr sz="1600" b="1" spc="-50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</a:rPr>
              <a:t>года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487337" y="3536188"/>
            <a:ext cx="4140200" cy="2288540"/>
            <a:chOff x="487337" y="3536188"/>
            <a:chExt cx="4140200" cy="2288540"/>
          </a:xfrm>
        </p:grpSpPr>
        <p:sp>
          <p:nvSpPr>
            <p:cNvPr id="11" name="object 11"/>
            <p:cNvSpPr/>
            <p:nvPr/>
          </p:nvSpPr>
          <p:spPr>
            <a:xfrm>
              <a:off x="500037" y="3548888"/>
              <a:ext cx="4114800" cy="2263140"/>
            </a:xfrm>
            <a:custGeom>
              <a:avLst/>
              <a:gdLst/>
              <a:ahLst/>
              <a:cxnLst/>
              <a:rect l="l" t="t" r="r" b="b"/>
              <a:pathLst>
                <a:path w="4114800" h="2263140">
                  <a:moveTo>
                    <a:pt x="4114761" y="0"/>
                  </a:moveTo>
                  <a:lnTo>
                    <a:pt x="0" y="0"/>
                  </a:lnTo>
                  <a:lnTo>
                    <a:pt x="0" y="1885823"/>
                  </a:lnTo>
                  <a:lnTo>
                    <a:pt x="2938" y="1933121"/>
                  </a:lnTo>
                  <a:lnTo>
                    <a:pt x="11518" y="1978667"/>
                  </a:lnTo>
                  <a:lnTo>
                    <a:pt x="25387" y="2022109"/>
                  </a:lnTo>
                  <a:lnTo>
                    <a:pt x="44190" y="2063091"/>
                  </a:lnTo>
                  <a:lnTo>
                    <a:pt x="67574" y="2101262"/>
                  </a:lnTo>
                  <a:lnTo>
                    <a:pt x="95186" y="2136266"/>
                  </a:lnTo>
                  <a:lnTo>
                    <a:pt x="126673" y="2167750"/>
                  </a:lnTo>
                  <a:lnTo>
                    <a:pt x="161680" y="2195361"/>
                  </a:lnTo>
                  <a:lnTo>
                    <a:pt x="199856" y="2218745"/>
                  </a:lnTo>
                  <a:lnTo>
                    <a:pt x="240845" y="2237548"/>
                  </a:lnTo>
                  <a:lnTo>
                    <a:pt x="284295" y="2251417"/>
                  </a:lnTo>
                  <a:lnTo>
                    <a:pt x="329853" y="2259998"/>
                  </a:lnTo>
                  <a:lnTo>
                    <a:pt x="377164" y="2262936"/>
                  </a:lnTo>
                  <a:lnTo>
                    <a:pt x="4114761" y="2262936"/>
                  </a:lnTo>
                  <a:lnTo>
                    <a:pt x="41147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00037" y="3548888"/>
              <a:ext cx="4114800" cy="2263140"/>
            </a:xfrm>
            <a:custGeom>
              <a:avLst/>
              <a:gdLst/>
              <a:ahLst/>
              <a:cxnLst/>
              <a:rect l="l" t="t" r="r" b="b"/>
              <a:pathLst>
                <a:path w="4114800" h="2263140">
                  <a:moveTo>
                    <a:pt x="4114761" y="2262936"/>
                  </a:moveTo>
                  <a:lnTo>
                    <a:pt x="377164" y="2262936"/>
                  </a:lnTo>
                  <a:lnTo>
                    <a:pt x="329853" y="2259998"/>
                  </a:lnTo>
                  <a:lnTo>
                    <a:pt x="284295" y="2251417"/>
                  </a:lnTo>
                  <a:lnTo>
                    <a:pt x="240845" y="2237548"/>
                  </a:lnTo>
                  <a:lnTo>
                    <a:pt x="199856" y="2218745"/>
                  </a:lnTo>
                  <a:lnTo>
                    <a:pt x="161680" y="2195361"/>
                  </a:lnTo>
                  <a:lnTo>
                    <a:pt x="126673" y="2167750"/>
                  </a:lnTo>
                  <a:lnTo>
                    <a:pt x="95186" y="2136266"/>
                  </a:lnTo>
                  <a:lnTo>
                    <a:pt x="67574" y="2101262"/>
                  </a:lnTo>
                  <a:lnTo>
                    <a:pt x="44190" y="2063091"/>
                  </a:lnTo>
                  <a:lnTo>
                    <a:pt x="25387" y="2022109"/>
                  </a:lnTo>
                  <a:lnTo>
                    <a:pt x="11518" y="1978667"/>
                  </a:lnTo>
                  <a:lnTo>
                    <a:pt x="2938" y="1933121"/>
                  </a:lnTo>
                  <a:lnTo>
                    <a:pt x="0" y="1885823"/>
                  </a:lnTo>
                  <a:lnTo>
                    <a:pt x="0" y="0"/>
                  </a:lnTo>
                  <a:lnTo>
                    <a:pt x="4114761" y="0"/>
                  </a:lnTo>
                  <a:lnTo>
                    <a:pt x="4114761" y="2262936"/>
                  </a:lnTo>
                  <a:close/>
                </a:path>
              </a:pathLst>
            </a:custGeom>
            <a:ln w="25400">
              <a:solidFill>
                <a:srgbClr val="4674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622503" y="4471492"/>
            <a:ext cx="3868420" cy="938530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70815" marR="165100" indent="4445" algn="ctr">
              <a:lnSpc>
                <a:spcPct val="91600"/>
              </a:lnSpc>
              <a:spcBef>
                <a:spcPts val="259"/>
              </a:spcBef>
            </a:pPr>
            <a:r>
              <a:rPr sz="1600" b="1" spc="-5" dirty="0">
                <a:latin typeface="Calibri"/>
                <a:cs typeface="Calibri"/>
              </a:rPr>
              <a:t>Задания разработаны </a:t>
            </a:r>
            <a:r>
              <a:rPr sz="1600" b="1" spc="-10" dirty="0">
                <a:latin typeface="Calibri"/>
                <a:cs typeface="Calibri"/>
              </a:rPr>
              <a:t>федеральными </a:t>
            </a:r>
            <a:r>
              <a:rPr sz="1600" b="1" spc="-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экспертами, что </a:t>
            </a:r>
            <a:r>
              <a:rPr sz="1600" b="1" spc="-5" dirty="0">
                <a:latin typeface="Calibri"/>
                <a:cs typeface="Calibri"/>
              </a:rPr>
              <a:t>обеспечивает </a:t>
            </a:r>
            <a:r>
              <a:rPr sz="1600" b="1" spc="-10" dirty="0">
                <a:latin typeface="Calibri"/>
                <a:cs typeface="Calibri"/>
              </a:rPr>
              <a:t>единство </a:t>
            </a:r>
            <a:r>
              <a:rPr sz="1600" b="1" spc="-350" dirty="0">
                <a:latin typeface="Calibri"/>
                <a:cs typeface="Calibri"/>
              </a:rPr>
              <a:t> </a:t>
            </a:r>
            <a:r>
              <a:rPr sz="1600" b="1" spc="-20" dirty="0">
                <a:latin typeface="Calibri"/>
                <a:cs typeface="Calibri"/>
              </a:rPr>
              <a:t>подходов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к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составлению вариантов</a:t>
            </a:r>
            <a:endParaRPr sz="1600">
              <a:latin typeface="Calibri"/>
              <a:cs typeface="Calibri"/>
            </a:endParaRPr>
          </a:p>
          <a:p>
            <a:pPr algn="ctr">
              <a:lnSpc>
                <a:spcPts val="1750"/>
              </a:lnSpc>
            </a:pPr>
            <a:r>
              <a:rPr sz="1600" b="1" spc="-5" dirty="0">
                <a:latin typeface="Calibri"/>
                <a:cs typeface="Calibri"/>
              </a:rPr>
              <a:t>заданий,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проведению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и оцениванию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работ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4602098" y="3536188"/>
            <a:ext cx="4140200" cy="2288540"/>
            <a:chOff x="4602098" y="3536188"/>
            <a:chExt cx="4140200" cy="2288540"/>
          </a:xfrm>
        </p:grpSpPr>
        <p:sp>
          <p:nvSpPr>
            <p:cNvPr id="15" name="object 15"/>
            <p:cNvSpPr/>
            <p:nvPr/>
          </p:nvSpPr>
          <p:spPr>
            <a:xfrm>
              <a:off x="4614798" y="3548888"/>
              <a:ext cx="4114800" cy="2263140"/>
            </a:xfrm>
            <a:custGeom>
              <a:avLst/>
              <a:gdLst/>
              <a:ahLst/>
              <a:cxnLst/>
              <a:rect l="l" t="t" r="r" b="b"/>
              <a:pathLst>
                <a:path w="4114800" h="2263140">
                  <a:moveTo>
                    <a:pt x="4114800" y="0"/>
                  </a:moveTo>
                  <a:lnTo>
                    <a:pt x="0" y="0"/>
                  </a:lnTo>
                  <a:lnTo>
                    <a:pt x="0" y="2262936"/>
                  </a:lnTo>
                  <a:lnTo>
                    <a:pt x="3737609" y="2262936"/>
                  </a:lnTo>
                  <a:lnTo>
                    <a:pt x="3784941" y="2259998"/>
                  </a:lnTo>
                  <a:lnTo>
                    <a:pt x="3830513" y="2251417"/>
                  </a:lnTo>
                  <a:lnTo>
                    <a:pt x="3873974" y="2237548"/>
                  </a:lnTo>
                  <a:lnTo>
                    <a:pt x="3914969" y="2218745"/>
                  </a:lnTo>
                  <a:lnTo>
                    <a:pt x="3953146" y="2195361"/>
                  </a:lnTo>
                  <a:lnTo>
                    <a:pt x="3988153" y="2167750"/>
                  </a:lnTo>
                  <a:lnTo>
                    <a:pt x="4019637" y="2136266"/>
                  </a:lnTo>
                  <a:lnTo>
                    <a:pt x="4047244" y="2101262"/>
                  </a:lnTo>
                  <a:lnTo>
                    <a:pt x="4070624" y="2063091"/>
                  </a:lnTo>
                  <a:lnTo>
                    <a:pt x="4089421" y="2022109"/>
                  </a:lnTo>
                  <a:lnTo>
                    <a:pt x="4103285" y="1978667"/>
                  </a:lnTo>
                  <a:lnTo>
                    <a:pt x="4111862" y="1933121"/>
                  </a:lnTo>
                  <a:lnTo>
                    <a:pt x="4114800" y="1885823"/>
                  </a:lnTo>
                  <a:lnTo>
                    <a:pt x="41148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614798" y="3548888"/>
              <a:ext cx="4114800" cy="2263140"/>
            </a:xfrm>
            <a:custGeom>
              <a:avLst/>
              <a:gdLst/>
              <a:ahLst/>
              <a:cxnLst/>
              <a:rect l="l" t="t" r="r" b="b"/>
              <a:pathLst>
                <a:path w="4114800" h="2263140">
                  <a:moveTo>
                    <a:pt x="4114800" y="0"/>
                  </a:moveTo>
                  <a:lnTo>
                    <a:pt x="4114800" y="1885823"/>
                  </a:lnTo>
                  <a:lnTo>
                    <a:pt x="4111862" y="1933121"/>
                  </a:lnTo>
                  <a:lnTo>
                    <a:pt x="4103285" y="1978667"/>
                  </a:lnTo>
                  <a:lnTo>
                    <a:pt x="4089421" y="2022109"/>
                  </a:lnTo>
                  <a:lnTo>
                    <a:pt x="4070624" y="2063091"/>
                  </a:lnTo>
                  <a:lnTo>
                    <a:pt x="4047244" y="2101262"/>
                  </a:lnTo>
                  <a:lnTo>
                    <a:pt x="4019637" y="2136266"/>
                  </a:lnTo>
                  <a:lnTo>
                    <a:pt x="3988153" y="2167750"/>
                  </a:lnTo>
                  <a:lnTo>
                    <a:pt x="3953146" y="2195361"/>
                  </a:lnTo>
                  <a:lnTo>
                    <a:pt x="3914969" y="2218745"/>
                  </a:lnTo>
                  <a:lnTo>
                    <a:pt x="3873974" y="2237548"/>
                  </a:lnTo>
                  <a:lnTo>
                    <a:pt x="3830513" y="2251417"/>
                  </a:lnTo>
                  <a:lnTo>
                    <a:pt x="3784941" y="2259998"/>
                  </a:lnTo>
                  <a:lnTo>
                    <a:pt x="3737609" y="2262936"/>
                  </a:lnTo>
                  <a:lnTo>
                    <a:pt x="0" y="2262936"/>
                  </a:lnTo>
                  <a:lnTo>
                    <a:pt x="0" y="0"/>
                  </a:lnTo>
                  <a:lnTo>
                    <a:pt x="4114800" y="0"/>
                  </a:lnTo>
                  <a:close/>
                </a:path>
              </a:pathLst>
            </a:custGeom>
            <a:ln w="25399">
              <a:solidFill>
                <a:srgbClr val="4674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4806441" y="4583429"/>
            <a:ext cx="3729354" cy="71564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065" marR="5080" algn="ctr">
              <a:lnSpc>
                <a:spcPts val="1750"/>
              </a:lnSpc>
              <a:spcBef>
                <a:spcPts val="295"/>
              </a:spcBef>
            </a:pPr>
            <a:r>
              <a:rPr sz="1600" b="1" spc="-20" dirty="0">
                <a:latin typeface="Calibri"/>
                <a:cs typeface="Calibri"/>
              </a:rPr>
              <a:t>Результаты </a:t>
            </a:r>
            <a:r>
              <a:rPr sz="1600" b="1" spc="-5" dirty="0">
                <a:latin typeface="Calibri"/>
                <a:cs typeface="Calibri"/>
              </a:rPr>
              <a:t>ВПР заносятся в </a:t>
            </a:r>
            <a:r>
              <a:rPr sz="1600" b="1" spc="-10" dirty="0">
                <a:latin typeface="Calibri"/>
                <a:cs typeface="Calibri"/>
              </a:rPr>
              <a:t>федеральную </a:t>
            </a:r>
            <a:r>
              <a:rPr sz="1600" b="1" spc="-35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информационную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систему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для</a:t>
            </a:r>
            <a:endParaRPr sz="1600">
              <a:latin typeface="Calibri"/>
              <a:cs typeface="Calibri"/>
            </a:endParaRPr>
          </a:p>
          <a:p>
            <a:pPr marL="1905" algn="ctr">
              <a:lnSpc>
                <a:spcPts val="1735"/>
              </a:lnSpc>
            </a:pPr>
            <a:r>
              <a:rPr sz="1600" b="1" spc="-5" dirty="0">
                <a:latin typeface="Calibri"/>
                <a:cs typeface="Calibri"/>
              </a:rPr>
              <a:t>дальнейшего</a:t>
            </a:r>
            <a:r>
              <a:rPr sz="1600" b="1" spc="-4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анализа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3367659" y="2970402"/>
            <a:ext cx="2494280" cy="1156970"/>
            <a:chOff x="3367659" y="2970402"/>
            <a:chExt cx="2494280" cy="1156970"/>
          </a:xfrm>
        </p:grpSpPr>
        <p:sp>
          <p:nvSpPr>
            <p:cNvPr id="19" name="object 19"/>
            <p:cNvSpPr/>
            <p:nvPr/>
          </p:nvSpPr>
          <p:spPr>
            <a:xfrm>
              <a:off x="3380359" y="2983102"/>
              <a:ext cx="2468880" cy="1131570"/>
            </a:xfrm>
            <a:custGeom>
              <a:avLst/>
              <a:gdLst/>
              <a:ahLst/>
              <a:cxnLst/>
              <a:rect l="l" t="t" r="r" b="b"/>
              <a:pathLst>
                <a:path w="2468879" h="1131570">
                  <a:moveTo>
                    <a:pt x="2280285" y="0"/>
                  </a:moveTo>
                  <a:lnTo>
                    <a:pt x="188594" y="0"/>
                  </a:lnTo>
                  <a:lnTo>
                    <a:pt x="138465" y="6738"/>
                  </a:lnTo>
                  <a:lnTo>
                    <a:pt x="93415" y="25752"/>
                  </a:lnTo>
                  <a:lnTo>
                    <a:pt x="55244" y="55245"/>
                  </a:lnTo>
                  <a:lnTo>
                    <a:pt x="25752" y="93415"/>
                  </a:lnTo>
                  <a:lnTo>
                    <a:pt x="6738" y="138465"/>
                  </a:lnTo>
                  <a:lnTo>
                    <a:pt x="0" y="188595"/>
                  </a:lnTo>
                  <a:lnTo>
                    <a:pt x="0" y="942848"/>
                  </a:lnTo>
                  <a:lnTo>
                    <a:pt x="6738" y="992977"/>
                  </a:lnTo>
                  <a:lnTo>
                    <a:pt x="25752" y="1038027"/>
                  </a:lnTo>
                  <a:lnTo>
                    <a:pt x="55245" y="1076198"/>
                  </a:lnTo>
                  <a:lnTo>
                    <a:pt x="93415" y="1105690"/>
                  </a:lnTo>
                  <a:lnTo>
                    <a:pt x="138465" y="1124704"/>
                  </a:lnTo>
                  <a:lnTo>
                    <a:pt x="188594" y="1131443"/>
                  </a:lnTo>
                  <a:lnTo>
                    <a:pt x="2280285" y="1131443"/>
                  </a:lnTo>
                  <a:lnTo>
                    <a:pt x="2330414" y="1124704"/>
                  </a:lnTo>
                  <a:lnTo>
                    <a:pt x="2375464" y="1105690"/>
                  </a:lnTo>
                  <a:lnTo>
                    <a:pt x="2413635" y="1076198"/>
                  </a:lnTo>
                  <a:lnTo>
                    <a:pt x="2443127" y="1038027"/>
                  </a:lnTo>
                  <a:lnTo>
                    <a:pt x="2462141" y="992977"/>
                  </a:lnTo>
                  <a:lnTo>
                    <a:pt x="2468879" y="942848"/>
                  </a:lnTo>
                  <a:lnTo>
                    <a:pt x="2468879" y="188595"/>
                  </a:lnTo>
                  <a:lnTo>
                    <a:pt x="2462141" y="138465"/>
                  </a:lnTo>
                  <a:lnTo>
                    <a:pt x="2443127" y="93415"/>
                  </a:lnTo>
                  <a:lnTo>
                    <a:pt x="2413634" y="55245"/>
                  </a:lnTo>
                  <a:lnTo>
                    <a:pt x="2375464" y="25752"/>
                  </a:lnTo>
                  <a:lnTo>
                    <a:pt x="2330414" y="6738"/>
                  </a:lnTo>
                  <a:lnTo>
                    <a:pt x="2280285" y="0"/>
                  </a:lnTo>
                  <a:close/>
                </a:path>
              </a:pathLst>
            </a:custGeom>
            <a:solidFill>
              <a:srgbClr val="B1C1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380359" y="2983102"/>
              <a:ext cx="2468880" cy="1131570"/>
            </a:xfrm>
            <a:custGeom>
              <a:avLst/>
              <a:gdLst/>
              <a:ahLst/>
              <a:cxnLst/>
              <a:rect l="l" t="t" r="r" b="b"/>
              <a:pathLst>
                <a:path w="2468879" h="1131570">
                  <a:moveTo>
                    <a:pt x="0" y="188595"/>
                  </a:moveTo>
                  <a:lnTo>
                    <a:pt x="6738" y="138465"/>
                  </a:lnTo>
                  <a:lnTo>
                    <a:pt x="25752" y="93415"/>
                  </a:lnTo>
                  <a:lnTo>
                    <a:pt x="55244" y="55245"/>
                  </a:lnTo>
                  <a:lnTo>
                    <a:pt x="93415" y="25752"/>
                  </a:lnTo>
                  <a:lnTo>
                    <a:pt x="138465" y="6738"/>
                  </a:lnTo>
                  <a:lnTo>
                    <a:pt x="188594" y="0"/>
                  </a:lnTo>
                  <a:lnTo>
                    <a:pt x="2280285" y="0"/>
                  </a:lnTo>
                  <a:lnTo>
                    <a:pt x="2330414" y="6738"/>
                  </a:lnTo>
                  <a:lnTo>
                    <a:pt x="2375464" y="25752"/>
                  </a:lnTo>
                  <a:lnTo>
                    <a:pt x="2413634" y="55245"/>
                  </a:lnTo>
                  <a:lnTo>
                    <a:pt x="2443127" y="93415"/>
                  </a:lnTo>
                  <a:lnTo>
                    <a:pt x="2462141" y="138465"/>
                  </a:lnTo>
                  <a:lnTo>
                    <a:pt x="2468879" y="188595"/>
                  </a:lnTo>
                  <a:lnTo>
                    <a:pt x="2468879" y="942848"/>
                  </a:lnTo>
                  <a:lnTo>
                    <a:pt x="2462141" y="992977"/>
                  </a:lnTo>
                  <a:lnTo>
                    <a:pt x="2443127" y="1038027"/>
                  </a:lnTo>
                  <a:lnTo>
                    <a:pt x="2413635" y="1076198"/>
                  </a:lnTo>
                  <a:lnTo>
                    <a:pt x="2375464" y="1105690"/>
                  </a:lnTo>
                  <a:lnTo>
                    <a:pt x="2330414" y="1124704"/>
                  </a:lnTo>
                  <a:lnTo>
                    <a:pt x="2280285" y="1131443"/>
                  </a:lnTo>
                  <a:lnTo>
                    <a:pt x="188594" y="1131443"/>
                  </a:lnTo>
                  <a:lnTo>
                    <a:pt x="138465" y="1124704"/>
                  </a:lnTo>
                  <a:lnTo>
                    <a:pt x="93415" y="1105690"/>
                  </a:lnTo>
                  <a:lnTo>
                    <a:pt x="55245" y="1076198"/>
                  </a:lnTo>
                  <a:lnTo>
                    <a:pt x="25752" y="1038027"/>
                  </a:lnTo>
                  <a:lnTo>
                    <a:pt x="6738" y="992977"/>
                  </a:lnTo>
                  <a:lnTo>
                    <a:pt x="0" y="942848"/>
                  </a:lnTo>
                  <a:lnTo>
                    <a:pt x="0" y="188595"/>
                  </a:lnTo>
                  <a:close/>
                </a:path>
              </a:pathLst>
            </a:custGeom>
            <a:ln w="253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4121658" y="3134106"/>
            <a:ext cx="98996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1" dirty="0">
                <a:latin typeface="Calibri"/>
                <a:cs typeface="Calibri"/>
              </a:rPr>
              <a:t>ВПР</a:t>
            </a:r>
            <a:endParaRPr sz="4400">
              <a:latin typeface="Calibri"/>
              <a:cs typeface="Calibri"/>
            </a:endParaRPr>
          </a:p>
        </p:txBody>
      </p:sp>
      <p:pic>
        <p:nvPicPr>
          <p:cNvPr id="22" name="object 2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42998" y="285661"/>
            <a:ext cx="5898007" cy="8724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00124" y="0"/>
            <a:ext cx="7186930" cy="1285875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74295" rIns="0" bIns="0" rtlCol="0">
            <a:spAutoFit/>
          </a:bodyPr>
          <a:lstStyle/>
          <a:p>
            <a:pPr marL="122555" marR="114935" algn="ctr">
              <a:lnSpc>
                <a:spcPct val="100000"/>
              </a:lnSpc>
              <a:spcBef>
                <a:spcPts val="585"/>
              </a:spcBef>
            </a:pPr>
            <a:r>
              <a:rPr sz="2400" i="1" u="heavy" spc="-10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Пособия </a:t>
            </a:r>
            <a:r>
              <a:rPr sz="2400" i="1" u="heavy" spc="-5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для подготовки </a:t>
            </a:r>
            <a:r>
              <a:rPr sz="2400" i="1" u="heavy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к ВПР</a:t>
            </a:r>
            <a:r>
              <a:rPr sz="2400" i="1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00"/>
                </a:solidFill>
              </a:rPr>
              <a:t>помогут выработать </a:t>
            </a:r>
            <a:r>
              <a:rPr sz="2400" spc="-530" dirty="0">
                <a:solidFill>
                  <a:srgbClr val="000000"/>
                </a:solidFill>
              </a:rPr>
              <a:t> </a:t>
            </a:r>
            <a:r>
              <a:rPr sz="2400" spc="-5" dirty="0">
                <a:solidFill>
                  <a:srgbClr val="000000"/>
                </a:solidFill>
              </a:rPr>
              <a:t>свою</a:t>
            </a:r>
            <a:r>
              <a:rPr sz="2400" spc="-40" dirty="0">
                <a:solidFill>
                  <a:srgbClr val="000000"/>
                </a:solidFill>
              </a:rPr>
              <a:t> </a:t>
            </a:r>
            <a:r>
              <a:rPr sz="2400" spc="-10" dirty="0">
                <a:solidFill>
                  <a:srgbClr val="000000"/>
                </a:solidFill>
              </a:rPr>
              <a:t>стратегию,</a:t>
            </a:r>
            <a:r>
              <a:rPr sz="2400" spc="10" dirty="0">
                <a:solidFill>
                  <a:srgbClr val="000000"/>
                </a:solidFill>
              </a:rPr>
              <a:t> </a:t>
            </a:r>
            <a:r>
              <a:rPr sz="2400" spc="-15" dirty="0">
                <a:solidFill>
                  <a:srgbClr val="000000"/>
                </a:solidFill>
              </a:rPr>
              <a:t>избежать</a:t>
            </a:r>
            <a:r>
              <a:rPr sz="2400" spc="5" dirty="0">
                <a:solidFill>
                  <a:srgbClr val="000000"/>
                </a:solidFill>
              </a:rPr>
              <a:t> </a:t>
            </a:r>
            <a:r>
              <a:rPr sz="2400" spc="-5" dirty="0">
                <a:solidFill>
                  <a:srgbClr val="000000"/>
                </a:solidFill>
              </a:rPr>
              <a:t>ошибок</a:t>
            </a:r>
            <a:r>
              <a:rPr sz="2400" dirty="0">
                <a:solidFill>
                  <a:srgbClr val="000000"/>
                </a:solidFill>
              </a:rPr>
              <a:t> и </a:t>
            </a:r>
            <a:r>
              <a:rPr sz="2400" spc="-5" dirty="0">
                <a:solidFill>
                  <a:srgbClr val="000000"/>
                </a:solidFill>
              </a:rPr>
              <a:t>успешно </a:t>
            </a:r>
            <a:r>
              <a:rPr sz="2400" dirty="0">
                <a:solidFill>
                  <a:srgbClr val="000000"/>
                </a:solidFill>
              </a:rPr>
              <a:t> </a:t>
            </a:r>
            <a:r>
              <a:rPr sz="2400" spc="-5" dirty="0">
                <a:solidFill>
                  <a:srgbClr val="000000"/>
                </a:solidFill>
              </a:rPr>
              <a:t>пройти </a:t>
            </a:r>
            <a:r>
              <a:rPr sz="2400" i="1" u="heavy" spc="-10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Всероссийскую</a:t>
            </a:r>
            <a:r>
              <a:rPr sz="2400" i="1" u="heavy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 проверочную</a:t>
            </a:r>
            <a:r>
              <a:rPr sz="2400" i="1" u="heavy" spc="-20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 </a:t>
            </a:r>
            <a:r>
              <a:rPr sz="2400" i="1" u="heavy" spc="-5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работу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8599" y="1428750"/>
            <a:ext cx="1626616" cy="224028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86000" y="1428750"/>
            <a:ext cx="1675256" cy="2308225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143375" y="1430655"/>
            <a:ext cx="1714500" cy="230200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072251" y="1428750"/>
            <a:ext cx="1786001" cy="2321433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85724" y="3857574"/>
            <a:ext cx="1863852" cy="255320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357373" y="3857688"/>
            <a:ext cx="1864995" cy="243357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357623" y="3857587"/>
            <a:ext cx="1857375" cy="25210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57200" y="533399"/>
            <a:ext cx="8686800" cy="4495801"/>
            <a:chOff x="457200" y="685800"/>
            <a:chExt cx="8686800" cy="4724400"/>
          </a:xfrm>
        </p:grpSpPr>
        <p:sp>
          <p:nvSpPr>
            <p:cNvPr id="3" name="object 3"/>
            <p:cNvSpPr/>
            <p:nvPr/>
          </p:nvSpPr>
          <p:spPr>
            <a:xfrm>
              <a:off x="928662" y="685800"/>
              <a:ext cx="8072755" cy="76199"/>
            </a:xfrm>
            <a:custGeom>
              <a:avLst/>
              <a:gdLst/>
              <a:ahLst/>
              <a:cxnLst/>
              <a:rect l="l" t="t" r="r" b="b"/>
              <a:pathLst>
                <a:path w="8072755" h="1357630">
                  <a:moveTo>
                    <a:pt x="8072501" y="0"/>
                  </a:moveTo>
                  <a:lnTo>
                    <a:pt x="0" y="0"/>
                  </a:lnTo>
                  <a:lnTo>
                    <a:pt x="0" y="1357376"/>
                  </a:lnTo>
                  <a:lnTo>
                    <a:pt x="8072501" y="1357376"/>
                  </a:lnTo>
                  <a:lnTo>
                    <a:pt x="80725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28662" y="792480"/>
              <a:ext cx="8072755" cy="45719"/>
            </a:xfrm>
            <a:custGeom>
              <a:avLst/>
              <a:gdLst/>
              <a:ahLst/>
              <a:cxnLst/>
              <a:rect l="l" t="t" r="r" b="b"/>
              <a:pathLst>
                <a:path w="8072755" h="1357630">
                  <a:moveTo>
                    <a:pt x="0" y="1357376"/>
                  </a:moveTo>
                  <a:lnTo>
                    <a:pt x="8072501" y="1357376"/>
                  </a:lnTo>
                  <a:lnTo>
                    <a:pt x="8072501" y="0"/>
                  </a:lnTo>
                  <a:lnTo>
                    <a:pt x="0" y="0"/>
                  </a:lnTo>
                  <a:lnTo>
                    <a:pt x="0" y="1357376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04672" y="762000"/>
              <a:ext cx="8339328" cy="76200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457200" y="1981200"/>
              <a:ext cx="8458200" cy="3429000"/>
            </a:xfrm>
            <a:custGeom>
              <a:avLst/>
              <a:gdLst/>
              <a:ahLst/>
              <a:cxnLst/>
              <a:rect l="l" t="t" r="r" b="b"/>
              <a:pathLst>
                <a:path w="8229600" h="4483100">
                  <a:moveTo>
                    <a:pt x="8229600" y="0"/>
                  </a:moveTo>
                  <a:lnTo>
                    <a:pt x="0" y="0"/>
                  </a:lnTo>
                  <a:lnTo>
                    <a:pt x="0" y="4483100"/>
                  </a:lnTo>
                  <a:lnTo>
                    <a:pt x="8229600" y="4483100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7200" y="1981200"/>
              <a:ext cx="8458200" cy="3429000"/>
            </a:xfrm>
            <a:custGeom>
              <a:avLst/>
              <a:gdLst/>
              <a:ahLst/>
              <a:cxnLst/>
              <a:rect l="l" t="t" r="r" b="b"/>
              <a:pathLst>
                <a:path w="8229600" h="4483100">
                  <a:moveTo>
                    <a:pt x="0" y="4483100"/>
                  </a:moveTo>
                  <a:lnTo>
                    <a:pt x="8229600" y="4483100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4483100"/>
                  </a:lnTo>
                  <a:close/>
                </a:path>
              </a:pathLst>
            </a:custGeom>
            <a:ln w="25400">
              <a:solidFill>
                <a:srgbClr val="C0504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3400" y="1981200"/>
            <a:ext cx="7879080" cy="2769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lr>
                <a:srgbClr val="000000"/>
              </a:buClr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3"/>
              </a:rPr>
              <a:t>https://fipi.ru/</a:t>
            </a:r>
            <a:r>
              <a:rPr sz="1800" spc="10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5" dirty="0">
                <a:latin typeface="Calibri"/>
                <a:cs typeface="Calibri"/>
              </a:rPr>
              <a:t> Демоверсия,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описание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ВПР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Microsoft Sans Serif"/>
              <a:buChar char="•"/>
            </a:pPr>
            <a:endParaRPr sz="245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Clr>
                <a:srgbClr val="000000"/>
              </a:buClr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1800" u="heavy" spc="-1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https://en11-vpr.sdamgia.ru/</a:t>
            </a:r>
            <a:r>
              <a:rPr sz="1800" u="heavy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Вы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можете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составить</a:t>
            </a:r>
            <a:r>
              <a:rPr sz="1800" spc="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вариант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из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необходимого</a:t>
            </a:r>
            <a:endParaRPr sz="1800">
              <a:latin typeface="Calibri"/>
              <a:cs typeface="Calibri"/>
            </a:endParaRPr>
          </a:p>
          <a:p>
            <a:pPr marL="355600" marR="808355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вам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количества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заданий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по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тем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или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иным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разделам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отследить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его </a:t>
            </a:r>
            <a:r>
              <a:rPr sz="1800" spc="-39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выполнение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результат</a:t>
            </a:r>
            <a:endParaRPr sz="1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430"/>
              </a:spcBef>
              <a:buClr>
                <a:srgbClr val="000000"/>
              </a:buClr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5"/>
              </a:rPr>
              <a:t>https://ru-vpr.ru/11-klass/anglijskij-yazyk-11.html</a:t>
            </a:r>
            <a:r>
              <a:rPr sz="1800" spc="-45" dirty="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 </a:t>
            </a:r>
            <a:r>
              <a:rPr sz="1800" dirty="0">
                <a:latin typeface="Calibri"/>
                <a:cs typeface="Calibri"/>
              </a:rPr>
              <a:t>–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советы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Microsoft Sans Serif"/>
              <a:buChar char="•"/>
            </a:pPr>
            <a:endParaRPr sz="2450">
              <a:latin typeface="Calibri"/>
              <a:cs typeface="Calibri"/>
            </a:endParaRPr>
          </a:p>
          <a:p>
            <a:pPr marL="355600" marR="201930" indent="-342900">
              <a:lnSpc>
                <a:spcPct val="100000"/>
              </a:lnSpc>
              <a:buClr>
                <a:srgbClr val="000000"/>
              </a:buClr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6"/>
              </a:rPr>
              <a:t>https://onlinetestpad.com/ru/testview/144971-vpr-11-po-anglijskomu-yazyku- </a:t>
            </a:r>
            <a:r>
              <a:rPr sz="1800" spc="-39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6"/>
              </a:rPr>
              <a:t>test13</a:t>
            </a:r>
            <a:r>
              <a:rPr sz="1800" spc="-20" dirty="0">
                <a:solidFill>
                  <a:srgbClr val="0000FF"/>
                </a:solidFill>
                <a:latin typeface="Calibri"/>
                <a:cs typeface="Calibri"/>
                <a:hlinkClick r:id="rId6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35" dirty="0">
                <a:latin typeface="Calibri"/>
                <a:cs typeface="Calibri"/>
              </a:rPr>
              <a:t>Тесты</a:t>
            </a:r>
            <a:r>
              <a:rPr sz="1800" dirty="0">
                <a:latin typeface="Calibri"/>
                <a:cs typeface="Calibri"/>
              </a:rPr>
              <a:t> ВПР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для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11-го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класса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онлайн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6" name="object 2"/>
          <p:cNvGrpSpPr/>
          <p:nvPr/>
        </p:nvGrpSpPr>
        <p:grpSpPr>
          <a:xfrm>
            <a:off x="914400" y="304800"/>
            <a:ext cx="8077200" cy="762000"/>
            <a:chOff x="1857375" y="214325"/>
            <a:chExt cx="6829425" cy="1071880"/>
          </a:xfrm>
        </p:grpSpPr>
        <p:sp>
          <p:nvSpPr>
            <p:cNvPr id="17" name="object 3"/>
            <p:cNvSpPr/>
            <p:nvPr/>
          </p:nvSpPr>
          <p:spPr>
            <a:xfrm>
              <a:off x="1857375" y="214325"/>
              <a:ext cx="6829425" cy="1071880"/>
            </a:xfrm>
            <a:custGeom>
              <a:avLst/>
              <a:gdLst/>
              <a:ahLst/>
              <a:cxnLst/>
              <a:rect l="l" t="t" r="r" b="b"/>
              <a:pathLst>
                <a:path w="6829425" h="1071880">
                  <a:moveTo>
                    <a:pt x="6829425" y="0"/>
                  </a:moveTo>
                  <a:lnTo>
                    <a:pt x="0" y="0"/>
                  </a:lnTo>
                  <a:lnTo>
                    <a:pt x="0" y="1071549"/>
                  </a:lnTo>
                  <a:lnTo>
                    <a:pt x="6829425" y="1071549"/>
                  </a:lnTo>
                  <a:lnTo>
                    <a:pt x="68294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4"/>
            <p:cNvSpPr/>
            <p:nvPr/>
          </p:nvSpPr>
          <p:spPr>
            <a:xfrm>
              <a:off x="1857375" y="214325"/>
              <a:ext cx="6829425" cy="1071880"/>
            </a:xfrm>
            <a:custGeom>
              <a:avLst/>
              <a:gdLst/>
              <a:ahLst/>
              <a:cxnLst/>
              <a:rect l="l" t="t" r="r" b="b"/>
              <a:pathLst>
                <a:path w="6829425" h="1071880">
                  <a:moveTo>
                    <a:pt x="0" y="1071549"/>
                  </a:moveTo>
                  <a:lnTo>
                    <a:pt x="6829425" y="1071549"/>
                  </a:lnTo>
                  <a:lnTo>
                    <a:pt x="6829425" y="0"/>
                  </a:lnTo>
                  <a:lnTo>
                    <a:pt x="0" y="0"/>
                  </a:lnTo>
                  <a:lnTo>
                    <a:pt x="0" y="1071549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143000" y="381000"/>
            <a:ext cx="76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Полезные ссылки для подготовки к ВПР </a:t>
            </a:r>
            <a:endParaRPr lang="ru-RU" sz="3200" dirty="0">
              <a:ln w="10160">
                <a:solidFill>
                  <a:schemeClr val="accent1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44549" y="256031"/>
            <a:ext cx="7355205" cy="971550"/>
            <a:chOff x="1344549" y="256031"/>
            <a:chExt cx="7355205" cy="971550"/>
          </a:xfrm>
        </p:grpSpPr>
        <p:sp>
          <p:nvSpPr>
            <p:cNvPr id="3" name="object 3"/>
            <p:cNvSpPr/>
            <p:nvPr/>
          </p:nvSpPr>
          <p:spPr>
            <a:xfrm>
              <a:off x="1357249" y="274586"/>
              <a:ext cx="7329805" cy="939800"/>
            </a:xfrm>
            <a:custGeom>
              <a:avLst/>
              <a:gdLst/>
              <a:ahLst/>
              <a:cxnLst/>
              <a:rect l="l" t="t" r="r" b="b"/>
              <a:pathLst>
                <a:path w="7329805" h="939800">
                  <a:moveTo>
                    <a:pt x="7329551" y="0"/>
                  </a:moveTo>
                  <a:lnTo>
                    <a:pt x="0" y="0"/>
                  </a:lnTo>
                  <a:lnTo>
                    <a:pt x="0" y="939787"/>
                  </a:lnTo>
                  <a:lnTo>
                    <a:pt x="7329551" y="939787"/>
                  </a:lnTo>
                  <a:lnTo>
                    <a:pt x="732955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57249" y="274586"/>
              <a:ext cx="7329805" cy="939800"/>
            </a:xfrm>
            <a:custGeom>
              <a:avLst/>
              <a:gdLst/>
              <a:ahLst/>
              <a:cxnLst/>
              <a:rect l="l" t="t" r="r" b="b"/>
              <a:pathLst>
                <a:path w="7329805" h="939800">
                  <a:moveTo>
                    <a:pt x="0" y="939787"/>
                  </a:moveTo>
                  <a:lnTo>
                    <a:pt x="7329551" y="939787"/>
                  </a:lnTo>
                  <a:lnTo>
                    <a:pt x="7329551" y="0"/>
                  </a:lnTo>
                  <a:lnTo>
                    <a:pt x="0" y="0"/>
                  </a:lnTo>
                  <a:lnTo>
                    <a:pt x="0" y="939787"/>
                  </a:lnTo>
                  <a:close/>
                </a:path>
              </a:pathLst>
            </a:custGeom>
            <a:ln w="25399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47288" y="256031"/>
              <a:ext cx="3140964" cy="891540"/>
            </a:xfrm>
            <a:prstGeom prst="rect">
              <a:avLst/>
            </a:prstGeom>
          </p:spPr>
        </p:pic>
      </p:grpSp>
      <p:grpSp>
        <p:nvGrpSpPr>
          <p:cNvPr id="6" name="object 6"/>
          <p:cNvGrpSpPr/>
          <p:nvPr/>
        </p:nvGrpSpPr>
        <p:grpSpPr>
          <a:xfrm>
            <a:off x="444500" y="1587500"/>
            <a:ext cx="8255000" cy="2926080"/>
            <a:chOff x="444500" y="1587500"/>
            <a:chExt cx="8255000" cy="2926080"/>
          </a:xfrm>
        </p:grpSpPr>
        <p:sp>
          <p:nvSpPr>
            <p:cNvPr id="7" name="object 7"/>
            <p:cNvSpPr/>
            <p:nvPr/>
          </p:nvSpPr>
          <p:spPr>
            <a:xfrm>
              <a:off x="457200" y="1600200"/>
              <a:ext cx="8229600" cy="2900680"/>
            </a:xfrm>
            <a:custGeom>
              <a:avLst/>
              <a:gdLst/>
              <a:ahLst/>
              <a:cxnLst/>
              <a:rect l="l" t="t" r="r" b="b"/>
              <a:pathLst>
                <a:path w="8229600" h="2900679">
                  <a:moveTo>
                    <a:pt x="8229600" y="0"/>
                  </a:moveTo>
                  <a:lnTo>
                    <a:pt x="0" y="0"/>
                  </a:lnTo>
                  <a:lnTo>
                    <a:pt x="0" y="2900426"/>
                  </a:lnTo>
                  <a:lnTo>
                    <a:pt x="8229600" y="2900426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57200" y="1600200"/>
              <a:ext cx="8229600" cy="2900680"/>
            </a:xfrm>
            <a:custGeom>
              <a:avLst/>
              <a:gdLst/>
              <a:ahLst/>
              <a:cxnLst/>
              <a:rect l="l" t="t" r="r" b="b"/>
              <a:pathLst>
                <a:path w="8229600" h="2900679">
                  <a:moveTo>
                    <a:pt x="0" y="2900426"/>
                  </a:moveTo>
                  <a:lnTo>
                    <a:pt x="8229600" y="2900426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2900426"/>
                  </a:lnTo>
                  <a:close/>
                </a:path>
              </a:pathLst>
            </a:custGeom>
            <a:ln w="25399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5940" y="1618234"/>
            <a:ext cx="7845425" cy="26571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0"/>
              </a:spcBef>
              <a:buFont typeface="Microsoft Sans Serif"/>
              <a:buChar char="•"/>
              <a:tabLst>
                <a:tab pos="355600" algn="l"/>
              </a:tabLst>
            </a:pPr>
            <a:r>
              <a:rPr sz="1800" b="1" spc="-10" dirty="0">
                <a:latin typeface="Calibri"/>
                <a:cs typeface="Calibri"/>
              </a:rPr>
              <a:t>Учебное </a:t>
            </a:r>
            <a:r>
              <a:rPr sz="1800" b="1" spc="-5" dirty="0">
                <a:latin typeface="Calibri"/>
                <a:cs typeface="Calibri"/>
              </a:rPr>
              <a:t>пособие для </a:t>
            </a:r>
            <a:r>
              <a:rPr sz="1800" b="1" spc="-15" dirty="0">
                <a:latin typeface="Calibri"/>
                <a:cs typeface="Calibri"/>
              </a:rPr>
              <a:t>подготовки </a:t>
            </a:r>
            <a:r>
              <a:rPr sz="1800" b="1" dirty="0">
                <a:latin typeface="Calibri"/>
                <a:cs typeface="Calibri"/>
              </a:rPr>
              <a:t>к </a:t>
            </a:r>
            <a:r>
              <a:rPr sz="1800" b="1" spc="-5" dirty="0">
                <a:latin typeface="Calibri"/>
                <a:cs typeface="Calibri"/>
              </a:rPr>
              <a:t>ВПР по </a:t>
            </a:r>
            <a:r>
              <a:rPr sz="1800" b="1" spc="-15" dirty="0">
                <a:latin typeface="Calibri"/>
                <a:cs typeface="Calibri"/>
              </a:rPr>
              <a:t>английскому </a:t>
            </a:r>
            <a:r>
              <a:rPr sz="1800" b="1" spc="-5" dirty="0">
                <a:latin typeface="Calibri"/>
                <a:cs typeface="Calibri"/>
              </a:rPr>
              <a:t>языку: Стратегии </a:t>
            </a:r>
            <a:r>
              <a:rPr sz="1800" b="1" dirty="0">
                <a:latin typeface="Calibri"/>
                <a:cs typeface="Calibri"/>
              </a:rPr>
              <a:t>и </a:t>
            </a:r>
            <a:r>
              <a:rPr sz="1800" b="1" spc="-39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тренировочные </a:t>
            </a:r>
            <a:r>
              <a:rPr sz="1800" b="1" spc="-10" dirty="0">
                <a:latin typeface="Calibri"/>
                <a:cs typeface="Calibri"/>
              </a:rPr>
              <a:t>тесты. Соловова </a:t>
            </a:r>
            <a:r>
              <a:rPr sz="1800" b="1" dirty="0">
                <a:latin typeface="Calibri"/>
                <a:cs typeface="Calibri"/>
              </a:rPr>
              <a:t>Е.Н., </a:t>
            </a:r>
            <a:r>
              <a:rPr sz="1800" b="1" spc="-10" dirty="0">
                <a:latin typeface="Calibri"/>
                <a:cs typeface="Calibri"/>
              </a:rPr>
              <a:t>Вышегородцева </a:t>
            </a:r>
            <a:r>
              <a:rPr sz="1800" b="1" dirty="0">
                <a:latin typeface="Calibri"/>
                <a:cs typeface="Calibri"/>
              </a:rPr>
              <a:t>Н.А., </a:t>
            </a:r>
            <a:r>
              <a:rPr sz="1800" b="1" spc="-5" dirty="0">
                <a:latin typeface="Calibri"/>
                <a:cs typeface="Calibri"/>
              </a:rPr>
              <a:t>Веденёва </a:t>
            </a:r>
            <a:r>
              <a:rPr sz="1800" b="1" spc="-35" dirty="0">
                <a:latin typeface="Calibri"/>
                <a:cs typeface="Calibri"/>
              </a:rPr>
              <a:t>Т.В. </a:t>
            </a:r>
            <a:r>
              <a:rPr sz="1800" b="1" dirty="0">
                <a:latin typeface="Calibri"/>
                <a:cs typeface="Calibri"/>
              </a:rPr>
              <a:t>- 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spc="-30" dirty="0">
                <a:latin typeface="Calibri"/>
                <a:cs typeface="Calibri"/>
              </a:rPr>
              <a:t>Титул,</a:t>
            </a:r>
            <a:r>
              <a:rPr sz="1800" b="1" spc="-2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2018</a:t>
            </a:r>
            <a:endParaRPr sz="1800" dirty="0">
              <a:latin typeface="Calibri"/>
              <a:cs typeface="Calibri"/>
            </a:endParaRPr>
          </a:p>
          <a:p>
            <a:pPr marL="355600" marR="227965" indent="-342900">
              <a:lnSpc>
                <a:spcPct val="100000"/>
              </a:lnSpc>
              <a:spcBef>
                <a:spcPts val="434"/>
              </a:spcBef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1800" b="1" spc="-5" dirty="0">
                <a:latin typeface="Calibri"/>
                <a:cs typeface="Calibri"/>
              </a:rPr>
              <a:t>Демонстрационный </a:t>
            </a:r>
            <a:r>
              <a:rPr sz="1800" b="1" dirty="0">
                <a:latin typeface="Calibri"/>
                <a:cs typeface="Calibri"/>
              </a:rPr>
              <a:t>вариант </a:t>
            </a:r>
            <a:r>
              <a:rPr sz="1800" b="1" spc="-10" dirty="0">
                <a:latin typeface="Calibri"/>
                <a:cs typeface="Calibri"/>
              </a:rPr>
              <a:t>контрольных </a:t>
            </a:r>
            <a:r>
              <a:rPr sz="1800" b="1" spc="-5" dirty="0">
                <a:latin typeface="Calibri"/>
                <a:cs typeface="Calibri"/>
              </a:rPr>
              <a:t>измерительных материалов </a:t>
            </a:r>
            <a:r>
              <a:rPr sz="1800" b="1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Всероссийской</a:t>
            </a:r>
            <a:r>
              <a:rPr sz="1800" b="1" spc="-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проверочной</a:t>
            </a:r>
            <a:r>
              <a:rPr sz="1800" b="1" spc="-40" dirty="0">
                <a:latin typeface="Calibri"/>
                <a:cs typeface="Calibri"/>
              </a:rPr>
              <a:t> </a:t>
            </a:r>
            <a:r>
              <a:rPr sz="1800" b="1" spc="-5" dirty="0" err="1">
                <a:latin typeface="Calibri"/>
                <a:cs typeface="Calibri"/>
              </a:rPr>
              <a:t>работы</a:t>
            </a:r>
            <a:r>
              <a:rPr sz="1800" b="1" spc="10" dirty="0">
                <a:latin typeface="Calibri"/>
                <a:cs typeface="Calibri"/>
              </a:rPr>
              <a:t> </a:t>
            </a:r>
            <a:r>
              <a:rPr sz="1800" b="1" dirty="0" smtClean="0">
                <a:latin typeface="Calibri"/>
                <a:cs typeface="Calibri"/>
              </a:rPr>
              <a:t>2020</a:t>
            </a:r>
            <a:r>
              <a:rPr lang="ru-RU" b="1" spc="5" dirty="0" smtClean="0">
                <a:latin typeface="Calibri"/>
                <a:cs typeface="Calibri"/>
              </a:rPr>
              <a:t>2 </a:t>
            </a:r>
            <a:r>
              <a:rPr sz="1800" b="1" spc="-20" dirty="0" err="1" smtClean="0">
                <a:latin typeface="Calibri"/>
                <a:cs typeface="Calibri"/>
              </a:rPr>
              <a:t>года</a:t>
            </a:r>
            <a:r>
              <a:rPr sz="1800" b="1" spc="15" dirty="0" smtClean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по </a:t>
            </a:r>
            <a:r>
              <a:rPr sz="1800" b="1" spc="-20" dirty="0">
                <a:latin typeface="Calibri"/>
                <a:cs typeface="Calibri"/>
              </a:rPr>
              <a:t>АНГЛИЙСКОМУ</a:t>
            </a:r>
            <a:r>
              <a:rPr sz="1800" b="1" spc="3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ЯЗЫКУ </a:t>
            </a:r>
            <a:r>
              <a:rPr sz="1800" b="1" spc="-39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(письменная</a:t>
            </a:r>
            <a:r>
              <a:rPr sz="1800" b="1" spc="-2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часть,</a:t>
            </a:r>
            <a:r>
              <a:rPr sz="1800" b="1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устная</a:t>
            </a:r>
            <a:r>
              <a:rPr sz="1800" b="1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часть),</a:t>
            </a:r>
            <a:r>
              <a:rPr sz="1800" b="1" spc="-1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Описание,</a:t>
            </a:r>
            <a:r>
              <a:rPr sz="1800" b="1" spc="-15" dirty="0">
                <a:latin typeface="Calibri"/>
                <a:cs typeface="Calibri"/>
              </a:rPr>
              <a:t> Кодификатор/</a:t>
            </a:r>
            <a:r>
              <a:rPr sz="1800" b="1" spc="-3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ФИПИ, </a:t>
            </a:r>
            <a:r>
              <a:rPr sz="1800" b="1" dirty="0" smtClean="0">
                <a:latin typeface="Calibri"/>
                <a:cs typeface="Calibri"/>
              </a:rPr>
              <a:t>202</a:t>
            </a:r>
            <a:r>
              <a:rPr lang="ru-RU" sz="1800" b="1" dirty="0" smtClean="0">
                <a:latin typeface="Calibri"/>
                <a:cs typeface="Calibri"/>
              </a:rPr>
              <a:t>2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Microsoft Sans Serif"/>
              <a:buChar char="•"/>
            </a:pPr>
            <a:endParaRPr sz="245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1800" b="1" spc="-5" dirty="0">
                <a:latin typeface="Calibri"/>
                <a:cs typeface="Calibri"/>
              </a:rPr>
              <a:t>Ресурсы</a:t>
            </a:r>
            <a:r>
              <a:rPr sz="1800" b="1" spc="-5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сети</a:t>
            </a:r>
            <a:r>
              <a:rPr sz="1800" b="1" spc="-3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Интернет</a:t>
            </a:r>
            <a:endParaRPr sz="1800" dirty="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52800" y="3810000"/>
            <a:ext cx="2876550" cy="23573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object 2"/>
          <p:cNvGrpSpPr/>
          <p:nvPr/>
        </p:nvGrpSpPr>
        <p:grpSpPr>
          <a:xfrm>
            <a:off x="838200" y="152400"/>
            <a:ext cx="8123187" cy="1082592"/>
            <a:chOff x="1857375" y="214325"/>
            <a:chExt cx="6829425" cy="1071880"/>
          </a:xfrm>
        </p:grpSpPr>
        <p:sp>
          <p:nvSpPr>
            <p:cNvPr id="6" name="object 3"/>
            <p:cNvSpPr/>
            <p:nvPr/>
          </p:nvSpPr>
          <p:spPr>
            <a:xfrm>
              <a:off x="1857375" y="214325"/>
              <a:ext cx="6829425" cy="1071880"/>
            </a:xfrm>
            <a:custGeom>
              <a:avLst/>
              <a:gdLst/>
              <a:ahLst/>
              <a:cxnLst/>
              <a:rect l="l" t="t" r="r" b="b"/>
              <a:pathLst>
                <a:path w="6829425" h="1071880">
                  <a:moveTo>
                    <a:pt x="6829425" y="0"/>
                  </a:moveTo>
                  <a:lnTo>
                    <a:pt x="0" y="0"/>
                  </a:lnTo>
                  <a:lnTo>
                    <a:pt x="0" y="1071549"/>
                  </a:lnTo>
                  <a:lnTo>
                    <a:pt x="6829425" y="1071549"/>
                  </a:lnTo>
                  <a:lnTo>
                    <a:pt x="68294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4"/>
            <p:cNvSpPr/>
            <p:nvPr/>
          </p:nvSpPr>
          <p:spPr>
            <a:xfrm>
              <a:off x="1857375" y="214325"/>
              <a:ext cx="6829425" cy="1071880"/>
            </a:xfrm>
            <a:custGeom>
              <a:avLst/>
              <a:gdLst/>
              <a:ahLst/>
              <a:cxnLst/>
              <a:rect l="l" t="t" r="r" b="b"/>
              <a:pathLst>
                <a:path w="6829425" h="1071880">
                  <a:moveTo>
                    <a:pt x="0" y="1071549"/>
                  </a:moveTo>
                  <a:lnTo>
                    <a:pt x="6829425" y="1071549"/>
                  </a:lnTo>
                  <a:lnTo>
                    <a:pt x="6829425" y="0"/>
                  </a:lnTo>
                  <a:lnTo>
                    <a:pt x="0" y="0"/>
                  </a:lnTo>
                  <a:lnTo>
                    <a:pt x="0" y="1071549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8982" y="150113"/>
            <a:ext cx="7946034" cy="984885"/>
          </a:xfrm>
        </p:spPr>
        <p:txBody>
          <a:bodyPr/>
          <a:lstStyle/>
          <a:p>
            <a:pPr algn="ctr"/>
            <a:r>
              <a:rPr lang="ru-RU" dirty="0" smtClean="0"/>
              <a:t>Распределение заданий ВПР по содержанию и видам умений и навыков</a:t>
            </a:r>
            <a:endParaRPr lang="ru-RU" dirty="0"/>
          </a:p>
        </p:txBody>
      </p:sp>
      <p:pic>
        <p:nvPicPr>
          <p:cNvPr id="4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" y="1371600"/>
            <a:ext cx="8369363" cy="3952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60604" y="1630426"/>
            <a:ext cx="8673465" cy="2597150"/>
            <a:chOff x="260604" y="1630426"/>
            <a:chExt cx="8673465" cy="2597150"/>
          </a:xfrm>
        </p:grpSpPr>
        <p:sp>
          <p:nvSpPr>
            <p:cNvPr id="3" name="object 3"/>
            <p:cNvSpPr/>
            <p:nvPr/>
          </p:nvSpPr>
          <p:spPr>
            <a:xfrm>
              <a:off x="428599" y="1643126"/>
              <a:ext cx="8229600" cy="2571750"/>
            </a:xfrm>
            <a:custGeom>
              <a:avLst/>
              <a:gdLst/>
              <a:ahLst/>
              <a:cxnLst/>
              <a:rect l="l" t="t" r="r" b="b"/>
              <a:pathLst>
                <a:path w="8229600" h="2571750">
                  <a:moveTo>
                    <a:pt x="8229600" y="0"/>
                  </a:moveTo>
                  <a:lnTo>
                    <a:pt x="0" y="0"/>
                  </a:lnTo>
                  <a:lnTo>
                    <a:pt x="0" y="2571750"/>
                  </a:lnTo>
                  <a:lnTo>
                    <a:pt x="8229600" y="2571750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28599" y="1643126"/>
              <a:ext cx="8229600" cy="2571750"/>
            </a:xfrm>
            <a:custGeom>
              <a:avLst/>
              <a:gdLst/>
              <a:ahLst/>
              <a:cxnLst/>
              <a:rect l="l" t="t" r="r" b="b"/>
              <a:pathLst>
                <a:path w="8229600" h="2571750">
                  <a:moveTo>
                    <a:pt x="0" y="2571750"/>
                  </a:moveTo>
                  <a:lnTo>
                    <a:pt x="8229600" y="2571750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2571750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0604" y="1979676"/>
              <a:ext cx="8673084" cy="1787652"/>
            </a:xfrm>
            <a:prstGeom prst="rect">
              <a:avLst/>
            </a:prstGeom>
          </p:spPr>
        </p:pic>
      </p:grp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43248" y="4500536"/>
            <a:ext cx="2071751" cy="16978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24418" y="6458822"/>
            <a:ext cx="170815" cy="17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25"/>
              </a:lnSpc>
            </a:pPr>
            <a:r>
              <a:rPr sz="1200" spc="-5" dirty="0">
                <a:solidFill>
                  <a:srgbClr val="888888"/>
                </a:solidFill>
                <a:latin typeface="Microsoft Sans Serif"/>
                <a:cs typeface="Microsoft Sans Serif"/>
              </a:rPr>
              <a:t>17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629400" y="247650"/>
            <a:ext cx="2514600" cy="504825"/>
          </a:xfrm>
          <a:prstGeom prst="rect">
            <a:avLst/>
          </a:prstGeom>
          <a:solidFill>
            <a:srgbClr val="8EB4E2"/>
          </a:solidFill>
          <a:ln w="25400">
            <a:solidFill>
              <a:srgbClr val="385D8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82880">
              <a:lnSpc>
                <a:spcPts val="3415"/>
              </a:lnSpc>
            </a:pPr>
            <a:r>
              <a:rPr sz="3000" b="0" spc="-25" dirty="0">
                <a:solidFill>
                  <a:srgbClr val="FFFFFF"/>
                </a:solidFill>
                <a:latin typeface="Calibri"/>
                <a:cs typeface="Calibri"/>
              </a:rPr>
              <a:t>Аудирование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867400" y="2362200"/>
            <a:ext cx="3072130" cy="1754505"/>
          </a:xfrm>
          <a:prstGeom prst="rect">
            <a:avLst/>
          </a:prstGeom>
          <a:solidFill>
            <a:srgbClr val="DCE6F1"/>
          </a:solidFill>
          <a:ln w="12700">
            <a:solidFill>
              <a:srgbClr val="94B3D6"/>
            </a:solidFill>
          </a:ln>
        </p:spPr>
        <p:txBody>
          <a:bodyPr vert="horz" wrap="square" lIns="0" tIns="31115" rIns="0" bIns="0" rtlCol="0">
            <a:spAutoFit/>
          </a:bodyPr>
          <a:lstStyle/>
          <a:p>
            <a:pPr marL="92075" marR="165100">
              <a:lnSpc>
                <a:spcPct val="100000"/>
              </a:lnSpc>
              <a:spcBef>
                <a:spcPts val="245"/>
              </a:spcBef>
            </a:pPr>
            <a:r>
              <a:rPr sz="1800" i="1" spc="-5" dirty="0">
                <a:latin typeface="Calibri"/>
                <a:cs typeface="Calibri"/>
              </a:rPr>
              <a:t>Понимание </a:t>
            </a:r>
            <a:r>
              <a:rPr sz="1800" i="1" dirty="0">
                <a:latin typeface="Calibri"/>
                <a:cs typeface="Calibri"/>
              </a:rPr>
              <a:t>в </a:t>
            </a:r>
            <a:r>
              <a:rPr sz="1800" i="1" spc="-5" dirty="0">
                <a:latin typeface="Calibri"/>
                <a:cs typeface="Calibri"/>
              </a:rPr>
              <a:t>прослушанном </a:t>
            </a:r>
            <a:r>
              <a:rPr sz="1800" i="1" spc="-395" dirty="0">
                <a:latin typeface="Calibri"/>
                <a:cs typeface="Calibri"/>
              </a:rPr>
              <a:t> </a:t>
            </a:r>
            <a:r>
              <a:rPr sz="1800" i="1" spc="-5" dirty="0">
                <a:latin typeface="Calibri"/>
                <a:cs typeface="Calibri"/>
              </a:rPr>
              <a:t>тексте запрашиваемой </a:t>
            </a:r>
            <a:r>
              <a:rPr sz="1800" i="1" dirty="0">
                <a:latin typeface="Calibri"/>
                <a:cs typeface="Calibri"/>
              </a:rPr>
              <a:t> </a:t>
            </a:r>
            <a:r>
              <a:rPr sz="1800" i="1" spc="-10" dirty="0">
                <a:latin typeface="Calibri"/>
                <a:cs typeface="Calibri"/>
              </a:rPr>
              <a:t>информации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>
              <a:latin typeface="Calibri"/>
              <a:cs typeface="Calibri"/>
            </a:endParaRPr>
          </a:p>
          <a:p>
            <a:pPr marL="92075">
              <a:lnSpc>
                <a:spcPct val="100000"/>
              </a:lnSpc>
            </a:pPr>
            <a:r>
              <a:rPr sz="1800" i="1" spc="-15" dirty="0">
                <a:latin typeface="Calibri"/>
                <a:cs typeface="Calibri"/>
              </a:rPr>
              <a:t>Уровень</a:t>
            </a:r>
            <a:r>
              <a:rPr sz="1800" i="1" spc="-35" dirty="0">
                <a:latin typeface="Calibri"/>
                <a:cs typeface="Calibri"/>
              </a:rPr>
              <a:t> </a:t>
            </a:r>
            <a:r>
              <a:rPr sz="1800" i="1" spc="-5" dirty="0">
                <a:latin typeface="Calibri"/>
                <a:cs typeface="Calibri"/>
              </a:rPr>
              <a:t>сложности </a:t>
            </a:r>
            <a:r>
              <a:rPr sz="1800" i="1" dirty="0">
                <a:latin typeface="Calibri"/>
                <a:cs typeface="Calibri"/>
              </a:rPr>
              <a:t>-</a:t>
            </a:r>
            <a:endParaRPr sz="1800">
              <a:latin typeface="Calibri"/>
              <a:cs typeface="Calibri"/>
            </a:endParaRPr>
          </a:p>
          <a:p>
            <a:pPr marL="92075">
              <a:lnSpc>
                <a:spcPct val="100000"/>
              </a:lnSpc>
            </a:pPr>
            <a:r>
              <a:rPr sz="1800" b="1" i="1" spc="-10" dirty="0">
                <a:solidFill>
                  <a:srgbClr val="4F81BC"/>
                </a:solidFill>
                <a:latin typeface="Calibri"/>
                <a:cs typeface="Calibri"/>
              </a:rPr>
              <a:t>повышенный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915962" y="22859"/>
            <a:ext cx="5502275" cy="800100"/>
            <a:chOff x="915962" y="22859"/>
            <a:chExt cx="5502275" cy="800100"/>
          </a:xfrm>
        </p:grpSpPr>
        <p:sp>
          <p:nvSpPr>
            <p:cNvPr id="6" name="object 6"/>
            <p:cNvSpPr/>
            <p:nvPr/>
          </p:nvSpPr>
          <p:spPr>
            <a:xfrm>
              <a:off x="928662" y="142849"/>
              <a:ext cx="5476875" cy="646430"/>
            </a:xfrm>
            <a:custGeom>
              <a:avLst/>
              <a:gdLst/>
              <a:ahLst/>
              <a:cxnLst/>
              <a:rect l="l" t="t" r="r" b="b"/>
              <a:pathLst>
                <a:path w="5476875" h="646430">
                  <a:moveTo>
                    <a:pt x="5476875" y="0"/>
                  </a:moveTo>
                  <a:lnTo>
                    <a:pt x="0" y="0"/>
                  </a:lnTo>
                  <a:lnTo>
                    <a:pt x="0" y="646328"/>
                  </a:lnTo>
                  <a:lnTo>
                    <a:pt x="5476875" y="646328"/>
                  </a:lnTo>
                  <a:lnTo>
                    <a:pt x="54768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28662" y="142849"/>
              <a:ext cx="5476875" cy="646430"/>
            </a:xfrm>
            <a:custGeom>
              <a:avLst/>
              <a:gdLst/>
              <a:ahLst/>
              <a:cxnLst/>
              <a:rect l="l" t="t" r="r" b="b"/>
              <a:pathLst>
                <a:path w="5476875" h="646430">
                  <a:moveTo>
                    <a:pt x="0" y="646328"/>
                  </a:moveTo>
                  <a:lnTo>
                    <a:pt x="5476875" y="646328"/>
                  </a:lnTo>
                  <a:lnTo>
                    <a:pt x="5476875" y="0"/>
                  </a:lnTo>
                  <a:lnTo>
                    <a:pt x="0" y="0"/>
                  </a:lnTo>
                  <a:lnTo>
                    <a:pt x="0" y="646328"/>
                  </a:lnTo>
                  <a:close/>
                </a:path>
              </a:pathLst>
            </a:custGeom>
            <a:ln w="25399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7864" y="22859"/>
              <a:ext cx="4937760" cy="800100"/>
            </a:xfrm>
            <a:prstGeom prst="rect">
              <a:avLst/>
            </a:prstGeom>
          </p:spPr>
        </p:pic>
      </p:grpSp>
      <p:grpSp>
        <p:nvGrpSpPr>
          <p:cNvPr id="9" name="object 9"/>
          <p:cNvGrpSpPr/>
          <p:nvPr/>
        </p:nvGrpSpPr>
        <p:grpSpPr>
          <a:xfrm>
            <a:off x="185712" y="900112"/>
            <a:ext cx="5548630" cy="3843654"/>
            <a:chOff x="185712" y="900112"/>
            <a:chExt cx="5548630" cy="3843654"/>
          </a:xfrm>
        </p:grpSpPr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4287" y="928623"/>
              <a:ext cx="5491480" cy="3786251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99999" y="914400"/>
              <a:ext cx="5520055" cy="3815079"/>
            </a:xfrm>
            <a:custGeom>
              <a:avLst/>
              <a:gdLst/>
              <a:ahLst/>
              <a:cxnLst/>
              <a:rect l="l" t="t" r="r" b="b"/>
              <a:pathLst>
                <a:path w="5520055" h="3815079">
                  <a:moveTo>
                    <a:pt x="0" y="3814826"/>
                  </a:moveTo>
                  <a:lnTo>
                    <a:pt x="5520055" y="3814826"/>
                  </a:lnTo>
                  <a:lnTo>
                    <a:pt x="5520055" y="0"/>
                  </a:lnTo>
                  <a:lnTo>
                    <a:pt x="0" y="0"/>
                  </a:lnTo>
                  <a:lnTo>
                    <a:pt x="0" y="3814826"/>
                  </a:lnTo>
                  <a:close/>
                </a:path>
              </a:pathLst>
            </a:custGeom>
            <a:ln w="28575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2708275" y="4780026"/>
          <a:ext cx="6143625" cy="187446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241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00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500" b="1" spc="-5" dirty="0">
                          <a:latin typeface="Calibri"/>
                          <a:cs typeface="Calibri"/>
                        </a:rPr>
                        <a:t>2.2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12700">
                      <a:solidFill>
                        <a:srgbClr val="4F81BC"/>
                      </a:solidFill>
                      <a:prstDash val="solid"/>
                    </a:lnT>
                    <a:lnB w="28575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500" b="1" spc="-1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Аудирование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12700">
                      <a:solidFill>
                        <a:srgbClr val="4F81BC"/>
                      </a:solidFill>
                      <a:prstDash val="solid"/>
                    </a:lnT>
                    <a:lnB w="28575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718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500" b="1" spc="-5" dirty="0">
                          <a:latin typeface="Calibri"/>
                          <a:cs typeface="Calibri"/>
                        </a:rPr>
                        <a:t>2.2.1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28575">
                      <a:solidFill>
                        <a:srgbClr val="4F81BC"/>
                      </a:solidFill>
                      <a:prstDash val="solid"/>
                    </a:lnT>
                    <a:lnB w="12700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3327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500" b="1" i="1" u="heavy" spc="-10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Извлекать</a:t>
                      </a:r>
                      <a:r>
                        <a:rPr sz="1500" b="1" i="1" u="heavy" spc="-50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i="1" u="heavy" spc="-5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необходимую/запрашиваемую</a:t>
                      </a:r>
                      <a:r>
                        <a:rPr sz="1500" b="1" i="1" u="heavy" spc="-50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i="1" u="heavy" spc="-5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информацию</a:t>
                      </a:r>
                      <a:r>
                        <a:rPr sz="1500" b="1" i="1" spc="-2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spc="5" dirty="0">
                          <a:latin typeface="Calibri"/>
                          <a:cs typeface="Calibri"/>
                        </a:rPr>
                        <a:t>из </a:t>
                      </a:r>
                      <a:r>
                        <a:rPr sz="1500" b="1" spc="-3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spc="-5" dirty="0">
                          <a:latin typeface="Calibri"/>
                          <a:cs typeface="Calibri"/>
                        </a:rPr>
                        <a:t>различных </a:t>
                      </a:r>
                      <a:r>
                        <a:rPr sz="1500" b="1" spc="-15" dirty="0">
                          <a:latin typeface="Calibri"/>
                          <a:cs typeface="Calibri"/>
                        </a:rPr>
                        <a:t>аудио- </a:t>
                      </a:r>
                      <a:r>
                        <a:rPr sz="1500" b="1" dirty="0">
                          <a:latin typeface="Calibri"/>
                          <a:cs typeface="Calibri"/>
                        </a:rPr>
                        <a:t>и </a:t>
                      </a:r>
                      <a:r>
                        <a:rPr sz="1500" b="1" spc="-10" dirty="0">
                          <a:latin typeface="Calibri"/>
                          <a:cs typeface="Calibri"/>
                        </a:rPr>
                        <a:t>видеотекстов соответствующей </a:t>
                      </a:r>
                      <a:r>
                        <a:rPr sz="1500" b="1" spc="-5" dirty="0">
                          <a:latin typeface="Calibri"/>
                          <a:cs typeface="Calibri"/>
                        </a:rPr>
                        <a:t> тематики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28575">
                      <a:solidFill>
                        <a:srgbClr val="4F81BC"/>
                      </a:solidFill>
                      <a:prstDash val="solid"/>
                    </a:lnT>
                    <a:lnB w="12700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500" b="1" spc="-5" dirty="0">
                          <a:latin typeface="Calibri"/>
                          <a:cs typeface="Calibri"/>
                        </a:rPr>
                        <a:t>2.2.2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12700">
                      <a:solidFill>
                        <a:srgbClr val="4F81BC"/>
                      </a:solidFill>
                      <a:prstDash val="solid"/>
                    </a:lnT>
                    <a:lnB w="12700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500" b="1" i="1" u="heavy" spc="-5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Полно</a:t>
                      </a:r>
                      <a:r>
                        <a:rPr sz="1500" b="1" i="1" u="heavy" spc="-30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i="1" u="heavy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и</a:t>
                      </a:r>
                      <a:r>
                        <a:rPr sz="1500" b="1" i="1" u="heavy" spc="-15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i="1" u="heavy" spc="-5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точно понимать</a:t>
                      </a:r>
                      <a:r>
                        <a:rPr sz="1500" b="1" i="1" u="heavy" spc="-25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i="1" u="heavy" spc="-5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высказывания</a:t>
                      </a:r>
                      <a:r>
                        <a:rPr sz="1500" b="1" i="1" u="heavy" spc="-45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i="1" u="heavy" spc="-10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собеседника</a:t>
                      </a:r>
                      <a:endParaRPr sz="1500">
                        <a:latin typeface="Calibri"/>
                        <a:cs typeface="Calibri"/>
                      </a:endParaRPr>
                    </a:p>
                    <a:p>
                      <a:pPr marL="92075" marR="356235">
                        <a:lnSpc>
                          <a:spcPct val="100000"/>
                        </a:lnSpc>
                      </a:pPr>
                      <a:r>
                        <a:rPr sz="1500" b="1" dirty="0">
                          <a:latin typeface="Calibri"/>
                          <a:cs typeface="Calibri"/>
                        </a:rPr>
                        <a:t>в </a:t>
                      </a:r>
                      <a:r>
                        <a:rPr sz="1500" b="1" spc="-5" dirty="0">
                          <a:latin typeface="Calibri"/>
                          <a:cs typeface="Calibri"/>
                        </a:rPr>
                        <a:t>распространённых стандартных ситуациях </a:t>
                      </a:r>
                      <a:r>
                        <a:rPr sz="1500" b="1" spc="-10" dirty="0">
                          <a:latin typeface="Calibri"/>
                          <a:cs typeface="Calibri"/>
                        </a:rPr>
                        <a:t>повседневного </a:t>
                      </a:r>
                      <a:r>
                        <a:rPr sz="1500" b="1" spc="-3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spc="-5" dirty="0">
                          <a:latin typeface="Calibri"/>
                          <a:cs typeface="Calibri"/>
                        </a:rPr>
                        <a:t>общения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12700">
                      <a:solidFill>
                        <a:srgbClr val="4F81BC"/>
                      </a:solidFill>
                      <a:prstDash val="solid"/>
                    </a:lnT>
                    <a:lnB w="12700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71537" y="152400"/>
            <a:ext cx="7858125" cy="1143000"/>
            <a:chOff x="1071537" y="109287"/>
            <a:chExt cx="7858125" cy="819654"/>
          </a:xfrm>
        </p:grpSpPr>
        <p:sp>
          <p:nvSpPr>
            <p:cNvPr id="3" name="object 3"/>
            <p:cNvSpPr/>
            <p:nvPr/>
          </p:nvSpPr>
          <p:spPr>
            <a:xfrm>
              <a:off x="1071537" y="142811"/>
              <a:ext cx="7858125" cy="786130"/>
            </a:xfrm>
            <a:custGeom>
              <a:avLst/>
              <a:gdLst/>
              <a:ahLst/>
              <a:cxnLst/>
              <a:rect l="l" t="t" r="r" b="b"/>
              <a:pathLst>
                <a:path w="7858125" h="786130">
                  <a:moveTo>
                    <a:pt x="7858125" y="0"/>
                  </a:moveTo>
                  <a:lnTo>
                    <a:pt x="0" y="0"/>
                  </a:lnTo>
                  <a:lnTo>
                    <a:pt x="0" y="785812"/>
                  </a:lnTo>
                  <a:lnTo>
                    <a:pt x="7858125" y="785812"/>
                  </a:lnTo>
                  <a:lnTo>
                    <a:pt x="78581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71537" y="142811"/>
              <a:ext cx="7858125" cy="786130"/>
            </a:xfrm>
            <a:custGeom>
              <a:avLst/>
              <a:gdLst/>
              <a:ahLst/>
              <a:cxnLst/>
              <a:rect l="l" t="t" r="r" b="b"/>
              <a:pathLst>
                <a:path w="7858125" h="786130">
                  <a:moveTo>
                    <a:pt x="0" y="785812"/>
                  </a:moveTo>
                  <a:lnTo>
                    <a:pt x="7858125" y="785812"/>
                  </a:lnTo>
                  <a:lnTo>
                    <a:pt x="7858125" y="0"/>
                  </a:lnTo>
                  <a:lnTo>
                    <a:pt x="0" y="0"/>
                  </a:lnTo>
                  <a:lnTo>
                    <a:pt x="0" y="785812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00200" y="109287"/>
              <a:ext cx="6701028" cy="805860"/>
            </a:xfrm>
            <a:prstGeom prst="rect">
              <a:avLst/>
            </a:prstGeom>
          </p:spPr>
        </p:pic>
      </p:grp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152400" y="1447800"/>
          <a:ext cx="8787130" cy="42371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0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86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9404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600" b="1" spc="-35" dirty="0">
                          <a:latin typeface="Calibri"/>
                          <a:cs typeface="Calibri"/>
                        </a:rPr>
                        <a:t>Тип</a:t>
                      </a:r>
                      <a:r>
                        <a:rPr sz="16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задания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Алгоритм</a:t>
                      </a:r>
                      <a:r>
                        <a:rPr sz="16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действий</a:t>
                      </a:r>
                      <a:r>
                        <a:rPr sz="16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по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выполнению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76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8285" indent="-157480">
                        <a:lnSpc>
                          <a:spcPct val="100000"/>
                        </a:lnSpc>
                        <a:spcBef>
                          <a:spcPts val="265"/>
                        </a:spcBef>
                        <a:buSzPct val="93750"/>
                        <a:buAutoNum type="arabicPeriod"/>
                        <a:tabLst>
                          <a:tab pos="248920" algn="l"/>
                        </a:tabLst>
                      </a:pPr>
                      <a:r>
                        <a:rPr sz="2400" b="1" spc="-5" dirty="0">
                          <a:latin typeface="Calibri"/>
                          <a:cs typeface="Calibri"/>
                        </a:rPr>
                        <a:t>Прочитайте</a:t>
                      </a:r>
                      <a:r>
                        <a:rPr sz="24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внимательно</a:t>
                      </a:r>
                      <a:r>
                        <a:rPr sz="24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задания,</a:t>
                      </a:r>
                      <a:r>
                        <a:rPr sz="2400" b="1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latin typeface="Calibri"/>
                          <a:cs typeface="Calibri"/>
                        </a:rPr>
                        <a:t>чтобы</a:t>
                      </a:r>
                      <a:r>
                        <a:rPr sz="24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понять</a:t>
                      </a:r>
                      <a:r>
                        <a:rPr sz="2400" b="1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24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latin typeface="Calibri"/>
                          <a:cs typeface="Calibri"/>
                        </a:rPr>
                        <a:t>чем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latin typeface="Calibri"/>
                          <a:cs typeface="Calibri"/>
                        </a:rPr>
                        <a:t>идет</a:t>
                      </a:r>
                      <a:r>
                        <a:rPr sz="2400" b="1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latin typeface="Calibri"/>
                          <a:cs typeface="Calibri"/>
                        </a:rPr>
                        <a:t>речь.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  <a:p>
                      <a:pPr marL="248285" indent="-157480">
                        <a:lnSpc>
                          <a:spcPct val="100000"/>
                        </a:lnSpc>
                        <a:buSzPct val="93750"/>
                        <a:buNone/>
                        <a:tabLst>
                          <a:tab pos="248920" algn="l"/>
                        </a:tabLst>
                      </a:pPr>
                      <a:r>
                        <a:rPr lang="ru-RU" sz="2400" b="1" spc="-5" dirty="0" smtClean="0">
                          <a:latin typeface="Calibri"/>
                          <a:cs typeface="Calibri"/>
                        </a:rPr>
                        <a:t>2. </a:t>
                      </a:r>
                      <a:r>
                        <a:rPr sz="2400" b="1" spc="-5" dirty="0" err="1" smtClean="0">
                          <a:latin typeface="Calibri"/>
                          <a:cs typeface="Calibri"/>
                        </a:rPr>
                        <a:t>Прочитайте</a:t>
                      </a:r>
                      <a:r>
                        <a:rPr sz="2400" b="1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latin typeface="Calibri"/>
                          <a:cs typeface="Calibri"/>
                        </a:rPr>
                        <a:t>предложенные</a:t>
                      </a:r>
                      <a:r>
                        <a:rPr sz="24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 err="1">
                          <a:latin typeface="Calibri"/>
                          <a:cs typeface="Calibri"/>
                        </a:rPr>
                        <a:t>варианты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 err="1" smtClean="0">
                          <a:latin typeface="Calibri"/>
                          <a:cs typeface="Calibri"/>
                        </a:rPr>
                        <a:t>ответов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  <a:p>
                      <a:pPr marL="91440" marR="1303655">
                        <a:lnSpc>
                          <a:spcPct val="100000"/>
                        </a:lnSpc>
                        <a:buSzPct val="93750"/>
                        <a:buNone/>
                        <a:tabLst>
                          <a:tab pos="248920" algn="l"/>
                        </a:tabLst>
                      </a:pPr>
                      <a:r>
                        <a:rPr lang="ru-RU" sz="2400" b="1" spc="-5" dirty="0" smtClean="0">
                          <a:latin typeface="Calibri"/>
                          <a:cs typeface="Calibri"/>
                        </a:rPr>
                        <a:t> 3. </a:t>
                      </a:r>
                      <a:r>
                        <a:rPr sz="2400" b="1" spc="-5" dirty="0" err="1" smtClean="0">
                          <a:latin typeface="Calibri"/>
                          <a:cs typeface="Calibri"/>
                        </a:rPr>
                        <a:t>Постарайтесь</a:t>
                      </a:r>
                      <a:r>
                        <a:rPr sz="2400" b="1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latin typeface="Calibri"/>
                          <a:cs typeface="Calibri"/>
                        </a:rPr>
                        <a:t>предугадать</a:t>
                      </a:r>
                      <a:r>
                        <a:rPr sz="2400" b="1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5" dirty="0">
                          <a:latin typeface="Calibri"/>
                          <a:cs typeface="Calibri"/>
                        </a:rPr>
                        <a:t>ответ,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latin typeface="Calibri"/>
                          <a:cs typeface="Calibri"/>
                        </a:rPr>
                        <a:t>используя</a:t>
                      </a:r>
                      <a:r>
                        <a:rPr sz="24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свои</a:t>
                      </a:r>
                      <a:r>
                        <a:rPr sz="24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 err="1">
                          <a:latin typeface="Calibri"/>
                          <a:cs typeface="Calibri"/>
                        </a:rPr>
                        <a:t>знания</a:t>
                      </a:r>
                      <a:r>
                        <a:rPr sz="24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 smtClean="0">
                          <a:latin typeface="Calibri"/>
                          <a:cs typeface="Calibri"/>
                        </a:rPr>
                        <a:t>п</a:t>
                      </a:r>
                      <a:r>
                        <a:rPr lang="ru-RU" sz="2400" b="1" spc="-10" dirty="0" smtClean="0">
                          <a:latin typeface="Calibri"/>
                          <a:cs typeface="Calibri"/>
                        </a:rPr>
                        <a:t>о</a:t>
                      </a:r>
                      <a:r>
                        <a:rPr lang="ru-RU" sz="2400" b="1" spc="-10" baseline="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 err="1" smtClean="0">
                          <a:latin typeface="Calibri"/>
                          <a:cs typeface="Calibri"/>
                        </a:rPr>
                        <a:t>предлагаемым</a:t>
                      </a:r>
                      <a:r>
                        <a:rPr sz="2400" b="1" spc="-2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 err="1">
                          <a:latin typeface="Calibri"/>
                          <a:cs typeface="Calibri"/>
                        </a:rPr>
                        <a:t>вопросам</a:t>
                      </a:r>
                      <a:r>
                        <a:rPr sz="2400" b="1" spc="-5" dirty="0" smtClean="0">
                          <a:latin typeface="Calibri"/>
                          <a:cs typeface="Calibri"/>
                        </a:rPr>
                        <a:t>.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  <a:p>
                      <a:pPr marL="91440" marR="190500">
                        <a:lnSpc>
                          <a:spcPct val="100000"/>
                        </a:lnSpc>
                        <a:buSzPct val="93750"/>
                        <a:buNone/>
                        <a:tabLst>
                          <a:tab pos="248920" algn="l"/>
                        </a:tabLst>
                      </a:pPr>
                      <a:r>
                        <a:rPr lang="ru-RU" sz="2400" b="1" spc="-5" dirty="0" smtClean="0">
                          <a:latin typeface="Calibri"/>
                          <a:cs typeface="Calibri"/>
                        </a:rPr>
                        <a:t>4. </a:t>
                      </a:r>
                      <a:r>
                        <a:rPr sz="2400" b="1" spc="-5" dirty="0" err="1" smtClean="0">
                          <a:latin typeface="Calibri"/>
                          <a:cs typeface="Calibri"/>
                        </a:rPr>
                        <a:t>Помните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, </a:t>
                      </a:r>
                      <a:r>
                        <a:rPr sz="2400" b="1" spc="-10" dirty="0">
                          <a:latin typeface="Calibri"/>
                          <a:cs typeface="Calibri"/>
                        </a:rPr>
                        <a:t>что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 вопросы</a:t>
                      </a:r>
                      <a:r>
                        <a:rPr sz="2400" b="1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24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задании</a:t>
                      </a:r>
                      <a:r>
                        <a:rPr sz="24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latin typeface="Calibri"/>
                          <a:cs typeface="Calibri"/>
                        </a:rPr>
                        <a:t>расположены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 в</a:t>
                      </a:r>
                      <a:r>
                        <a:rPr sz="2400" b="1" spc="-10" dirty="0">
                          <a:latin typeface="Calibri"/>
                          <a:cs typeface="Calibri"/>
                        </a:rPr>
                        <a:t> том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5" dirty="0">
                          <a:latin typeface="Calibri"/>
                          <a:cs typeface="Calibri"/>
                        </a:rPr>
                        <a:t>же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latin typeface="Calibri"/>
                          <a:cs typeface="Calibri"/>
                        </a:rPr>
                        <a:t>порядке,</a:t>
                      </a:r>
                      <a:r>
                        <a:rPr sz="2400" b="1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0" dirty="0">
                          <a:latin typeface="Calibri"/>
                          <a:cs typeface="Calibri"/>
                        </a:rPr>
                        <a:t>что</a:t>
                      </a:r>
                      <a:r>
                        <a:rPr sz="2400" b="1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и </a:t>
                      </a:r>
                      <a:r>
                        <a:rPr sz="2400" b="1" spc="-3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информация</a:t>
                      </a:r>
                      <a:r>
                        <a:rPr sz="24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24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5" dirty="0">
                          <a:latin typeface="Calibri"/>
                          <a:cs typeface="Calibri"/>
                        </a:rPr>
                        <a:t>тексте.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3231" y="4213859"/>
            <a:ext cx="841247" cy="8412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609600" y="914400"/>
            <a:ext cx="8153400" cy="4708981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ru-RU" sz="2000" b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контроля понимания иноязычной речи на слух предлагаю следующие задания: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000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Ответы на вопросы по содержанию текста;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000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Выбрать правильные/неправильные утверждения;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000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Выбрать  правильное утверждение из серии предложенных;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000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Выбрать неправильное утверждение из серии предложенных;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000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Составить вопросы по содержанию текста;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000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Составить план содержания текста;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000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Выбрать заголовок к прослушанному тексту из нескольких предложенных;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000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Сформулировать основную идею текста;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000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Выбрать из предложенных положений тему и идею текста;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000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Перечислить последовательность фактов в тексте;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000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Расположить предложенные факты в логической последовательности;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000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Описать главных героев</a:t>
            </a:r>
            <a:r>
              <a:rPr lang="ru-RU" sz="2000" b="1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24418" y="6458822"/>
            <a:ext cx="170815" cy="17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25"/>
              </a:lnSpc>
            </a:pPr>
            <a:r>
              <a:rPr sz="1200" spc="-5" dirty="0">
                <a:solidFill>
                  <a:srgbClr val="888888"/>
                </a:solidFill>
                <a:latin typeface="Microsoft Sans Serif"/>
                <a:cs typeface="Microsoft Sans Serif"/>
              </a:rPr>
              <a:t>24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6934200" y="6096000"/>
            <a:ext cx="2016125" cy="625475"/>
            <a:chOff x="7140575" y="6245225"/>
            <a:chExt cx="2016125" cy="625475"/>
          </a:xfrm>
        </p:grpSpPr>
        <p:sp>
          <p:nvSpPr>
            <p:cNvPr id="4" name="object 4"/>
            <p:cNvSpPr/>
            <p:nvPr/>
          </p:nvSpPr>
          <p:spPr>
            <a:xfrm>
              <a:off x="7153275" y="6257925"/>
              <a:ext cx="1990725" cy="600075"/>
            </a:xfrm>
            <a:custGeom>
              <a:avLst/>
              <a:gdLst/>
              <a:ahLst/>
              <a:cxnLst/>
              <a:rect l="l" t="t" r="r" b="b"/>
              <a:pathLst>
                <a:path w="1990725" h="600075">
                  <a:moveTo>
                    <a:pt x="1990725" y="0"/>
                  </a:moveTo>
                  <a:lnTo>
                    <a:pt x="0" y="0"/>
                  </a:lnTo>
                  <a:lnTo>
                    <a:pt x="0" y="600075"/>
                  </a:lnTo>
                  <a:lnTo>
                    <a:pt x="1990725" y="600075"/>
                  </a:lnTo>
                  <a:lnTo>
                    <a:pt x="1990725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153275" y="6257925"/>
              <a:ext cx="1990725" cy="600075"/>
            </a:xfrm>
            <a:custGeom>
              <a:avLst/>
              <a:gdLst/>
              <a:ahLst/>
              <a:cxnLst/>
              <a:rect l="l" t="t" r="r" b="b"/>
              <a:pathLst>
                <a:path w="1990725" h="600075">
                  <a:moveTo>
                    <a:pt x="0" y="600075"/>
                  </a:moveTo>
                  <a:lnTo>
                    <a:pt x="1990725" y="600075"/>
                  </a:lnTo>
                  <a:lnTo>
                    <a:pt x="1990725" y="0"/>
                  </a:lnTo>
                  <a:lnTo>
                    <a:pt x="0" y="0"/>
                  </a:lnTo>
                  <a:lnTo>
                    <a:pt x="0" y="600075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6959600" y="6245275"/>
            <a:ext cx="19653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87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Письменная</a:t>
            </a:r>
            <a:r>
              <a:rPr sz="18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часть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62600" y="1295400"/>
            <a:ext cx="3400425" cy="1200150"/>
          </a:xfrm>
          <a:prstGeom prst="rect">
            <a:avLst/>
          </a:prstGeom>
          <a:solidFill>
            <a:srgbClr val="DCE6F1"/>
          </a:solidFill>
          <a:ln w="12700">
            <a:solidFill>
              <a:srgbClr val="94B3D6"/>
            </a:solidFill>
          </a:ln>
        </p:spPr>
        <p:txBody>
          <a:bodyPr vert="horz" wrap="square" lIns="0" tIns="31114" rIns="0" bIns="0" rtlCol="0">
            <a:spAutoFit/>
          </a:bodyPr>
          <a:lstStyle/>
          <a:p>
            <a:pPr marL="92075" marR="1108075">
              <a:lnSpc>
                <a:spcPct val="100000"/>
              </a:lnSpc>
              <a:spcBef>
                <a:spcPts val="244"/>
              </a:spcBef>
            </a:pPr>
            <a:r>
              <a:rPr sz="1800" spc="-5" dirty="0">
                <a:latin typeface="Calibri"/>
                <a:cs typeface="Calibri"/>
              </a:rPr>
              <a:t>Понимание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основного </a:t>
            </a:r>
            <a:r>
              <a:rPr sz="1800" spc="-39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содержания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текста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50">
              <a:latin typeface="Calibri"/>
              <a:cs typeface="Calibri"/>
            </a:endParaRPr>
          </a:p>
          <a:p>
            <a:pPr marL="92075">
              <a:lnSpc>
                <a:spcPct val="100000"/>
              </a:lnSpc>
            </a:pPr>
            <a:r>
              <a:rPr sz="1800" spc="-15" dirty="0">
                <a:latin typeface="Calibri"/>
                <a:cs typeface="Calibri"/>
              </a:rPr>
              <a:t>Уровень</a:t>
            </a:r>
            <a:r>
              <a:rPr sz="1800" spc="-10" dirty="0">
                <a:latin typeface="Calibri"/>
                <a:cs typeface="Calibri"/>
              </a:rPr>
              <a:t> сложности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F81BC"/>
                </a:solidFill>
                <a:latin typeface="Calibri"/>
                <a:cs typeface="Calibri"/>
              </a:rPr>
              <a:t>базовый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372225" y="276225"/>
            <a:ext cx="2514600" cy="504825"/>
          </a:xfrm>
          <a:prstGeom prst="rect">
            <a:avLst/>
          </a:prstGeom>
          <a:solidFill>
            <a:srgbClr val="8EB4E2"/>
          </a:solidFill>
          <a:ln w="25400">
            <a:solidFill>
              <a:srgbClr val="385D8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571500">
              <a:lnSpc>
                <a:spcPts val="3920"/>
              </a:lnSpc>
            </a:pPr>
            <a:r>
              <a:rPr sz="3600" b="0" spc="-10" dirty="0">
                <a:solidFill>
                  <a:srgbClr val="FFFFFF"/>
                </a:solidFill>
                <a:latin typeface="Calibri"/>
                <a:cs typeface="Calibri"/>
              </a:rPr>
              <a:t>Чтение</a:t>
            </a:r>
            <a:endParaRPr sz="3600" dirty="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52400" y="914400"/>
            <a:ext cx="4929505" cy="5079974"/>
            <a:chOff x="142849" y="142849"/>
            <a:chExt cx="4929505" cy="5622925"/>
          </a:xfrm>
        </p:grpSpPr>
        <p:sp>
          <p:nvSpPr>
            <p:cNvPr id="10" name="object 10"/>
            <p:cNvSpPr/>
            <p:nvPr/>
          </p:nvSpPr>
          <p:spPr>
            <a:xfrm>
              <a:off x="3076574" y="5038725"/>
              <a:ext cx="1190625" cy="19050"/>
            </a:xfrm>
            <a:custGeom>
              <a:avLst/>
              <a:gdLst/>
              <a:ahLst/>
              <a:cxnLst/>
              <a:rect l="l" t="t" r="r" b="b"/>
              <a:pathLst>
                <a:path w="1190625" h="19050">
                  <a:moveTo>
                    <a:pt x="0" y="19050"/>
                  </a:moveTo>
                  <a:lnTo>
                    <a:pt x="1190625" y="0"/>
                  </a:lnTo>
                </a:path>
              </a:pathLst>
            </a:custGeom>
            <a:ln w="19050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2849" y="142849"/>
              <a:ext cx="4929251" cy="5622544"/>
            </a:xfrm>
            <a:prstGeom prst="rect">
              <a:avLst/>
            </a:prstGeom>
          </p:spPr>
        </p:pic>
      </p:grp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5422900" y="2636773"/>
          <a:ext cx="3572510" cy="322515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84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40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9085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2.3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12700">
                      <a:solidFill>
                        <a:srgbClr val="4F81BC"/>
                      </a:solidFill>
                      <a:prstDash val="solid"/>
                    </a:lnT>
                    <a:lnB w="28575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b="1" spc="-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Чтение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12700">
                      <a:solidFill>
                        <a:srgbClr val="4F81BC"/>
                      </a:solidFill>
                      <a:prstDash val="solid"/>
                    </a:lnT>
                    <a:lnB w="28575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599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2.3.1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28575">
                      <a:solidFill>
                        <a:srgbClr val="4F81BC"/>
                      </a:solidFill>
                      <a:prstDash val="solid"/>
                    </a:lnT>
                    <a:lnB w="12700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30670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b="1" spc="-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Читать</a:t>
                      </a:r>
                      <a:r>
                        <a:rPr sz="1200" b="1" spc="-5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аутентичные</a:t>
                      </a:r>
                      <a:r>
                        <a:rPr sz="1200" b="1" spc="-6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тексты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различных </a:t>
                      </a:r>
                      <a:r>
                        <a:rPr sz="1200" b="1" spc="-25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стилей (публицистические,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художественные, научнопопулярные,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 прагматические) </a:t>
                      </a:r>
                      <a:r>
                        <a:rPr sz="1200" b="1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с </a:t>
                      </a:r>
                      <a:r>
                        <a:rPr sz="1200" b="1" spc="-1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использованием </a:t>
                      </a:r>
                      <a:r>
                        <a:rPr sz="1200" b="1" spc="-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 различных</a:t>
                      </a:r>
                      <a:r>
                        <a:rPr sz="1200" b="1" spc="-5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стратегий</a:t>
                      </a:r>
                      <a:r>
                        <a:rPr sz="1200" b="1" spc="-2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/</a:t>
                      </a:r>
                      <a:r>
                        <a:rPr sz="1200" b="1" spc="-2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видов чтения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52641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2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соответствии</a:t>
                      </a:r>
                      <a:r>
                        <a:rPr sz="1200" b="1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 коммуникативной </a:t>
                      </a:r>
                      <a:r>
                        <a:rPr sz="1200" b="1" spc="-25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задачей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28575">
                      <a:solidFill>
                        <a:srgbClr val="4F81BC"/>
                      </a:solidFill>
                      <a:prstDash val="solid"/>
                    </a:lnT>
                    <a:lnB w="12700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54467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2.3.2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12700">
                      <a:solidFill>
                        <a:srgbClr val="4F81BC"/>
                      </a:solidFill>
                      <a:prstDash val="solid"/>
                    </a:lnT>
                    <a:lnB w="12700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13716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Использовать</a:t>
                      </a:r>
                      <a:r>
                        <a:rPr sz="12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ознакомительное</a:t>
                      </a:r>
                      <a:r>
                        <a:rPr sz="1200" b="1" spc="-4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чтение</a:t>
                      </a:r>
                      <a:r>
                        <a:rPr sz="1200" b="1" spc="-2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в </a:t>
                      </a:r>
                      <a:r>
                        <a:rPr sz="1200" b="1" spc="-26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целях </a:t>
                      </a:r>
                      <a:r>
                        <a:rPr sz="1200" b="1" spc="-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понимания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485775">
                        <a:lnSpc>
                          <a:spcPct val="100000"/>
                        </a:lnSpc>
                      </a:pPr>
                      <a:r>
                        <a:rPr sz="1200" b="1" spc="-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основного </a:t>
                      </a:r>
                      <a:r>
                        <a:rPr sz="1200" b="1" spc="-1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содержания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сообщений, </a:t>
                      </a:r>
                      <a:r>
                        <a:rPr sz="1200" b="1" spc="-2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интервью,</a:t>
                      </a:r>
                      <a:r>
                        <a:rPr sz="12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репортажей,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386715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публикаций научно-познавательного </a:t>
                      </a:r>
                      <a:r>
                        <a:rPr sz="1200" b="1" spc="-2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характера,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отрывков</a:t>
                      </a:r>
                      <a:r>
                        <a:rPr sz="12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из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764540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п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ро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зв</a:t>
                      </a:r>
                      <a:r>
                        <a:rPr sz="1200" b="1" spc="-2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200" b="1" spc="-15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ний</a:t>
                      </a:r>
                      <a:r>
                        <a:rPr sz="12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х</a:t>
                      </a:r>
                      <a:r>
                        <a:rPr sz="1200" b="1" spc="-55" dirty="0">
                          <a:latin typeface="Calibri"/>
                          <a:cs typeface="Calibri"/>
                        </a:rPr>
                        <a:t>у</a:t>
                      </a:r>
                      <a:r>
                        <a:rPr sz="1200" b="1" spc="-15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естве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нной 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литературы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12700">
                      <a:solidFill>
                        <a:srgbClr val="4F81BC"/>
                      </a:solidFill>
                      <a:prstDash val="solid"/>
                    </a:lnT>
                    <a:lnB w="12700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</TotalTime>
  <Words>1180</Words>
  <Application>Microsoft Office PowerPoint</Application>
  <PresentationFormat>Экран (4:3)</PresentationFormat>
  <Paragraphs>237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8" baseType="lpstr">
      <vt:lpstr>Arial</vt:lpstr>
      <vt:lpstr>Calibri</vt:lpstr>
      <vt:lpstr>Microsoft Sans Serif</vt:lpstr>
      <vt:lpstr>Times New Roman</vt:lpstr>
      <vt:lpstr>Wingdings</vt:lpstr>
      <vt:lpstr>Office Theme</vt:lpstr>
      <vt:lpstr>Всероссийская проверочная работа  как форма независимой оценки качества</vt:lpstr>
      <vt:lpstr>Нормативная база проведения  Всероссийских проверочных работ</vt:lpstr>
      <vt:lpstr>Презентация PowerPoint</vt:lpstr>
      <vt:lpstr>Распределение заданий ВПР по содержанию и видам умений и навыков</vt:lpstr>
      <vt:lpstr>Презентация PowerPoint</vt:lpstr>
      <vt:lpstr>Аудирование</vt:lpstr>
      <vt:lpstr>Презентация PowerPoint</vt:lpstr>
      <vt:lpstr>Презентация PowerPoint</vt:lpstr>
      <vt:lpstr>Чтение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Чтение текста вслух</vt:lpstr>
      <vt:lpstr>Презентация PowerPoint</vt:lpstr>
      <vt:lpstr>Задание: выбрать 1 фотографию и описать её по плану Время: 2 минуты на подготовку и 2 минуты на ответ </vt:lpstr>
      <vt:lpstr>Презентация PowerPoint</vt:lpstr>
      <vt:lpstr>I. Вступление As you know, I’ve got a little brother. He is mad about animals. Just look. II. Основная часть   </vt:lpstr>
      <vt:lpstr>What/who is in the photo  используйте   Present Simple (3-4предложения)   </vt:lpstr>
      <vt:lpstr>What is happening  используйте    Present Continuous (3-4предложения)  </vt:lpstr>
      <vt:lpstr>Why you decided to show the photo to your friend  (1-2предложения)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ВПР по иностранному языку(английский)  БТПТиС в группах №215, 225 по специальности «Туризм»</vt:lpstr>
      <vt:lpstr>Презентация PowerPoint</vt:lpstr>
      <vt:lpstr>Пособия для подготовки к ВПР помогут выработать  свою стратегию, избежать ошибок и успешно  пройти Всероссийскую проверочную работу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55</cp:revision>
  <dcterms:created xsi:type="dcterms:W3CDTF">2021-07-02T08:56:46Z</dcterms:created>
  <dcterms:modified xsi:type="dcterms:W3CDTF">2023-01-25T03:19:31Z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2020-11-05T00:00:00Z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2021-07-02T00:00:00Z</vt:filetime>
  </property>
  <property fmtid="{D5CDD505-2E9C-101B-9397-08002B2CF9AE}" pid="5" name="NXPowerLiteLastOptimized">
    <vt:lpwstr>4618149</vt:lpwstr>
  </property>
  <property fmtid="{D5CDD505-2E9C-101B-9397-08002B2CF9AE}" pid="6" name="NXPowerLiteSettings">
    <vt:lpwstr>F6000400038000</vt:lpwstr>
  </property>
  <property fmtid="{D5CDD505-2E9C-101B-9397-08002B2CF9AE}" pid="7" name="NXPowerLiteVersion">
    <vt:lpwstr>D4.3.1</vt:lpwstr>
  </property>
</Properties>
</file>