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  <p:sldMasterId id="2147483956" r:id="rId2"/>
  </p:sldMasterIdLst>
  <p:notesMasterIdLst>
    <p:notesMasterId r:id="rId22"/>
  </p:notesMasterIdLst>
  <p:handoutMasterIdLst>
    <p:handoutMasterId r:id="rId23"/>
  </p:handoutMasterIdLst>
  <p:sldIdLst>
    <p:sldId id="320" r:id="rId3"/>
    <p:sldId id="377" r:id="rId4"/>
    <p:sldId id="378" r:id="rId5"/>
    <p:sldId id="366" r:id="rId6"/>
    <p:sldId id="379" r:id="rId7"/>
    <p:sldId id="380" r:id="rId8"/>
    <p:sldId id="381" r:id="rId9"/>
    <p:sldId id="382" r:id="rId10"/>
    <p:sldId id="384" r:id="rId11"/>
    <p:sldId id="383" r:id="rId12"/>
    <p:sldId id="388" r:id="rId13"/>
    <p:sldId id="389" r:id="rId14"/>
    <p:sldId id="390" r:id="rId15"/>
    <p:sldId id="385" r:id="rId16"/>
    <p:sldId id="386" r:id="rId17"/>
    <p:sldId id="391" r:id="rId18"/>
    <p:sldId id="375" r:id="rId19"/>
    <p:sldId id="374" r:id="rId20"/>
    <p:sldId id="363" r:id="rId21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1C2644B5-9112-4630-B1BA-7AA485B9258E}">
          <p14:sldIdLst>
            <p14:sldId id="320"/>
            <p14:sldId id="377"/>
            <p14:sldId id="378"/>
            <p14:sldId id="366"/>
            <p14:sldId id="379"/>
            <p14:sldId id="380"/>
            <p14:sldId id="381"/>
            <p14:sldId id="382"/>
            <p14:sldId id="384"/>
            <p14:sldId id="383"/>
            <p14:sldId id="388"/>
            <p14:sldId id="389"/>
            <p14:sldId id="390"/>
            <p14:sldId id="385"/>
            <p14:sldId id="386"/>
            <p14:sldId id="391"/>
            <p14:sldId id="375"/>
            <p14:sldId id="374"/>
            <p14:sldId id="36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3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3382" autoAdjust="0"/>
  </p:normalViewPr>
  <p:slideViewPr>
    <p:cSldViewPr snapToGrid="0">
      <p:cViewPr varScale="1">
        <p:scale>
          <a:sx n="82" d="100"/>
          <a:sy n="82" d="100"/>
        </p:scale>
        <p:origin x="720" y="6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48" y="448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228AC8-2217-4658-BF92-89C0DF91D6CC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2BE6FD-1525-47DC-93BA-9EC9A48CCE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09978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7BBCE1-84C6-47FC-9607-4EC1B94714B1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34DE8E-631C-4CDC-A828-B764847915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0438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99355"/>
      </p:ext>
    </p:extLst>
  </p:cSld>
  <p:clrMapOvr>
    <a:masterClrMapping/>
  </p:clrMapOvr>
  <p:transition spd="med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413432"/>
      </p:ext>
    </p:extLst>
  </p:cSld>
  <p:clrMapOvr>
    <a:masterClrMapping/>
  </p:clrMapOvr>
  <p:transition spd="med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21119901"/>
      </p:ext>
    </p:extLst>
  </p:cSld>
  <p:clrMapOvr>
    <a:masterClrMapping/>
  </p:clrMapOvr>
  <p:transition spd="med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4425800"/>
      </p:ext>
    </p:extLst>
  </p:cSld>
  <p:clrMapOvr>
    <a:masterClrMapping/>
  </p:clrMapOvr>
  <p:transition spd="med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23553197"/>
      </p:ext>
    </p:extLst>
  </p:cSld>
  <p:clrMapOvr>
    <a:masterClrMapping/>
  </p:clrMapOvr>
  <p:transition spd="med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2333606"/>
      </p:ext>
    </p:extLst>
  </p:cSld>
  <p:clrMapOvr>
    <a:masterClrMapping/>
  </p:clrMapOvr>
  <p:transition spd="med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383857"/>
      </p:ext>
    </p:extLst>
  </p:cSld>
  <p:clrMapOvr>
    <a:masterClrMapping/>
  </p:clrMapOvr>
  <p:transition spd="med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9807414"/>
      </p:ext>
    </p:extLst>
  </p:cSld>
  <p:clrMapOvr>
    <a:masterClrMapping/>
  </p:clrMapOvr>
  <p:transition spd="med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648554"/>
      </p:ext>
    </p:extLst>
  </p:cSld>
  <p:clrMapOvr>
    <a:masterClrMapping/>
  </p:clrMapOvr>
  <p:transition spd="med">
    <p:wip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310516"/>
      </p:ext>
    </p:extLst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555806"/>
      </p:ext>
    </p:extLst>
  </p:cSld>
  <p:clrMapOvr>
    <a:masterClrMapping/>
  </p:clrMapOvr>
  <p:transition spd="med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9686791"/>
      </p:ext>
    </p:extLst>
  </p:cSld>
  <p:clrMapOvr>
    <a:masterClrMapping/>
  </p:clrMapOvr>
  <p:transition spd="med">
    <p:wip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064636"/>
      </p:ext>
    </p:extLst>
  </p:cSld>
  <p:clrMapOvr>
    <a:masterClrMapping/>
  </p:clrMapOvr>
  <p:transition spd="med">
    <p:wip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100465"/>
      </p:ext>
    </p:extLst>
  </p:cSld>
  <p:clrMapOvr>
    <a:masterClrMapping/>
  </p:clrMapOvr>
  <p:transition spd="med">
    <p:wip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234051"/>
      </p:ext>
    </p:extLst>
  </p:cSld>
  <p:clrMapOvr>
    <a:masterClrMapping/>
  </p:clrMapOvr>
  <p:transition spd="med">
    <p:wip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553676"/>
      </p:ext>
    </p:extLst>
  </p:cSld>
  <p:clrMapOvr>
    <a:masterClrMapping/>
  </p:clrMapOvr>
  <p:transition spd="med">
    <p:wip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420001"/>
      </p:ext>
    </p:extLst>
  </p:cSld>
  <p:clrMapOvr>
    <a:masterClrMapping/>
  </p:clrMapOvr>
  <p:transition spd="med">
    <p:wip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9568164"/>
      </p:ext>
    </p:extLst>
  </p:cSld>
  <p:clrMapOvr>
    <a:masterClrMapping/>
  </p:clrMapOvr>
  <p:transition spd="med">
    <p:wip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168012"/>
      </p:ext>
    </p:extLst>
  </p:cSld>
  <p:clrMapOvr>
    <a:masterClrMapping/>
  </p:clrMapOvr>
  <p:transition spd="med">
    <p:wip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5FCBEF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5FCBEF">
                    <a:lumMod val="60000"/>
                    <a:lumOff val="40000"/>
                  </a:srgbClr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82697776"/>
      </p:ext>
    </p:extLst>
  </p:cSld>
  <p:clrMapOvr>
    <a:masterClrMapping/>
  </p:clrMapOvr>
  <p:transition spd="med">
    <p:wip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8513020"/>
      </p:ext>
    </p:extLst>
  </p:cSld>
  <p:clrMapOvr>
    <a:masterClrMapping/>
  </p:clrMapOvr>
  <p:transition spd="med">
    <p:wip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5FCBEF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5FCBEF">
                    <a:lumMod val="60000"/>
                    <a:lumOff val="40000"/>
                  </a:srgbClr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18427337"/>
      </p:ext>
    </p:extLst>
  </p:cSld>
  <p:clrMapOvr>
    <a:masterClrMapping/>
  </p:clrMapOvr>
  <p:transition spd="med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372567"/>
      </p:ext>
    </p:extLst>
  </p:cSld>
  <p:clrMapOvr>
    <a:masterClrMapping/>
  </p:clrMapOvr>
  <p:transition spd="med">
    <p:wip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318586"/>
      </p:ext>
    </p:extLst>
  </p:cSld>
  <p:clrMapOvr>
    <a:masterClrMapping/>
  </p:clrMapOvr>
  <p:transition spd="med">
    <p:wip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521901"/>
      </p:ext>
    </p:extLst>
  </p:cSld>
  <p:clrMapOvr>
    <a:masterClrMapping/>
  </p:clrMapOvr>
  <p:transition spd="med">
    <p:wip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469030"/>
      </p:ext>
    </p:extLst>
  </p:cSld>
  <p:clrMapOvr>
    <a:masterClrMapping/>
  </p:clrMapOvr>
  <p:transition spd="med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2439148"/>
      </p:ext>
    </p:extLst>
  </p:cSld>
  <p:clrMapOvr>
    <a:masterClrMapping/>
  </p:clrMapOvr>
  <p:transition spd="med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1231524"/>
      </p:ext>
    </p:extLst>
  </p:cSld>
  <p:clrMapOvr>
    <a:masterClrMapping/>
  </p:clrMapOvr>
  <p:transition spd="med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7541672"/>
      </p:ext>
    </p:extLst>
  </p:cSld>
  <p:clrMapOvr>
    <a:masterClrMapping/>
  </p:clrMapOvr>
  <p:transition spd="med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387904"/>
      </p:ext>
    </p:extLst>
  </p:cSld>
  <p:clrMapOvr>
    <a:masterClrMapping/>
  </p:clrMapOvr>
  <p:transition spd="med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1519653"/>
      </p:ext>
    </p:extLst>
  </p:cSld>
  <p:clrMapOvr>
    <a:masterClrMapping/>
  </p:clrMapOvr>
  <p:transition spd="med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26.01.2023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354948"/>
      </p:ext>
    </p:extLst>
  </p:cSld>
  <p:clrMapOvr>
    <a:masterClrMapping/>
  </p:clrMapOvr>
  <p:transition spd="med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1B39B5-C409-4C5A-ADF0-D4D434C1CD0E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7783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</p:sldLayoutIdLst>
  <p:transition spd="med">
    <p:wipe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1B39B5-C409-4C5A-ADF0-D4D434C1CD0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0282CFB-DC49-449C-A19C-9A8F3A8445F6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6328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  <p:sldLayoutId id="2147483959" r:id="rId3"/>
    <p:sldLayoutId id="2147483960" r:id="rId4"/>
    <p:sldLayoutId id="2147483961" r:id="rId5"/>
    <p:sldLayoutId id="2147483962" r:id="rId6"/>
    <p:sldLayoutId id="2147483963" r:id="rId7"/>
    <p:sldLayoutId id="2147483964" r:id="rId8"/>
    <p:sldLayoutId id="2147483965" r:id="rId9"/>
    <p:sldLayoutId id="2147483966" r:id="rId10"/>
    <p:sldLayoutId id="2147483967" r:id="rId11"/>
    <p:sldLayoutId id="2147483968" r:id="rId12"/>
    <p:sldLayoutId id="2147483969" r:id="rId13"/>
    <p:sldLayoutId id="2147483970" r:id="rId14"/>
    <p:sldLayoutId id="2147483971" r:id="rId15"/>
    <p:sldLayoutId id="2147483972" r:id="rId16"/>
  </p:sldLayoutIdLst>
  <p:transition spd="med">
    <p:wipe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spo-lab.ru/" TargetMode="External"/><Relationship Id="rId2" Type="http://schemas.openxmlformats.org/officeDocument/2006/relationships/hyperlink" Target="https://firpo.ru/acti2vities/projects/p_12.html" TargetMode="Externa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-190005" y="186196"/>
            <a:ext cx="9951719" cy="16611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5400" b="1" i="0" u="none" strike="noStrike" kern="1200" cap="none" spc="0" normalizeH="0" baseline="0" noProof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162498" y="2737420"/>
            <a:ext cx="9285512" cy="200548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lvl="0" algn="ctr" defTabSz="457200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defRPr/>
            </a:pP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499339" y="4808722"/>
            <a:ext cx="7006930" cy="148657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lvl="0" algn="r" defTabSz="457200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a typeface="+mj-ea"/>
                <a:cs typeface="Times New Roman" pitchFamily="18" charset="0"/>
              </a:rPr>
              <a:t>Иванова Елена Юрьевна,</a:t>
            </a:r>
          </a:p>
          <a:p>
            <a:pPr lvl="0" algn="r" defTabSz="457200">
              <a:spcBef>
                <a:spcPct val="0"/>
              </a:spcBef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ea typeface="+mj-ea"/>
                <a:cs typeface="Times New Roman" pitchFamily="18" charset="0"/>
              </a:rPr>
              <a:t>з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a typeface="+mj-ea"/>
                <a:cs typeface="Times New Roman" pitchFamily="18" charset="0"/>
              </a:rPr>
              <a:t>аместитель директора по НМР</a:t>
            </a:r>
          </a:p>
          <a:p>
            <a:pPr lvl="0" algn="r" defTabSz="457200">
              <a:spcBef>
                <a:spcPct val="0"/>
              </a:spcBef>
              <a:defRPr/>
            </a:pP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ea typeface="+mj-ea"/>
                <a:cs typeface="Times New Roman" pitchFamily="18" charset="0"/>
              </a:rPr>
              <a:t>Омеленчук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a typeface="+mj-ea"/>
                <a:cs typeface="Times New Roman" pitchFamily="18" charset="0"/>
              </a:rPr>
              <a:t> Кристина Александровна, </a:t>
            </a:r>
          </a:p>
          <a:p>
            <a:pPr lvl="0" algn="r" defTabSz="457200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a typeface="+mj-ea"/>
                <a:cs typeface="Times New Roman" pitchFamily="18" charset="0"/>
              </a:rPr>
              <a:t>Преподаватель ГБПОУ «МПК»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ea typeface="+mj-ea"/>
              <a:cs typeface="Times New Roman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533400" y="1528989"/>
            <a:ext cx="10515600" cy="5105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60411" y="2217133"/>
            <a:ext cx="994585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Актуальные аспекты нормативных документов ООО и СПО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6178" y="-27728"/>
            <a:ext cx="1687737" cy="1660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707508"/>
      </p:ext>
    </p:extLst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4262" t="18615" r="18534" b="14796"/>
          <a:stretch/>
        </p:blipFill>
        <p:spPr>
          <a:xfrm>
            <a:off x="302691" y="121299"/>
            <a:ext cx="11484464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523803"/>
      </p:ext>
    </p:extLst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681" y="227045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Фонды оценочных средств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9229823"/>
              </p:ext>
            </p:extLst>
          </p:nvPr>
        </p:nvGraphicFramePr>
        <p:xfrm>
          <a:off x="289250" y="989044"/>
          <a:ext cx="11308702" cy="55703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04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001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780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314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+mn-lt"/>
                          <a:ea typeface="Calibri"/>
                          <a:cs typeface="Times New Roman"/>
                        </a:rPr>
                        <a:t>№ </a:t>
                      </a:r>
                      <a:r>
                        <a:rPr lang="ru-RU" sz="1600" dirty="0" err="1">
                          <a:latin typeface="+mn-lt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1600" dirty="0">
                          <a:latin typeface="+mn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1600" dirty="0" err="1">
                          <a:latin typeface="+mn-lt"/>
                          <a:ea typeface="Calibri"/>
                          <a:cs typeface="Times New Roman"/>
                        </a:rPr>
                        <a:t>п</a:t>
                      </a:r>
                      <a:endParaRPr lang="ru-RU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+mn-lt"/>
                          <a:ea typeface="Calibri"/>
                          <a:cs typeface="Times New Roman"/>
                        </a:rPr>
                        <a:t>Наименование оценочного средства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+mn-lt"/>
                          <a:ea typeface="Calibri"/>
                          <a:cs typeface="Times New Roman"/>
                        </a:rPr>
                        <a:t>Краткая характеристика оценочного средства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29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+mn-lt"/>
                          <a:ea typeface="Calibri"/>
                          <a:cs typeface="Times New Roman"/>
                        </a:rPr>
                        <a:t>Деловая и/или ролевая игра для реализации </a:t>
                      </a:r>
                      <a:r>
                        <a:rPr lang="ru-RU" sz="1600" dirty="0" smtClean="0">
                          <a:latin typeface="+mn-lt"/>
                          <a:ea typeface="Calibri"/>
                          <a:cs typeface="Times New Roman"/>
                        </a:rPr>
                        <a:t>профессионально ориентированных </a:t>
                      </a:r>
                      <a:r>
                        <a:rPr lang="ru-RU" sz="1600" dirty="0">
                          <a:latin typeface="+mn-lt"/>
                          <a:ea typeface="Calibri"/>
                          <a:cs typeface="Times New Roman"/>
                        </a:rPr>
                        <a:t>задач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+mn-lt"/>
                          <a:ea typeface="Calibri"/>
                          <a:cs typeface="Times New Roman"/>
                        </a:rPr>
                        <a:t>Совместная деятельность группы студентов и преподавателя под управлением преподавателя с целью решения учебных и </a:t>
                      </a:r>
                      <a:r>
                        <a:rPr lang="ru-RU" sz="1600" dirty="0" err="1">
                          <a:latin typeface="+mn-lt"/>
                          <a:ea typeface="Calibri"/>
                          <a:cs typeface="Times New Roman"/>
                        </a:rPr>
                        <a:t>профессиональноориентированных</a:t>
                      </a:r>
                      <a:r>
                        <a:rPr lang="ru-RU" sz="1600" dirty="0">
                          <a:latin typeface="+mn-lt"/>
                          <a:ea typeface="Calibri"/>
                          <a:cs typeface="Times New Roman"/>
                        </a:rPr>
                        <a:t> задач путем игрового моделирования реальной проблемной ситуации. Позволяет оценивать умение анализировать и решать типичные профессиональные задачи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564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+mn-lt"/>
                          <a:ea typeface="Calibri"/>
                          <a:cs typeface="Times New Roman"/>
                        </a:rPr>
                        <a:t>Кейс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+mn-lt"/>
                          <a:ea typeface="Calibri"/>
                          <a:cs typeface="Times New Roman"/>
                        </a:rPr>
                        <a:t>Проблемное задание, в котором обучающемуся предлагают осмыслить реальную профессиональноориентированную ситуацию, необходимую для решения данной проблемы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09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+mn-lt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+mn-lt"/>
                          <a:ea typeface="Calibri"/>
                          <a:cs typeface="Times New Roman"/>
                        </a:rPr>
                        <a:t>Самостоятельная практическая работа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+mn-lt"/>
                          <a:ea typeface="Calibri"/>
                          <a:cs typeface="Times New Roman"/>
                        </a:rPr>
                        <a:t>Средство проверки умений применять полученные знания для решения задач определенного типа по теме или разделу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274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+mn-lt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+mn-lt"/>
                          <a:ea typeface="Calibri"/>
                          <a:cs typeface="Times New Roman"/>
                        </a:rPr>
                        <a:t>Устный опрос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+mn-lt"/>
                          <a:ea typeface="Calibri"/>
                          <a:cs typeface="Times New Roman"/>
                        </a:rPr>
                        <a:t>При устном опросе устанавливается непосредственный контакт между преподавателем и студентом, в процессе которого преподаватель получает широкие возможности для изучения индивидуальных возможностей усвоения учащимися учебного материала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09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+mn-lt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+mn-lt"/>
                          <a:ea typeface="Calibri"/>
                          <a:cs typeface="Times New Roman"/>
                        </a:rPr>
                        <a:t>Лексический диктант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+mn-lt"/>
                          <a:ea typeface="Calibri"/>
                          <a:cs typeface="Times New Roman"/>
                        </a:rPr>
                        <a:t>Позволяет оценить знание лексических единиц, умение правильного орфографического написания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815" y="0"/>
            <a:ext cx="1687737" cy="1660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550233"/>
      </p:ext>
    </p:extLst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61731"/>
            <a:ext cx="8596668" cy="1320800"/>
          </a:xfrm>
        </p:spPr>
        <p:txBody>
          <a:bodyPr/>
          <a:lstStyle/>
          <a:p>
            <a:pPr algn="ctr"/>
            <a:r>
              <a:rPr lang="ru-RU" sz="3200" dirty="0">
                <a:solidFill>
                  <a:srgbClr val="2E83C3">
                    <a:lumMod val="50000"/>
                  </a:srgbClr>
                </a:solidFill>
              </a:rPr>
              <a:t>Фонды оценочных средств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8069848"/>
              </p:ext>
            </p:extLst>
          </p:nvPr>
        </p:nvGraphicFramePr>
        <p:xfrm>
          <a:off x="322526" y="709126"/>
          <a:ext cx="11182120" cy="62367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17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502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401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642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Calibri"/>
                          <a:cs typeface="Times New Roman"/>
                        </a:rPr>
                        <a:t>№ </a:t>
                      </a:r>
                      <a:r>
                        <a:rPr lang="ru-RU" sz="1400" dirty="0" err="1">
                          <a:latin typeface="+mn-lt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1400" dirty="0">
                          <a:latin typeface="+mn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1400" dirty="0" err="1">
                          <a:latin typeface="+mn-lt"/>
                          <a:ea typeface="Calibri"/>
                          <a:cs typeface="Times New Roman"/>
                        </a:rPr>
                        <a:t>п</a:t>
                      </a:r>
                      <a:endParaRPr lang="ru-RU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Calibri"/>
                          <a:cs typeface="Times New Roman"/>
                        </a:rPr>
                        <a:t>Наименование оценочного средства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Calibri"/>
                          <a:cs typeface="Times New Roman"/>
                        </a:rPr>
                        <a:t>Краткая характеристика оценочного средства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527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+mn-lt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+mn-lt"/>
                          <a:ea typeface="Calibri"/>
                          <a:cs typeface="Times New Roman"/>
                        </a:rPr>
                        <a:t>Разнотипные задания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+mn-lt"/>
                          <a:ea typeface="Calibri"/>
                          <a:cs typeface="Times New Roman"/>
                        </a:rPr>
                        <a:t>Различают задания: а) репродуктивного типа, позволяющие оценивать и диагностировать знание фактического материала (базовые понятия, алгоритмы, факты) и умение правильно использовать специальные термины и понятия, узнавание объектов изучения в рамках определенного раздела дисциплины; б) реконструктивного типа, позволяющие оценивать и диагностировать умения синтезировать, анализировать, обобщать фактический и теоретический материал с формулированием конкретных выводов, установлением </a:t>
                      </a:r>
                      <a:r>
                        <a:rPr lang="ru-RU" sz="1600" dirty="0" err="1">
                          <a:latin typeface="+mn-lt"/>
                          <a:ea typeface="Calibri"/>
                          <a:cs typeface="Times New Roman"/>
                        </a:rPr>
                        <a:t>причинноследственных</a:t>
                      </a:r>
                      <a:r>
                        <a:rPr lang="ru-RU" sz="1600" dirty="0">
                          <a:latin typeface="+mn-lt"/>
                          <a:ea typeface="Calibri"/>
                          <a:cs typeface="Times New Roman"/>
                        </a:rPr>
                        <a:t> связей; в) творческого типа, позволяющие оценивать и диагностировать умения, интегрировать знания различных областей, аргументировать собственную точку зрения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58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+mn-lt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+mn-lt"/>
                          <a:ea typeface="Calibri"/>
                          <a:cs typeface="Times New Roman"/>
                        </a:rPr>
                        <a:t>Практическая работа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+mn-lt"/>
                          <a:ea typeface="Calibri"/>
                          <a:cs typeface="Times New Roman"/>
                        </a:rPr>
                        <a:t>Средство проверки умений применять полученные знания по заранее определенной методике для выполнения заданий по модулю или дисциплине в целом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611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+mn-lt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+mn-lt"/>
                          <a:ea typeface="Calibri"/>
                          <a:cs typeface="Times New Roman"/>
                        </a:rPr>
                        <a:t>Проект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+mn-lt"/>
                          <a:ea typeface="Calibri"/>
                          <a:cs typeface="Times New Roman"/>
                        </a:rPr>
                        <a:t>Частично регламентированное задание, имеющее нестандартное решение и позволяющее диагностировать приобретенные умения, интегрировать знания различных областей, аргументировать собственную точку зрения. Может выполняться в индивидуальном порядке или группой студентов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789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+mn-lt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+mn-lt"/>
                          <a:ea typeface="Calibri"/>
                          <a:cs typeface="Times New Roman"/>
                        </a:rPr>
                        <a:t>Тест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+mn-lt"/>
                          <a:ea typeface="Calibri"/>
                          <a:cs typeface="Times New Roman"/>
                        </a:rPr>
                        <a:t>Система стандартизированных заданий, позволяющая автоматизировать процедуру измерения уровня знаний и умений </a:t>
                      </a:r>
                      <a:r>
                        <a:rPr lang="ru-RU" sz="1600" dirty="0" smtClean="0">
                          <a:latin typeface="+mn-lt"/>
                          <a:ea typeface="Calibri"/>
                          <a:cs typeface="Times New Roman"/>
                        </a:rPr>
                        <a:t>обучающегося</a:t>
                      </a:r>
                      <a:endParaRPr lang="ru-RU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815" y="0"/>
            <a:ext cx="1687737" cy="1660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975467"/>
      </p:ext>
    </p:extLst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5325" y="169892"/>
            <a:ext cx="8596668" cy="716516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Фонды оценочных средств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5034994"/>
              </p:ext>
            </p:extLst>
          </p:nvPr>
        </p:nvGraphicFramePr>
        <p:xfrm>
          <a:off x="238550" y="886408"/>
          <a:ext cx="11499359" cy="57168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84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283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625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331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Calibri"/>
                          <a:cs typeface="Times New Roman"/>
                        </a:rPr>
                        <a:t>№ </a:t>
                      </a:r>
                      <a:r>
                        <a:rPr lang="ru-RU" sz="1400" dirty="0" err="1">
                          <a:latin typeface="+mn-lt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1400" dirty="0">
                          <a:latin typeface="+mn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1400" dirty="0" err="1">
                          <a:latin typeface="+mn-lt"/>
                          <a:ea typeface="Calibri"/>
                          <a:cs typeface="Times New Roman"/>
                        </a:rPr>
                        <a:t>п</a:t>
                      </a:r>
                      <a:endParaRPr lang="ru-RU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Calibri"/>
                          <a:cs typeface="Times New Roman"/>
                        </a:rPr>
                        <a:t>Наименование оценочного средства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+mn-lt"/>
                          <a:ea typeface="Calibri"/>
                          <a:cs typeface="Times New Roman"/>
                        </a:rPr>
                        <a:t>Краткая характеристика оценочного средства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382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+mn-lt"/>
                          <a:ea typeface="Calibri"/>
                          <a:cs typeface="Times New Roman"/>
                        </a:rPr>
                        <a:t>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+mn-lt"/>
                          <a:ea typeface="Calibri"/>
                          <a:cs typeface="Times New Roman"/>
                        </a:rPr>
                        <a:t>Эссе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+mn-lt"/>
                          <a:ea typeface="Calibri"/>
                          <a:cs typeface="Times New Roman"/>
                        </a:rPr>
                        <a:t>Средство, позволяющее оценить умение обучающегося письменно излагать суть поставленной проблемы, самостоятельно проводить анализ этой проблемы с использованием концепций и аналитического инструментария соответствующей дисциплины, делать выводы, обобщать авторскую позицию по поставленной проблеме.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329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+mn-lt"/>
                          <a:ea typeface="Calibri"/>
                          <a:cs typeface="Times New Roman"/>
                        </a:rPr>
                        <a:t>11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+mn-lt"/>
                          <a:ea typeface="Calibri"/>
                          <a:cs typeface="Times New Roman"/>
                        </a:rPr>
                        <a:t>Устное монологическое высказывание (пересказ, сообщение, объяснение, комментарий и пр.)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+mn-lt"/>
                          <a:ea typeface="Calibri"/>
                          <a:cs typeface="Times New Roman"/>
                        </a:rPr>
                        <a:t>При проверке умений монологических высказываний учитываются: разнообразие лексики и грамматических структур, а также правильность их употребления; беглость, развёрнутость и последовательность сообщения; соответствие языковых средств ситуации общения; объём высказывания; наличие речевого намерения и его реализация; количество предложений, выражающих личное отношение к высказываемому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31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+mn-lt"/>
                          <a:ea typeface="Calibri"/>
                          <a:cs typeface="Times New Roman"/>
                        </a:rPr>
                        <a:t>12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+mn-lt"/>
                          <a:ea typeface="Calibri"/>
                          <a:cs typeface="Times New Roman"/>
                        </a:rPr>
                        <a:t>Диалог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+mn-lt"/>
                          <a:ea typeface="Calibri"/>
                          <a:cs typeface="Times New Roman"/>
                        </a:rPr>
                        <a:t>Диалог – форма речи, которая характеризуется сменой высказываний двух говорящих обучающихся. Каждое высказывание, называемое репликой, обращено к собеседнику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663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+mn-lt"/>
                          <a:ea typeface="Calibri"/>
                          <a:cs typeface="Times New Roman"/>
                        </a:rPr>
                        <a:t>13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+mn-lt"/>
                          <a:ea typeface="Calibri"/>
                          <a:cs typeface="Times New Roman"/>
                        </a:rPr>
                        <a:t>Письменная работа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+mn-lt"/>
                          <a:ea typeface="Calibri"/>
                          <a:cs typeface="Times New Roman"/>
                        </a:rPr>
                        <a:t>Средство, позволяющее оценить умение обучающегося решить поставленную задачу, с использованием правил и норм письма, с учетом коммуникативной направленности, стиля (официально-деловой, нейтральный, неофициальный), формата (статья, письмо, отчет/ доклад, заметка, записка и т.п.).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815" y="0"/>
            <a:ext cx="1687737" cy="1660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93522"/>
      </p:ext>
    </p:extLst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3855" t="34242" r="18399" b="5902"/>
          <a:stretch/>
        </p:blipFill>
        <p:spPr>
          <a:xfrm>
            <a:off x="158620" y="195943"/>
            <a:ext cx="11756572" cy="6251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474312"/>
      </p:ext>
    </p:extLst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4126" t="22943" r="32862" b="9027"/>
          <a:stretch/>
        </p:blipFill>
        <p:spPr>
          <a:xfrm>
            <a:off x="139960" y="74644"/>
            <a:ext cx="9391558" cy="67134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815" y="0"/>
            <a:ext cx="1687737" cy="1660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273851"/>
      </p:ext>
    </p:extLst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4397" t="28472" r="18399" b="9507"/>
          <a:stretch/>
        </p:blipFill>
        <p:spPr>
          <a:xfrm>
            <a:off x="138425" y="208384"/>
            <a:ext cx="11731093" cy="6556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404777"/>
      </p:ext>
    </p:extLst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0011" y="312057"/>
            <a:ext cx="8596668" cy="1320800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Программа внедрения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3030432"/>
              </p:ext>
            </p:extLst>
          </p:nvPr>
        </p:nvGraphicFramePr>
        <p:xfrm>
          <a:off x="407875" y="1343611"/>
          <a:ext cx="7317871" cy="2180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1619">
                  <a:extLst>
                    <a:ext uri="{9D8B030D-6E8A-4147-A177-3AD203B41FA5}">
                      <a16:colId xmlns:a16="http://schemas.microsoft.com/office/drawing/2014/main" val="3314400084"/>
                    </a:ext>
                  </a:extLst>
                </a:gridCol>
                <a:gridCol w="3315355">
                  <a:extLst>
                    <a:ext uri="{9D8B030D-6E8A-4147-A177-3AD203B41FA5}">
                      <a16:colId xmlns:a16="http://schemas.microsoft.com/office/drawing/2014/main" val="3937763875"/>
                    </a:ext>
                  </a:extLst>
                </a:gridCol>
                <a:gridCol w="2060897">
                  <a:extLst>
                    <a:ext uri="{9D8B030D-6E8A-4147-A177-3AD203B41FA5}">
                      <a16:colId xmlns:a16="http://schemas.microsoft.com/office/drawing/2014/main" val="1931990855"/>
                    </a:ext>
                  </a:extLst>
                </a:gridCol>
              </a:tblGrid>
              <a:tr h="32640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Уровень</a:t>
                      </a:r>
                      <a:endParaRPr lang="ru-RU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Профиль</a:t>
                      </a:r>
                      <a:endParaRPr lang="ru-RU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Кол-во часов</a:t>
                      </a:r>
                      <a:endParaRPr lang="ru-RU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3360690"/>
                  </a:ext>
                </a:extLst>
              </a:tr>
              <a:tr h="326408">
                <a:tc rowSpan="3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Базовый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технологический</a:t>
                      </a: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108 ч (3 </a:t>
                      </a:r>
                      <a:r>
                        <a:rPr lang="ru-RU" dirty="0" err="1" smtClean="0"/>
                        <a:t>з.е</a:t>
                      </a:r>
                      <a:r>
                        <a:rPr lang="ru-RU" dirty="0" smtClean="0"/>
                        <a:t>.)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60941675"/>
                  </a:ext>
                </a:extLst>
              </a:tr>
              <a:tr h="571213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социально-экономический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3006061"/>
                  </a:ext>
                </a:extLst>
              </a:tr>
              <a:tr h="32640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естественно-научный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4161130"/>
                  </a:ext>
                </a:extLst>
              </a:tr>
              <a:tr h="51162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Углубленный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гуманитарный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144 ч (4 </a:t>
                      </a:r>
                      <a:r>
                        <a:rPr lang="ru-RU" dirty="0" err="1" smtClean="0"/>
                        <a:t>з.е</a:t>
                      </a:r>
                      <a:r>
                        <a:rPr lang="ru-RU" dirty="0" smtClean="0"/>
                        <a:t>.)</a:t>
                      </a:r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82607213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9846613"/>
              </p:ext>
            </p:extLst>
          </p:nvPr>
        </p:nvGraphicFramePr>
        <p:xfrm>
          <a:off x="407876" y="4008256"/>
          <a:ext cx="7485822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2911">
                  <a:extLst>
                    <a:ext uri="{9D8B030D-6E8A-4147-A177-3AD203B41FA5}">
                      <a16:colId xmlns:a16="http://schemas.microsoft.com/office/drawing/2014/main" val="539381936"/>
                    </a:ext>
                  </a:extLst>
                </a:gridCol>
                <a:gridCol w="3742911">
                  <a:extLst>
                    <a:ext uri="{9D8B030D-6E8A-4147-A177-3AD203B41FA5}">
                      <a16:colId xmlns:a16="http://schemas.microsoft.com/office/drawing/2014/main" val="376451555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Входной</a:t>
                      </a:r>
                      <a:r>
                        <a:rPr lang="ru-RU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уровень владения </a:t>
                      </a:r>
                      <a:r>
                        <a:rPr lang="ru-RU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иностранным </a:t>
                      </a:r>
                      <a:r>
                        <a:rPr lang="ru-RU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языком</a:t>
                      </a:r>
                      <a:endParaRPr lang="ru-RU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Планируемый уровень владения иностранным</a:t>
                      </a:r>
                      <a:r>
                        <a:rPr lang="ru-RU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языком</a:t>
                      </a:r>
                      <a:endParaRPr lang="ru-RU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55525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A0-A1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A2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680056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A2-A2+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B1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38639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B1-B1+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B2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056199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B2-B2+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C1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3778575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6178" y="-27728"/>
            <a:ext cx="1687737" cy="1660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511327"/>
      </p:ext>
    </p:extLst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Полезные ссылки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65366" y="1703389"/>
            <a:ext cx="8596668" cy="3880773"/>
          </a:xfrm>
        </p:spPr>
        <p:txBody>
          <a:bodyPr/>
          <a:lstStyle/>
          <a:p>
            <a:r>
              <a:rPr lang="en-GB" sz="2000" dirty="0" smtClean="0">
                <a:solidFill>
                  <a:schemeClr val="accent2">
                    <a:lumMod val="50000"/>
                  </a:schemeClr>
                </a:solidFill>
                <a:hlinkClick r:id="rId2"/>
              </a:rPr>
              <a:t>https://firpo.ru/acti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hlinkClick r:id="rId2"/>
              </a:rPr>
              <a:t>2</a:t>
            </a:r>
            <a:r>
              <a:rPr lang="en-GB" sz="2000" dirty="0" err="1" smtClean="0">
                <a:solidFill>
                  <a:schemeClr val="accent2">
                    <a:lumMod val="50000"/>
                  </a:schemeClr>
                </a:solidFill>
                <a:hlinkClick r:id="rId2"/>
              </a:rPr>
              <a:t>vities</a:t>
            </a:r>
            <a:r>
              <a:rPr lang="en-GB" sz="2000" dirty="0" smtClean="0">
                <a:solidFill>
                  <a:schemeClr val="accent2">
                    <a:lumMod val="50000"/>
                  </a:schemeClr>
                </a:solidFill>
                <a:hlinkClick r:id="rId2"/>
              </a:rPr>
              <a:t>/projects/p_12.html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sz="20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GB" sz="2000" dirty="0" smtClean="0">
                <a:solidFill>
                  <a:schemeClr val="accent2">
                    <a:lumMod val="50000"/>
                  </a:schemeClr>
                </a:solidFill>
                <a:hlinkClick r:id="rId3"/>
              </a:rPr>
              <a:t>https://spo-lab.ru/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  <a:p>
            <a:endParaRPr lang="ru-RU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6178" y="-27728"/>
            <a:ext cx="1687737" cy="1660585"/>
          </a:xfrm>
          <a:prstGeom prst="rect">
            <a:avLst/>
          </a:prstGeo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16780" y="1941589"/>
            <a:ext cx="7160380" cy="1106385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  <a:t>Благодарим за внимание!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8229" y="-27728"/>
            <a:ext cx="1525686" cy="1501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886375"/>
      </p:ext>
    </p:extLst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 rotWithShape="1">
          <a:blip r:embed="rId2"/>
          <a:srcRect l="6182" t="12883" r="10255" b="4918"/>
          <a:stretch/>
        </p:blipFill>
        <p:spPr>
          <a:xfrm>
            <a:off x="130629" y="130629"/>
            <a:ext cx="11976948" cy="6579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059710"/>
      </p:ext>
    </p:extLst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9879" y="345234"/>
            <a:ext cx="9479901" cy="58782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Нормативно-правовая база: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9878" y="1110343"/>
            <a:ext cx="9703835" cy="4931020"/>
          </a:xfrm>
        </p:spPr>
        <p:txBody>
          <a:bodyPr/>
          <a:lstStyle/>
          <a:p>
            <a:pPr algn="just"/>
            <a:r>
              <a:rPr lang="ru-RU" dirty="0"/>
              <a:t>Приказ Министерства просвещения Российской Федерации от 31.05.2021 № 287 </a:t>
            </a:r>
            <a:r>
              <a:rPr lang="ru-RU" dirty="0" smtClean="0"/>
              <a:t>«Об </a:t>
            </a:r>
            <a:r>
              <a:rPr lang="ru-RU" dirty="0"/>
              <a:t>утверждении федерального государственного образовательного стандарта основного общего </a:t>
            </a:r>
            <a:r>
              <a:rPr lang="ru-RU" dirty="0" smtClean="0"/>
              <a:t>образования» (Зарегистрирован </a:t>
            </a:r>
            <a:r>
              <a:rPr lang="ru-RU" dirty="0"/>
              <a:t>05.07.2021 № 64101)</a:t>
            </a:r>
          </a:p>
          <a:p>
            <a:pPr algn="just"/>
            <a:r>
              <a:rPr lang="ru-RU" dirty="0" smtClean="0"/>
              <a:t>Приказ </a:t>
            </a:r>
            <a:r>
              <a:rPr lang="ru-RU" dirty="0"/>
              <a:t>Министерства просвещения Российской Федерации от 16.11.2022 № 993 </a:t>
            </a:r>
            <a:r>
              <a:rPr lang="ru-RU" dirty="0" smtClean="0"/>
              <a:t>«Об </a:t>
            </a:r>
            <a:r>
              <a:rPr lang="ru-RU" dirty="0"/>
              <a:t>утверждении федеральной образовательной программы основного общего </a:t>
            </a:r>
            <a:r>
              <a:rPr lang="ru-RU" dirty="0" smtClean="0"/>
              <a:t>образования» (Зарегистрирован </a:t>
            </a:r>
            <a:r>
              <a:rPr lang="ru-RU" dirty="0"/>
              <a:t>22.12.2022 № 71764</a:t>
            </a:r>
            <a:r>
              <a:rPr lang="ru-RU" dirty="0" smtClean="0"/>
              <a:t>)</a:t>
            </a:r>
          </a:p>
          <a:p>
            <a:pPr algn="just"/>
            <a:r>
              <a:rPr lang="ru-RU" dirty="0"/>
              <a:t>Распоряжение </a:t>
            </a:r>
            <a:r>
              <a:rPr lang="ru-RU" dirty="0" err="1"/>
              <a:t>Минпросвещения</a:t>
            </a:r>
            <a:r>
              <a:rPr lang="ru-RU" dirty="0"/>
              <a:t> России от 30.04.2021 № р-98 «Об утверждении </a:t>
            </a:r>
            <a:r>
              <a:rPr lang="ru-RU" dirty="0" smtClean="0"/>
              <a:t>Концепции </a:t>
            </a:r>
            <a:r>
              <a:rPr lang="ru-RU" dirty="0"/>
              <a:t>преподавания общеобразовательных дисциплин с учетом профессиональной направленности программ среднего профессионального образования, реализуемых на базе основного общего образования</a:t>
            </a:r>
            <a:r>
              <a:rPr lang="ru-RU" dirty="0" smtClean="0"/>
              <a:t>»</a:t>
            </a:r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6178" y="-27728"/>
            <a:ext cx="1687737" cy="1660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566654"/>
      </p:ext>
    </p:extLst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5326" y="142164"/>
            <a:ext cx="8596668" cy="71625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ФГОС основного общего образования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22195" y="858416"/>
            <a:ext cx="10393405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1400" dirty="0" smtClean="0"/>
              <a:t>          </a:t>
            </a:r>
            <a:r>
              <a:rPr lang="ru-RU" sz="1600" dirty="0" smtClean="0"/>
              <a:t>Стандарт устанавливает требования к результатам освоения обучающимися основной образовательной программы:</a:t>
            </a:r>
          </a:p>
          <a:p>
            <a:pPr lvl="1" algn="just"/>
            <a:r>
              <a:rPr lang="ru-RU" sz="1600" b="1" dirty="0" smtClean="0"/>
              <a:t>личностным</a:t>
            </a:r>
            <a:r>
              <a:rPr lang="ru-RU" sz="1600" dirty="0" smtClean="0"/>
              <a:t>, включающим готовность и способность обучающихся к саморазвитию и личностному самоопределению, сформированность их мотивации к обучению и целенаправленной познавательной деятельности, системы значимых социальных и межличностных отношений, ценностно-смысловых установок, отражающих личностные и гражданские позиции в деятельности, правосознание, экологическую культуру, способность ставить цели и строить жизненные планы, способность к осознанию российской гражданской идентичности в поликультурном социуме;</a:t>
            </a:r>
          </a:p>
          <a:p>
            <a:pPr lvl="1" algn="just"/>
            <a:endParaRPr lang="ru-RU" sz="1600" dirty="0" smtClean="0"/>
          </a:p>
          <a:p>
            <a:pPr lvl="1" algn="just"/>
            <a:r>
              <a:rPr lang="ru-RU" sz="1600" b="1" dirty="0" err="1" smtClean="0"/>
              <a:t>метапредметным</a:t>
            </a:r>
            <a:r>
              <a:rPr lang="ru-RU" sz="1600" dirty="0" smtClean="0"/>
              <a:t>, включающим освоенные обучающимися </a:t>
            </a:r>
            <a:r>
              <a:rPr lang="ru-RU" sz="1600" dirty="0" err="1" smtClean="0"/>
              <a:t>межпредметные</a:t>
            </a:r>
            <a:r>
              <a:rPr lang="ru-RU" sz="1600" dirty="0" smtClean="0"/>
              <a:t> понятия и универсальные учебные действия (регулятивные, познавательные, коммуникативные), способность их использования в познавательной и социальной практике, самостоятельность в планировании и осуществлении учебной деятельности и организации учебного сотрудничества с педагогами и сверстниками, способность к построению индивидуальной образовательной траектории, владение навыками учебно-исследовательской, проектной и социальной деятельности;</a:t>
            </a:r>
          </a:p>
          <a:p>
            <a:pPr lvl="1" algn="just"/>
            <a:endParaRPr lang="ru-RU" sz="1600" dirty="0" smtClean="0"/>
          </a:p>
          <a:p>
            <a:pPr lvl="1" algn="just"/>
            <a:r>
              <a:rPr lang="ru-RU" sz="1600" b="1" dirty="0" smtClean="0"/>
              <a:t>предметным</a:t>
            </a:r>
            <a:r>
              <a:rPr lang="ru-RU" sz="1600" dirty="0" smtClean="0"/>
              <a:t>, включающим освоенные обучающимися в ходе изучения учебного предмета умения, специфические для данной предметной области, виды деятельности по получению нового знания в рамках учебного предмета, его преобразованию и применению в учебных, учебно-проектных и социально-проектных ситуациях, формирование научного типа мышления, владение научной терминологией, ключевыми понятиями, методами и приемами.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7476" y="0"/>
            <a:ext cx="1687737" cy="1660585"/>
          </a:xfrm>
          <a:prstGeom prst="rect">
            <a:avLst/>
          </a:prstGeo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9800" t="15972" r="14613" b="8065"/>
          <a:stretch/>
        </p:blipFill>
        <p:spPr>
          <a:xfrm>
            <a:off x="149290" y="150425"/>
            <a:ext cx="11799048" cy="6548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45971"/>
      </p:ext>
    </p:extLst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0746" t="14530" r="14342" b="13834"/>
          <a:stretch/>
        </p:blipFill>
        <p:spPr>
          <a:xfrm>
            <a:off x="244537" y="204702"/>
            <a:ext cx="11727078" cy="6308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956135"/>
      </p:ext>
    </p:extLst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3856" t="20057" r="18941" b="12152"/>
          <a:stretch/>
        </p:blipFill>
        <p:spPr>
          <a:xfrm>
            <a:off x="184165" y="107799"/>
            <a:ext cx="11721697" cy="6650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214476"/>
      </p:ext>
    </p:extLst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4937" t="21742" r="18670" b="10228"/>
          <a:stretch/>
        </p:blipFill>
        <p:spPr>
          <a:xfrm>
            <a:off x="326572" y="107028"/>
            <a:ext cx="11639129" cy="6527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3347430"/>
      </p:ext>
    </p:extLst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4262" t="31116" r="18670" b="8065"/>
          <a:stretch/>
        </p:blipFill>
        <p:spPr>
          <a:xfrm>
            <a:off x="121299" y="177282"/>
            <a:ext cx="11893086" cy="6615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294757"/>
      </p:ext>
    </p:extLst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15_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4877</TotalTime>
  <Words>856</Words>
  <Application>Microsoft Office PowerPoint</Application>
  <PresentationFormat>Широкоэкранный</PresentationFormat>
  <Paragraphs>95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Arial</vt:lpstr>
      <vt:lpstr>Calibri</vt:lpstr>
      <vt:lpstr>Times New Roman</vt:lpstr>
      <vt:lpstr>Trebuchet MS</vt:lpstr>
      <vt:lpstr>Wingdings 3</vt:lpstr>
      <vt:lpstr>Грань</vt:lpstr>
      <vt:lpstr>15_Грань</vt:lpstr>
      <vt:lpstr>Презентация PowerPoint</vt:lpstr>
      <vt:lpstr>Презентация PowerPoint</vt:lpstr>
      <vt:lpstr>Нормативно-правовая база:</vt:lpstr>
      <vt:lpstr>ФГОС основного общего образования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Фонды оценочных средств</vt:lpstr>
      <vt:lpstr>Фонды оценочных средств</vt:lpstr>
      <vt:lpstr>Фонды оценочных средств</vt:lpstr>
      <vt:lpstr>Презентация PowerPoint</vt:lpstr>
      <vt:lpstr>Презентация PowerPoint</vt:lpstr>
      <vt:lpstr>Презентация PowerPoint</vt:lpstr>
      <vt:lpstr>Программа внедрения</vt:lpstr>
      <vt:lpstr>Полезные ссылки</vt:lpstr>
      <vt:lpstr>Благодарим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Результаты мониторинга  работы ОУ в КАИС «СГО»</dc:title>
  <dc:creator>Татьяна</dc:creator>
  <cp:lastModifiedBy>Пользователь</cp:lastModifiedBy>
  <cp:revision>326</cp:revision>
  <cp:lastPrinted>2018-11-06T19:03:27Z</cp:lastPrinted>
  <dcterms:created xsi:type="dcterms:W3CDTF">2014-12-03T08:54:34Z</dcterms:created>
  <dcterms:modified xsi:type="dcterms:W3CDTF">2023-01-26T08:50:30Z</dcterms:modified>
</cp:coreProperties>
</file>