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0" r:id="rId6"/>
    <p:sldId id="261" r:id="rId7"/>
    <p:sldId id="262" r:id="rId8"/>
    <p:sldId id="271" r:id="rId9"/>
    <p:sldId id="272" r:id="rId10"/>
    <p:sldId id="273" r:id="rId11"/>
    <p:sldId id="274" r:id="rId12"/>
    <p:sldId id="275" r:id="rId13"/>
    <p:sldId id="267" r:id="rId14"/>
    <p:sldId id="263" r:id="rId15"/>
    <p:sldId id="268" r:id="rId16"/>
    <p:sldId id="276" r:id="rId17"/>
    <p:sldId id="277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09F5D8-8F27-4B1E-A0D9-7E2D4A911C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A531BD6-8EEF-46CD-AE2C-0579E419E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E3FF2D-7120-43BF-8EBA-414CB95F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465283C-B391-4D6B-85F3-8D85AF49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C7EAB2-B8E8-45CF-8B3E-75CF7572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7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FC87F9-D285-4120-A144-CA617A97F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2B47824-EB2E-41C0-AB56-D9B373BFB2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6842456-62D0-416D-89F0-90534A7C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2CBC205-9037-4343-A033-EE6E9B9E7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7638A6B-A42C-41F5-8BBE-3E41235E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9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5280AA4-6AD7-45E3-B663-6513870D30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9F80737-7AF5-41C9-8DC6-F4BF0CB86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805CFDA-ED23-4259-9DC9-690B845C7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83EB7F-5FCD-44D2-A157-E1D9EFDCA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52991D1-1BE8-4FFC-B5D2-C3C5ABE76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3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398964-3309-42BC-8C69-438B121CA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4797121-D84F-48C5-9F45-194481F6A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5DAB07D-7142-4637-8DD9-6BD09FC1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CA988E-EB1A-404C-8CC6-B8EF11876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897664-85E2-44AE-9F83-8EE825691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5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05ADD1-F796-4485-B1EA-59819949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C1409A0-27E6-4A19-B3B1-85E7A1E81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4129186-8651-429F-B6E8-845234C7C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DCFE50A-940F-4C16-9A9F-53442834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1019E9B-2DC0-43B8-B6FC-7019684A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CC4889-471E-4C43-BAB5-B04396C1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7DB2795-48D6-4912-A30B-0439510319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6357EB5-9E97-40BD-B157-2374E70F4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199C7D6-C5F6-4B8A-BC1C-C1132D9A7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297CBDC-EEF1-4D9A-9AE3-C1FD7E8D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92A3B4A-1275-47F3-B9D2-EB39E9F75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4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983A76-BF4C-4413-AB2D-5494F094F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70E2258-79EF-4670-ACBD-38173F402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952C400-F915-4F0A-A0C2-DEC71C936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6133AF5-62D2-4AE8-86D5-AD9CA5FD6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50581B6-5A4E-4A43-AD96-0CB468453F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BFF9B486-DBF1-44E8-8526-93B2F1F67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76FA7C7-FBBB-4BD5-821E-95FAEA4A9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77584B1-6238-468A-B330-A15B4B76A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B83E6C-C644-43FA-8EA8-5D749D2C1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F050A3C-34B5-429B-9B96-6EBACB753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A791048-4AC6-4EA2-AB3C-D1BDA636F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06C4D9B-4046-4754-B316-D5D066ED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0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D780BCA-96C0-4BB4-AF99-502B6885A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DB2B9D1-C370-43E6-B5CF-0A00A5D90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780A5FE-0064-4915-99BE-7B57BF9F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6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3CD4BE-9A95-451E-B153-D6BD3848B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EDA5EA4-0760-41C3-9258-5AE32B706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9AA1224-A0B8-4A5F-BB30-FD5D8C6D6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D1625B6-0331-4771-9790-8EEF29151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7869526-6F63-4953-8C0A-177CA5FD6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CD8E23E-2E50-477E-845B-60945559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27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06C66E-F4EE-430D-BA29-40A600101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1C240AC-B116-4D68-9708-5D126CB94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BE4C670-274F-41B1-838F-2F4FFE289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6174F6-0166-4AC4-8835-202475CC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1D74D58-F35A-426B-94FE-F012515F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F4A491B-8015-44D8-B69A-91133D385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33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39E27F-A7AD-4C1D-9FA6-6F54A854C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BDC73E1-A06A-40FF-AC85-2F8C1AF3C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08BA3FA-6E95-4EDB-A885-10B864FCB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35852-79AC-4B49-9ECD-33ACF7A1C0DE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351E548-EC67-4F0B-9786-9CAFE87B9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4C1474-0294-4781-AACC-20B20221D3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22BAC-DE85-479E-BDDB-018A16AFF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48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13531F-44CF-426D-A66B-9B234E7BD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557" y="2633321"/>
            <a:ext cx="9144000" cy="2387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Практико-ориентированное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уроках английского языка в условиях реализации обновлённых ФГОС на уровне СОО и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</a:t>
            </a:r>
            <a:r>
              <a:rPr lang="ru-RU" sz="4400" b="1" dirty="0">
                <a:solidFill>
                  <a:srgbClr val="C00000"/>
                </a:solidFill>
              </a:rPr>
              <a:t/>
            </a:r>
            <a:br>
              <a:rPr lang="ru-RU" sz="4400" b="1" dirty="0">
                <a:solidFill>
                  <a:srgbClr val="C00000"/>
                </a:solidFill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7EEF6A6-A90D-478A-B94F-1DD5D35AA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78909" y="4907966"/>
            <a:ext cx="5824025" cy="165576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Слепых Ольга Владимировна, преподаватель  ГБПОУ «Троицкий педагогический колледж»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0" y="96291"/>
            <a:ext cx="1564696" cy="15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6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10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заданий</a:t>
            </a:r>
            <a:endParaRPr lang="ru-RU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9" b="9711"/>
          <a:stretch/>
        </p:blipFill>
        <p:spPr bwMode="auto">
          <a:xfrm>
            <a:off x="4774222" y="1019907"/>
            <a:ext cx="5049742" cy="574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405" y="2576447"/>
            <a:ext cx="3191623" cy="180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2662" y="1556238"/>
            <a:ext cx="372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Составьте своё резюме по образцу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1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45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109" y="1458154"/>
            <a:ext cx="10515600" cy="481445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1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Составьте монологическое высказывание </a:t>
            </a:r>
            <a:r>
              <a:rPr lang="en-US" sz="31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“My </a:t>
            </a:r>
            <a:r>
              <a:rPr lang="en-US" sz="3100" b="1" i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favourite</a:t>
            </a:r>
            <a:r>
              <a:rPr lang="en-US" sz="31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book”</a:t>
            </a:r>
            <a:endParaRPr lang="ru-RU" sz="3100" b="1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ru-RU" sz="31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What book would you recommend us to read?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Introduction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I would recommend the book ...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... was written by ...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It is ...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It is about ...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The story is set ...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The main characters in the book are …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US" sz="3100" dirty="0">
                <a:latin typeface="Times New Roman" pitchFamily="18" charset="0"/>
                <a:ea typeface="Times New Roman"/>
                <a:cs typeface="Times New Roman" pitchFamily="18" charset="0"/>
              </a:rPr>
              <a:t>I particularly love reading it because …</a:t>
            </a:r>
            <a:endParaRPr lang="ru-RU" sz="31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100" dirty="0">
                <a:latin typeface="Times New Roman" pitchFamily="18" charset="0"/>
                <a:ea typeface="Calibri"/>
                <a:cs typeface="Times New Roman" pitchFamily="18" charset="0"/>
              </a:rPr>
              <a:t>Conclusion</a:t>
            </a:r>
            <a:endParaRPr lang="ru-RU" sz="3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3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654" y="0"/>
            <a:ext cx="10515600" cy="1325563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6232"/>
            <a:ext cx="10515600" cy="534112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Debates “School uniform”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593862"/>
              </p:ext>
            </p:extLst>
          </p:nvPr>
        </p:nvGraphicFramePr>
        <p:xfrm>
          <a:off x="1076768" y="1974079"/>
          <a:ext cx="10212226" cy="170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6113"/>
                <a:gridCol w="5106113"/>
              </a:tblGrid>
              <a:tr h="1068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Group A. You are for the school uniform. Give your arguments.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Group B. You are against the school uniform. Give your arguments.</a:t>
                      </a:r>
                      <a:endParaRPr lang="ru-RU" dirty="0"/>
                    </a:p>
                  </a:txBody>
                  <a:tcPr/>
                </a:tc>
              </a:tr>
              <a:tr h="589322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endParaRPr lang="en-US" dirty="0" smtClean="0"/>
                    </a:p>
                    <a:p>
                      <a:pPr marL="285750" indent="-285750">
                        <a:buFont typeface="Wingdings" pitchFamily="2" charset="2"/>
                        <a:buChar char="v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6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 для практического занятия по теме «Интервью о приёме на работу»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964" y="1170773"/>
            <a:ext cx="5157787" cy="105967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18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Прочитайте текст и определите, верные или не верные </a:t>
            </a: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утверждения.</a:t>
            </a:r>
            <a:endParaRPr lang="ru-RU" sz="18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29469" y="1102408"/>
            <a:ext cx="5183188" cy="1163387"/>
          </a:xfrm>
        </p:spPr>
        <p:txBody>
          <a:bodyPr>
            <a:normAutofit/>
          </a:bodyPr>
          <a:lstStyle/>
          <a:p>
            <a:pPr lvl="0"/>
            <a:r>
              <a:rPr lang="ru-RU" sz="18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Переведите на русский язык 8 советов при устройстве учителя на </a:t>
            </a: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работу.</a:t>
            </a:r>
            <a:endParaRPr lang="ru-RU" sz="18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347" y="1837346"/>
            <a:ext cx="4319725" cy="487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715" y="1931351"/>
            <a:ext cx="3913080" cy="479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 для практического занятия по теме «Интервью о приёме на работу»</a:t>
            </a:r>
            <a:r>
              <a:rPr lang="ru-RU" sz="2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0056"/>
            <a:ext cx="10515600" cy="4766907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3. Ответьте 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вопросы.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4. Составьте 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диалог «Устройство на работу в школу».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45" y="2221907"/>
            <a:ext cx="5066448" cy="446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96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603382"/>
            <a:ext cx="10515600" cy="1331765"/>
          </a:xfrm>
        </p:spPr>
        <p:txBody>
          <a:bodyPr>
            <a:noAutofit/>
          </a:bodyPr>
          <a:lstStyle/>
          <a:p>
            <a:pPr indent="450215" algn="ctr">
              <a:lnSpc>
                <a:spcPct val="10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Чек-лист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практического занятия по теме «Интервью о приёме на работу» (каждый критерий оценивается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5 -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бальной системе)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686793"/>
              </p:ext>
            </p:extLst>
          </p:nvPr>
        </p:nvGraphicFramePr>
        <p:xfrm>
          <a:off x="2268417" y="2242039"/>
          <a:ext cx="7948246" cy="3287521"/>
        </p:xfrm>
        <a:graphic>
          <a:graphicData uri="http://schemas.openxmlformats.org/drawingml/2006/table">
            <a:tbl>
              <a:tblPr firstRow="1" firstCol="1" bandRow="1"/>
              <a:tblGrid>
                <a:gridCol w="654912"/>
                <a:gridCol w="1456115"/>
                <a:gridCol w="1395727"/>
                <a:gridCol w="1063168"/>
                <a:gridCol w="1009585"/>
                <a:gridCol w="1487585"/>
                <a:gridCol w="881154"/>
              </a:tblGrid>
              <a:tr h="993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обучающегося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понимание текста </a:t>
                      </a:r>
                      <a:endParaRPr lang="en-US" sz="12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“Job interview”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Перевод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советов с 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англ. яз. на русский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Ответы на вопросы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Диалогическая речь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 балл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Иванов 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28963" y="29241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850" y="460034"/>
            <a:ext cx="10515600" cy="119641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Межпредметная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интеграция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374" y="1790345"/>
            <a:ext cx="11767558" cy="5178751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междисциплинарными курсами: </a:t>
            </a:r>
            <a:endParaRPr lang="ru-RU" sz="3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известными художниками и картинными галереями Великобритании и США», «Портрет моего друга», «Известные художники России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Британские и Российские композиторы», «Мой любимый жанр музыки/ исполнитель».</a:t>
            </a:r>
          </a:p>
          <a:p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Интеграция с уроком литературы: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Известные детские писатели страны изучаемого языка».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5" y="95932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1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7301" y="5616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 - ориентированный подход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121" y="1911631"/>
            <a:ext cx="10601770" cy="4672903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помогает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для обучающихся адекватную их желаниям и потребностям образовательную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среду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способствует приобретению ими языковой и коммуникативной компетенции, которая позволяет использовать иностранный язык в их будущей профессиональной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повышает мотивацию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студентов к изучению английского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5" y="87386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8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13531F-44CF-426D-A66B-9B234E7BD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557" y="2633321"/>
            <a:ext cx="9144000" cy="2387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Практико-ориентированное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уроках английского языка в условиях реализации обновлённых ФГОС на уровне СОО и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</a:t>
            </a:r>
            <a:r>
              <a:rPr lang="ru-RU" sz="4400" b="1" dirty="0">
                <a:solidFill>
                  <a:srgbClr val="C00000"/>
                </a:solidFill>
              </a:rPr>
              <a:t/>
            </a:r>
            <a:br>
              <a:rPr lang="ru-RU" sz="4400" b="1" dirty="0">
                <a:solidFill>
                  <a:srgbClr val="C00000"/>
                </a:solidFill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7EEF6A6-A90D-478A-B94F-1DD5D35AA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78909" y="4907966"/>
            <a:ext cx="5824025" cy="165576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Слепых Ольга Владимировна, преподаватель  ГБПОУ «Троицкий педагогический колледж»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66" y="113024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34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406" y="8847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модель СПО 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562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единые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в подготовке кадров по программам СПО на основе единых подходов к их структуре и содержанию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5" y="104478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12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136" y="61937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 подходы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«Ядро СППО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470" y="2030394"/>
            <a:ext cx="11031415" cy="5169877"/>
          </a:xfrm>
        </p:spPr>
        <p:txBody>
          <a:bodyPr>
            <a:normAutofit/>
          </a:bodyPr>
          <a:lstStyle/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компетентностный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 к разработке образовательных программ СПО;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преемственность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реализации образовательных программ СППО и ВПО;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образования; 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ориентация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формирование проектных компетенций будущего педагога;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формирование цифровых компетенций и навыков. 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1" y="70295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42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398" y="6471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677" y="2190448"/>
            <a:ext cx="10515600" cy="4351338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освоения студентами образовательной программы с целью формирования у них профессиональной компетенции за счёт выполнения ими реальных практических задач.</a:t>
            </a:r>
            <a:endParaRPr lang="ru-RU" sz="3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" y="78841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28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2760" y="77532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Технологии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, направленные на формирование компетенций профессиональной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деятельности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222" y="2235823"/>
            <a:ext cx="10515600" cy="4351338"/>
          </a:xfrm>
        </p:spPr>
        <p:txBody>
          <a:bodyPr/>
          <a:lstStyle/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кейс - технология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;</a:t>
            </a: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технология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развития критического мышления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;</a:t>
            </a: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технологии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перевёрнутого и проблемного обучения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;</a:t>
            </a: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информационные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</a:t>
            </a:r>
            <a:endParaRPr lang="ru-RU" sz="3200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игровые,</a:t>
            </a:r>
          </a:p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проектные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 др.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1" y="95932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7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313" y="800961"/>
            <a:ext cx="11031416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Проблемы, связанные с преподаванием иностранного языка в СПО: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975" y="2440921"/>
            <a:ext cx="11535508" cy="4797913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низкий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уровень знаний большинства обучающихся;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иностранный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язык рассматривается как второстепенная дисциплина;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недостаточное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количество учебников и учебных пособий для СПО, имеющих профессиональную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направленность;</a:t>
            </a:r>
            <a:endParaRPr lang="ru-RU" sz="2000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отсутствие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мотивации к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обучению.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2" y="95933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86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769" y="6625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 иностранному языку в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134" y="1992707"/>
            <a:ext cx="11406554" cy="4762744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формирование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</a:rPr>
              <a:t>у студентов коммуникативных компетенций по использованию полученных знаний применительно к своей профессии.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Важная задача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преподавателей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условий, близких к реальным в стране изучаемого языка, создание воображаемых ситуаций общения.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7" y="95932"/>
            <a:ext cx="15668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0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3530" y="1016950"/>
            <a:ext cx="4930923" cy="55804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Восстановите реплики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диалогов в правильном порядке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 Разыграйте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диалоги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Hello!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Let’s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go to the museum today!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Can I speak to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Sveta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Bye!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This is Kate!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Speaking!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Great! Bye!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That’s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good idea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Lets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meet in two hours.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Can I take message?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Bye!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Hello!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 am sorry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he’s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not in at the moment.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Can I speak to Oleg?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Bye!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Its OK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thank you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I’ll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phone him later.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This is Ivan.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063674"/>
              </p:ext>
            </p:extLst>
          </p:nvPr>
        </p:nvGraphicFramePr>
        <p:xfrm>
          <a:off x="668133" y="1042587"/>
          <a:ext cx="5481600" cy="5747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Документ" r:id="rId3" imgW="6097688" imgH="6392853" progId="Word.Document.12">
                  <p:embed/>
                </p:oleObj>
              </mc:Choice>
              <mc:Fallback>
                <p:oleObj name="Документ" r:id="rId3" imgW="6097688" imgH="6392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8133" y="1042587"/>
                        <a:ext cx="5481600" cy="5747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03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655" y="8311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заданий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471" y="1350236"/>
            <a:ext cx="10515600" cy="49821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и подчеркните все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слова, связанные с обязанностями воспитателей детского сада/педагогов дополнительного образования/педагогов начальных классов, упоминаемые в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тексте.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All children need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especially those who are learning how to be independent. 2. I would like to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surround babies with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my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help them to get used to kindergarten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teach them everything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 know and also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instill moral values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3. I understand that kindergarten teachers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have a great responsibility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4. First of all,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they are responsible for children’s health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they should make sure children do not get injured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the playground. 5. Of course,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kindergarten teachers cannot scream at children or punish them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6. I think it is the most important thing every teacher should know.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1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737</Words>
  <Application>Microsoft Office PowerPoint</Application>
  <PresentationFormat>Произвольный</PresentationFormat>
  <Paragraphs>128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Документ</vt:lpstr>
      <vt:lpstr>Практико-ориентированное обучение на уроках английского языка в условиях реализации обновлённых ФГОС на уровне СОО и СПО </vt:lpstr>
      <vt:lpstr>Новая модель СПО </vt:lpstr>
      <vt:lpstr>Принципы и подходы «Ядро СППО»:</vt:lpstr>
      <vt:lpstr>Практико-ориентированное обучение</vt:lpstr>
      <vt:lpstr>Технологии, направленные на формирование компетенций профессиональной деятельности </vt:lpstr>
      <vt:lpstr>Проблемы, связанные с преподаванием иностранного языка в СПО:</vt:lpstr>
      <vt:lpstr>Цель обучения иностранному языку в СПО </vt:lpstr>
      <vt:lpstr>Примеры заданий</vt:lpstr>
      <vt:lpstr>Примеры заданий</vt:lpstr>
      <vt:lpstr>Примеры заданий</vt:lpstr>
      <vt:lpstr>Примеры заданий</vt:lpstr>
      <vt:lpstr>Примеры заданий</vt:lpstr>
      <vt:lpstr>Примеры заданий для практического занятия по теме «Интервью о приёме на работу» </vt:lpstr>
      <vt:lpstr>Примеры заданий для практического занятия по теме «Интервью о приёме на работу» </vt:lpstr>
      <vt:lpstr>Чек-лист для практического занятия по теме «Интервью о приёме на работу» (каждый критерий оценивается  по 5 - бальной системе) </vt:lpstr>
      <vt:lpstr>Межпредметная интеграция</vt:lpstr>
      <vt:lpstr>Практико - ориентированный подход </vt:lpstr>
      <vt:lpstr>Практико-ориентированное обучение на уроках английского языка в условиях реализации обновлённых ФГОС на уровне СОО и СПО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«Практико-ориентированное обучение на уроках английского языка в условиях реализации обновлённых ФГОС на уровне СОО и СПО» </dc:title>
  <dc:creator>Monoblock29</dc:creator>
  <cp:lastModifiedBy>Home</cp:lastModifiedBy>
  <cp:revision>42</cp:revision>
  <dcterms:created xsi:type="dcterms:W3CDTF">2023-04-23T20:22:01Z</dcterms:created>
  <dcterms:modified xsi:type="dcterms:W3CDTF">2023-04-26T08:15:42Z</dcterms:modified>
</cp:coreProperties>
</file>