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1"/>
  </p:notesMasterIdLst>
  <p:sldIdLst>
    <p:sldId id="256" r:id="rId2"/>
    <p:sldId id="257" r:id="rId3"/>
    <p:sldId id="258" r:id="rId4"/>
    <p:sldId id="259" r:id="rId5"/>
    <p:sldId id="261" r:id="rId6"/>
    <p:sldId id="262" r:id="rId7"/>
    <p:sldId id="264" r:id="rId8"/>
    <p:sldId id="265" r:id="rId9"/>
    <p:sldId id="266"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2" d="100"/>
          <a:sy n="92" d="100"/>
        </p:scale>
        <p:origin x="-13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95C638-DC5D-4B5E-8E40-2519578ACD27}" type="datetimeFigureOut">
              <a:rPr lang="ru-RU" smtClean="0"/>
              <a:t>25.04.2023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E0CC59-10DD-46F4-A7AB-81E8CB59C26B}" type="slidenum">
              <a:rPr lang="ru-RU" smtClean="0"/>
              <a:t>‹#›</a:t>
            </a:fld>
            <a:endParaRPr lang="ru-RU"/>
          </a:p>
        </p:txBody>
      </p:sp>
    </p:spTree>
    <p:extLst>
      <p:ext uri="{BB962C8B-B14F-4D97-AF65-F5344CB8AC3E}">
        <p14:creationId xmlns:p14="http://schemas.microsoft.com/office/powerpoint/2010/main" val="1185985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25.04.2023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C71EC6-210F-42DE-9C53-41977AD35B3D}" type="datetimeFigureOut">
              <a:rPr lang="ru-RU" smtClean="0"/>
              <a:t>25.04.2023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9B0651-EE4F-4900-A07F-96A6BFA9D0F0}"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548680"/>
            <a:ext cx="7416824" cy="2448272"/>
          </a:xfrm>
        </p:spPr>
        <p:txBody>
          <a:bodyPr>
            <a:normAutofit fontScale="90000"/>
          </a:bodyPr>
          <a:lstStyle/>
          <a:p>
            <a:pPr algn="ctr"/>
            <a:r>
              <a:rPr lang="ru-RU" sz="4000" b="1" dirty="0" smtClean="0">
                <a:effectLst/>
              </a:rPr>
              <a:t>Дидактическая технология как инновационный метод преподавания иностранного языка</a:t>
            </a:r>
            <a:r>
              <a:rPr lang="ru-RU" b="1" dirty="0" smtClean="0">
                <a:effectLst/>
              </a:rPr>
              <a:t/>
            </a:r>
            <a:br>
              <a:rPr lang="ru-RU" b="1" dirty="0" smtClean="0">
                <a:effectLst/>
              </a:rPr>
            </a:br>
            <a:endParaRPr lang="ru-RU" sz="4000" b="1" dirty="0">
              <a:effectLst/>
            </a:endParaRPr>
          </a:p>
        </p:txBody>
      </p:sp>
      <p:sp>
        <p:nvSpPr>
          <p:cNvPr id="3" name="Подзаголовок 2"/>
          <p:cNvSpPr>
            <a:spLocks noGrp="1"/>
          </p:cNvSpPr>
          <p:nvPr>
            <p:ph type="subTitle" idx="1"/>
          </p:nvPr>
        </p:nvSpPr>
        <p:spPr>
          <a:xfrm>
            <a:off x="1619672" y="3573016"/>
            <a:ext cx="7406640" cy="2515040"/>
          </a:xfrm>
        </p:spPr>
        <p:txBody>
          <a:bodyPr>
            <a:normAutofit/>
          </a:bodyPr>
          <a:lstStyle/>
          <a:p>
            <a:pPr algn="r"/>
            <a:r>
              <a:rPr lang="ru-RU" sz="2000" dirty="0" smtClean="0">
                <a:latin typeface="Times New Roman" pitchFamily="18" charset="0"/>
                <a:cs typeface="Times New Roman" pitchFamily="18" charset="0"/>
              </a:rPr>
              <a:t>Сагандыкова Д.Ф</a:t>
            </a:r>
          </a:p>
          <a:p>
            <a:pPr algn="r"/>
            <a:r>
              <a:rPr lang="ru-RU" sz="2000" dirty="0" smtClean="0">
                <a:latin typeface="Times New Roman" pitchFamily="18" charset="0"/>
                <a:cs typeface="Times New Roman" pitchFamily="18" charset="0"/>
              </a:rPr>
              <a:t>преподаватель,</a:t>
            </a:r>
            <a:r>
              <a:rPr lang="ru-RU" sz="2000" dirty="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к.филол.н</a:t>
            </a:r>
            <a:r>
              <a:rPr lang="ru-RU" sz="2000" dirty="0" smtClean="0">
                <a:latin typeface="Times New Roman" pitchFamily="18" charset="0"/>
                <a:cs typeface="Times New Roman" pitchFamily="18" charset="0"/>
              </a:rPr>
              <a:t>.   </a:t>
            </a:r>
          </a:p>
          <a:p>
            <a:pPr algn="r"/>
            <a:r>
              <a:rPr lang="ru-RU" sz="2000" dirty="0" smtClean="0">
                <a:latin typeface="Times New Roman" pitchFamily="18" charset="0"/>
                <a:cs typeface="Times New Roman" pitchFamily="18" charset="0"/>
              </a:rPr>
              <a:t>ГБПОУ «Челябинский </a:t>
            </a:r>
          </a:p>
          <a:p>
            <a:pPr algn="r"/>
            <a:r>
              <a:rPr lang="ru-RU" sz="2000" dirty="0" smtClean="0">
                <a:latin typeface="Times New Roman" pitchFamily="18" charset="0"/>
                <a:cs typeface="Times New Roman" pitchFamily="18" charset="0"/>
              </a:rPr>
              <a:t>механико-технологический </a:t>
            </a:r>
          </a:p>
          <a:p>
            <a:pPr algn="r"/>
            <a:r>
              <a:rPr lang="ru-RU" sz="2000" dirty="0" smtClean="0">
                <a:latin typeface="Times New Roman" pitchFamily="18" charset="0"/>
                <a:cs typeface="Times New Roman" pitchFamily="18" charset="0"/>
              </a:rPr>
              <a:t>техникум»</a:t>
            </a:r>
          </a:p>
        </p:txBody>
      </p:sp>
    </p:spTree>
    <p:extLst>
      <p:ext uri="{BB962C8B-B14F-4D97-AF65-F5344CB8AC3E}">
        <p14:creationId xmlns:p14="http://schemas.microsoft.com/office/powerpoint/2010/main" val="33001131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dirty="0"/>
              <a:t>Дидактическая технология</a:t>
            </a:r>
          </a:p>
        </p:txBody>
      </p:sp>
      <p:sp>
        <p:nvSpPr>
          <p:cNvPr id="3" name="Объект 2"/>
          <p:cNvSpPr>
            <a:spLocks noGrp="1"/>
          </p:cNvSpPr>
          <p:nvPr>
            <p:ph idx="1"/>
          </p:nvPr>
        </p:nvSpPr>
        <p:spPr/>
        <p:txBody>
          <a:bodyPr>
            <a:normAutofit/>
          </a:bodyPr>
          <a:lstStyle/>
          <a:p>
            <a:pPr marL="82296" indent="0">
              <a:buNone/>
            </a:pPr>
            <a:r>
              <a:rPr lang="ru-RU" sz="2800" dirty="0" smtClean="0"/>
              <a:t> </a:t>
            </a:r>
          </a:p>
          <a:p>
            <a:endParaRPr lang="ru-RU" sz="2800" dirty="0"/>
          </a:p>
          <a:p>
            <a:pPr algn="just"/>
            <a:r>
              <a:rPr lang="ru-RU" sz="2800" dirty="0" smtClean="0"/>
              <a:t>система </a:t>
            </a:r>
            <a:r>
              <a:rPr lang="ru-RU" sz="2800" dirty="0"/>
              <a:t>процессуально-методических действий преподавателя, которая с помощью дидактического инструментария обеспечивает эффективное протекание учебной деятельности и достижение проектируемого результата.  </a:t>
            </a:r>
          </a:p>
        </p:txBody>
      </p:sp>
    </p:spTree>
    <p:extLst>
      <p:ext uri="{BB962C8B-B14F-4D97-AF65-F5344CB8AC3E}">
        <p14:creationId xmlns:p14="http://schemas.microsoft.com/office/powerpoint/2010/main" val="4157011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Цель</a:t>
            </a:r>
            <a:endParaRPr lang="ru-RU" dirty="0">
              <a:latin typeface="Times New Roman" pitchFamily="18" charset="0"/>
              <a:cs typeface="Times New Roman" pitchFamily="18" charset="0"/>
            </a:endParaRPr>
          </a:p>
        </p:txBody>
      </p:sp>
      <p:sp>
        <p:nvSpPr>
          <p:cNvPr id="3" name="Объект 2"/>
          <p:cNvSpPr>
            <a:spLocks noGrp="1"/>
          </p:cNvSpPr>
          <p:nvPr>
            <p:ph idx="1"/>
          </p:nvPr>
        </p:nvSpPr>
        <p:spPr>
          <a:xfrm>
            <a:off x="1435608" y="2060848"/>
            <a:ext cx="7498080" cy="4187552"/>
          </a:xfrm>
        </p:spPr>
        <p:txBody>
          <a:bodyPr/>
          <a:lstStyle/>
          <a:p>
            <a:pPr>
              <a:buFontTx/>
              <a:buChar char="-"/>
            </a:pPr>
            <a:r>
              <a:rPr lang="ru-RU" sz="4000" dirty="0"/>
              <a:t>ФГОС СОО </a:t>
            </a:r>
            <a:endParaRPr lang="ru-RU" sz="4000" dirty="0" smtClean="0"/>
          </a:p>
          <a:p>
            <a:pPr>
              <a:buFontTx/>
              <a:buChar char="-"/>
            </a:pPr>
            <a:endParaRPr lang="ru-RU" sz="4000" dirty="0">
              <a:latin typeface="Times New Roman" pitchFamily="18" charset="0"/>
              <a:cs typeface="Times New Roman" pitchFamily="18" charset="0"/>
            </a:endParaRPr>
          </a:p>
          <a:p>
            <a:pPr>
              <a:buFontTx/>
              <a:buChar char="-"/>
            </a:pPr>
            <a:r>
              <a:rPr lang="ru-RU" sz="4000" dirty="0"/>
              <a:t>ФГОС </a:t>
            </a:r>
            <a:r>
              <a:rPr lang="ru-RU" sz="4000" dirty="0" smtClean="0"/>
              <a:t>СПО </a:t>
            </a:r>
            <a:endParaRPr lang="ru-RU" sz="4000" dirty="0">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3933056"/>
            <a:ext cx="2304256"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5899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Дидактический материал </a:t>
            </a:r>
            <a:endParaRPr lang="ru-RU" dirty="0">
              <a:latin typeface="Times New Roman" pitchFamily="18" charset="0"/>
              <a:cs typeface="Times New Roman" pitchFamily="18" charset="0"/>
            </a:endParaRPr>
          </a:p>
        </p:txBody>
      </p:sp>
      <p:sp>
        <p:nvSpPr>
          <p:cNvPr id="3" name="Объект 2"/>
          <p:cNvSpPr>
            <a:spLocks noGrp="1"/>
          </p:cNvSpPr>
          <p:nvPr>
            <p:ph idx="1"/>
          </p:nvPr>
        </p:nvSpPr>
        <p:spPr>
          <a:xfrm>
            <a:off x="1435608" y="1628800"/>
            <a:ext cx="7498080" cy="4619600"/>
          </a:xfrm>
        </p:spPr>
        <p:txBody>
          <a:bodyPr>
            <a:normAutofit fontScale="92500" lnSpcReduction="10000"/>
          </a:bodyPr>
          <a:lstStyle/>
          <a:p>
            <a:pPr marL="82296" indent="0" algn="ctr">
              <a:buNone/>
            </a:pPr>
            <a:r>
              <a:rPr lang="ru-RU" sz="3600" dirty="0" smtClean="0">
                <a:latin typeface="Times New Roman" pitchFamily="18" charset="0"/>
                <a:cs typeface="Times New Roman" pitchFamily="18" charset="0"/>
              </a:rPr>
              <a:t> </a:t>
            </a:r>
            <a:r>
              <a:rPr lang="ru-RU" sz="3600" dirty="0"/>
              <a:t>дидактические </a:t>
            </a:r>
            <a:r>
              <a:rPr lang="ru-RU" sz="3600" dirty="0" smtClean="0"/>
              <a:t>тексты</a:t>
            </a:r>
          </a:p>
          <a:p>
            <a:pPr marL="82296" indent="0">
              <a:buNone/>
            </a:pPr>
            <a:r>
              <a:rPr lang="en-US" sz="2200" b="1" dirty="0" smtClean="0">
                <a:latin typeface="Times New Roman" pitchFamily="18" charset="0"/>
                <a:cs typeface="Times New Roman" pitchFamily="18" charset="0"/>
              </a:rPr>
              <a:t>Corrosion</a:t>
            </a:r>
            <a:r>
              <a:rPr lang="en-US" sz="2200" dirty="0" smtClean="0">
                <a:latin typeface="Times New Roman" pitchFamily="18" charset="0"/>
                <a:cs typeface="Times New Roman" pitchFamily="18" charset="0"/>
              </a:rPr>
              <a:t> </a:t>
            </a:r>
            <a:r>
              <a:rPr lang="en-US" sz="2200" dirty="0">
                <a:latin typeface="Times New Roman" pitchFamily="18" charset="0"/>
                <a:cs typeface="Times New Roman" pitchFamily="18" charset="0"/>
              </a:rPr>
              <a:t>can also occur in materials other than metals, such as ceramics or polymers, although in this context, the term degradation is more common. Corrosion degrades the useful properties of materials and structures including strength, appearance and permeability to liquids and </a:t>
            </a:r>
            <a:r>
              <a:rPr lang="en-US" sz="2200" dirty="0" smtClean="0">
                <a:latin typeface="Times New Roman" pitchFamily="18" charset="0"/>
                <a:cs typeface="Times New Roman" pitchFamily="18" charset="0"/>
              </a:rPr>
              <a:t>gases…</a:t>
            </a:r>
            <a:r>
              <a:rPr lang="ru-RU" sz="2200" dirty="0" smtClean="0">
                <a:latin typeface="Times New Roman" pitchFamily="18" charset="0"/>
                <a:cs typeface="Times New Roman" pitchFamily="18" charset="0"/>
              </a:rPr>
              <a:t>…</a:t>
            </a:r>
          </a:p>
          <a:p>
            <a:pPr marL="82296" indent="0">
              <a:buNone/>
            </a:pPr>
            <a:r>
              <a:rPr lang="en-US" sz="2200" b="1" dirty="0">
                <a:latin typeface="Times New Roman" pitchFamily="18" charset="0"/>
                <a:cs typeface="Times New Roman" pitchFamily="18" charset="0"/>
              </a:rPr>
              <a:t>Technological progress </a:t>
            </a:r>
            <a:r>
              <a:rPr lang="en-US" sz="2200" dirty="0">
                <a:latin typeface="Times New Roman" pitchFamily="18" charset="0"/>
                <a:cs typeface="Times New Roman" pitchFamily="18" charset="0"/>
              </a:rPr>
              <a:t>improves accuracy of machine tools. Today's equipment can produce parts with very high accuracy. One can find a number of machine tools that can measure and inspect their production themselves — machine tools that are to handle the parts mechanically and automatically. Such machines can hold the parts which are to be measured and are able to indicate precise measurements themselves. A great many of such "clever" machines can be found today in our </a:t>
            </a:r>
            <a:r>
              <a:rPr lang="en-US" sz="2200" dirty="0" smtClean="0">
                <a:latin typeface="Times New Roman" pitchFamily="18" charset="0"/>
                <a:cs typeface="Times New Roman" pitchFamily="18" charset="0"/>
              </a:rPr>
              <a:t>industry…</a:t>
            </a:r>
            <a:r>
              <a:rPr lang="ru-RU" sz="2200" dirty="0" smtClean="0">
                <a:latin typeface="Times New Roman" pitchFamily="18" charset="0"/>
                <a:cs typeface="Times New Roman" pitchFamily="18" charset="0"/>
              </a:rPr>
              <a:t>…</a:t>
            </a:r>
            <a:endParaRPr lang="ru-RU" sz="2200" dirty="0">
              <a:latin typeface="Times New Roman" pitchFamily="18" charset="0"/>
              <a:cs typeface="Times New Roman" pitchFamily="18" charset="0"/>
            </a:endParaRPr>
          </a:p>
          <a:p>
            <a:pPr marL="82296" indent="0">
              <a:buNone/>
            </a:pPr>
            <a:endParaRPr lang="ru-RU" sz="2200" dirty="0" smtClean="0">
              <a:latin typeface="Times New Roman" pitchFamily="18" charset="0"/>
              <a:cs typeface="Times New Roman" pitchFamily="18" charset="0"/>
            </a:endParaRPr>
          </a:p>
          <a:p>
            <a:pPr marL="82296" indent="0">
              <a:buNone/>
            </a:pPr>
            <a:endParaRPr lang="ru-RU" sz="3600" dirty="0">
              <a:latin typeface="Times New Roman" pitchFamily="18" charset="0"/>
              <a:cs typeface="Times New Roman" pitchFamily="18" charset="0"/>
            </a:endParaRPr>
          </a:p>
          <a:p>
            <a:pPr marL="82296" indent="0">
              <a:buNone/>
            </a:pPr>
            <a:endParaRPr lang="ru-RU" sz="36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862920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Памятки-инструкции </a:t>
            </a:r>
            <a:endParaRPr lang="ru-RU" dirty="0"/>
          </a:p>
        </p:txBody>
      </p:sp>
      <p:sp>
        <p:nvSpPr>
          <p:cNvPr id="3" name="Объект 2"/>
          <p:cNvSpPr>
            <a:spLocks noGrp="1"/>
          </p:cNvSpPr>
          <p:nvPr>
            <p:ph idx="1"/>
          </p:nvPr>
        </p:nvSpPr>
        <p:spPr>
          <a:xfrm>
            <a:off x="1435608" y="1916832"/>
            <a:ext cx="7498080" cy="4331568"/>
          </a:xfrm>
        </p:spPr>
        <p:txBody>
          <a:bodyPr/>
          <a:lstStyle/>
          <a:p>
            <a:pPr fontAlgn="t"/>
            <a:r>
              <a:rPr lang="en-US" sz="2800" dirty="0">
                <a:latin typeface="Times New Roman" pitchFamily="18" charset="0"/>
                <a:cs typeface="Times New Roman" pitchFamily="18" charset="0"/>
              </a:rPr>
              <a:t>The following show symbols used for the machine (</a:t>
            </a:r>
            <a:r>
              <a:rPr lang="ru-RU" sz="2800" dirty="0">
                <a:latin typeface="Times New Roman" pitchFamily="18" charset="0"/>
                <a:cs typeface="Times New Roman" pitchFamily="18" charset="0"/>
              </a:rPr>
              <a:t>с</a:t>
            </a:r>
            <a:r>
              <a:rPr lang="en-US" sz="2800" dirty="0">
                <a:latin typeface="Times New Roman" pitchFamily="18" charset="0"/>
                <a:cs typeface="Times New Roman" pitchFamily="18" charset="0"/>
              </a:rPr>
              <a:t>. </a:t>
            </a:r>
            <a:r>
              <a:rPr lang="ru-RU" sz="2800" dirty="0">
                <a:latin typeface="Times New Roman" pitchFamily="18" charset="0"/>
                <a:cs typeface="Times New Roman" pitchFamily="18" charset="0"/>
              </a:rPr>
              <a:t>5</a:t>
            </a:r>
            <a:r>
              <a:rPr lang="en-US" sz="2800" dirty="0" smtClean="0">
                <a:latin typeface="Times New Roman" pitchFamily="18" charset="0"/>
                <a:cs typeface="Times New Roman" pitchFamily="18" charset="0"/>
              </a:rPr>
              <a:t>).</a:t>
            </a:r>
            <a:endParaRPr lang="ru-RU" sz="2800" dirty="0" smtClean="0">
              <a:latin typeface="Times New Roman" pitchFamily="18" charset="0"/>
              <a:cs typeface="Times New Roman" pitchFamily="18" charset="0"/>
            </a:endParaRPr>
          </a:p>
          <a:p>
            <a:pPr fontAlgn="t"/>
            <a:r>
              <a:rPr lang="ru-RU" sz="2800" dirty="0" err="1" smtClean="0">
                <a:latin typeface="Times New Roman" pitchFamily="18" charset="0"/>
                <a:cs typeface="Times New Roman" pitchFamily="18" charset="0"/>
              </a:rPr>
              <a:t>Keep</a:t>
            </a:r>
            <a:r>
              <a:rPr lang="ru-RU" sz="2800" dirty="0" smtClean="0">
                <a:latin typeface="Times New Roman" pitchFamily="18" charset="0"/>
                <a:cs typeface="Times New Roman" pitchFamily="18" charset="0"/>
              </a:rPr>
              <a:t> </a:t>
            </a:r>
            <a:r>
              <a:rPr lang="ru-RU" sz="2800" dirty="0" err="1">
                <a:latin typeface="Times New Roman" pitchFamily="18" charset="0"/>
                <a:cs typeface="Times New Roman" pitchFamily="18" charset="0"/>
              </a:rPr>
              <a:t>your</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work</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area</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clean</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and</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well</a:t>
            </a:r>
            <a:r>
              <a:rPr lang="ru-RU" sz="2800" dirty="0">
                <a:latin typeface="Times New Roman" pitchFamily="18" charset="0"/>
                <a:cs typeface="Times New Roman" pitchFamily="18" charset="0"/>
              </a:rPr>
              <a:t> </a:t>
            </a:r>
            <a:r>
              <a:rPr lang="ru-RU" sz="2800" dirty="0" err="1" smtClean="0">
                <a:latin typeface="Times New Roman" pitchFamily="18" charset="0"/>
                <a:cs typeface="Times New Roman" pitchFamily="18" charset="0"/>
              </a:rPr>
              <a:t>lit</a:t>
            </a:r>
            <a:endParaRPr lang="ru-RU" sz="2800" dirty="0" smtClean="0">
              <a:latin typeface="Times New Roman" pitchFamily="18" charset="0"/>
              <a:cs typeface="Times New Roman" pitchFamily="18" charset="0"/>
            </a:endParaRPr>
          </a:p>
          <a:p>
            <a:pPr fontAlgn="t"/>
            <a:r>
              <a:rPr lang="en-US" sz="2800" dirty="0">
                <a:latin typeface="Times New Roman" pitchFamily="18" charset="0"/>
                <a:cs typeface="Times New Roman" pitchFamily="18" charset="0"/>
              </a:rPr>
              <a:t>Do not abuse the cord </a:t>
            </a:r>
            <a:endParaRPr lang="ru-RU" sz="2800" dirty="0" smtClean="0">
              <a:latin typeface="Times New Roman" pitchFamily="18" charset="0"/>
              <a:cs typeface="Times New Roman" pitchFamily="18" charset="0"/>
            </a:endParaRPr>
          </a:p>
          <a:p>
            <a:pPr fontAlgn="t"/>
            <a:r>
              <a:rPr lang="en-US" sz="2800" dirty="0">
                <a:latin typeface="Times New Roman" pitchFamily="18" charset="0"/>
                <a:cs typeface="Times New Roman" pitchFamily="18" charset="0"/>
              </a:rPr>
              <a:t>Any power tool that cannot be controlled with the switch is dangerous and must be </a:t>
            </a:r>
            <a:r>
              <a:rPr lang="en-US" sz="2800" dirty="0" smtClean="0">
                <a:latin typeface="Times New Roman" pitchFamily="18" charset="0"/>
                <a:cs typeface="Times New Roman" pitchFamily="18" charset="0"/>
              </a:rPr>
              <a:t>repaired.</a:t>
            </a:r>
            <a:endParaRPr lang="ru-RU" sz="2800" dirty="0" smtClean="0">
              <a:latin typeface="Times New Roman" pitchFamily="18" charset="0"/>
              <a:cs typeface="Times New Roman" pitchFamily="18" charset="0"/>
            </a:endParaRPr>
          </a:p>
          <a:p>
            <a:pPr fontAlgn="t"/>
            <a:endParaRPr lang="ru-RU" dirty="0"/>
          </a:p>
          <a:p>
            <a:pPr fontAlgn="t"/>
            <a:endParaRPr lang="ru-RU" dirty="0" smtClean="0"/>
          </a:p>
          <a:p>
            <a:pPr fontAlgn="t"/>
            <a:endParaRPr lang="ru-RU" dirty="0"/>
          </a:p>
        </p:txBody>
      </p:sp>
    </p:spTree>
    <p:extLst>
      <p:ext uri="{BB962C8B-B14F-4D97-AF65-F5344CB8AC3E}">
        <p14:creationId xmlns:p14="http://schemas.microsoft.com/office/powerpoint/2010/main" val="3547574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Дидактические задания</a:t>
            </a:r>
            <a:endParaRPr lang="ru-RU" dirty="0"/>
          </a:p>
        </p:txBody>
      </p:sp>
      <p:sp>
        <p:nvSpPr>
          <p:cNvPr id="3" name="Объект 2"/>
          <p:cNvSpPr>
            <a:spLocks noGrp="1"/>
          </p:cNvSpPr>
          <p:nvPr>
            <p:ph idx="1"/>
          </p:nvPr>
        </p:nvSpPr>
        <p:spPr>
          <a:xfrm>
            <a:off x="1435608" y="1988840"/>
            <a:ext cx="7498080" cy="4259560"/>
          </a:xfrm>
        </p:spPr>
        <p:txBody>
          <a:bodyPr>
            <a:normAutofit/>
          </a:bodyPr>
          <a:lstStyle/>
          <a:p>
            <a:r>
              <a:rPr lang="ru-RU" sz="2800" dirty="0"/>
              <a:t>задания различного уровня </a:t>
            </a:r>
            <a:r>
              <a:rPr lang="ru-RU" sz="2800" dirty="0" smtClean="0"/>
              <a:t>сложности</a:t>
            </a:r>
            <a:endParaRPr lang="ru-RU" sz="2800" dirty="0"/>
          </a:p>
          <a:p>
            <a:r>
              <a:rPr lang="ru-RU" sz="2800" dirty="0"/>
              <a:t>задания с проблемными вопросами;</a:t>
            </a:r>
          </a:p>
          <a:p>
            <a:r>
              <a:rPr lang="ru-RU" sz="2800" dirty="0"/>
              <a:t>задания на развитие воображения и творчества;</a:t>
            </a:r>
          </a:p>
          <a:p>
            <a:r>
              <a:rPr lang="ru-RU" sz="2800" dirty="0"/>
              <a:t>экспериментальные </a:t>
            </a:r>
            <a:r>
              <a:rPr lang="ru-RU" sz="2800" dirty="0" smtClean="0"/>
              <a:t>задания</a:t>
            </a:r>
            <a:endParaRPr lang="ru-RU" sz="2800" dirty="0"/>
          </a:p>
          <a:p>
            <a:endParaRPr lang="ru-RU" sz="2800" dirty="0"/>
          </a:p>
        </p:txBody>
      </p:sp>
    </p:spTree>
    <p:extLst>
      <p:ext uri="{BB962C8B-B14F-4D97-AF65-F5344CB8AC3E}">
        <p14:creationId xmlns:p14="http://schemas.microsoft.com/office/powerpoint/2010/main" val="358098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Дидактические задания</a:t>
            </a:r>
            <a:endParaRPr lang="ru-RU" dirty="0"/>
          </a:p>
        </p:txBody>
      </p:sp>
      <p:sp>
        <p:nvSpPr>
          <p:cNvPr id="3" name="Объект 2"/>
          <p:cNvSpPr>
            <a:spLocks noGrp="1"/>
          </p:cNvSpPr>
          <p:nvPr>
            <p:ph idx="1"/>
          </p:nvPr>
        </p:nvSpPr>
        <p:spPr>
          <a:xfrm>
            <a:off x="1435608" y="1988840"/>
            <a:ext cx="7498080" cy="4259560"/>
          </a:xfrm>
        </p:spPr>
        <p:txBody>
          <a:bodyPr>
            <a:normAutofit fontScale="62500" lnSpcReduction="20000"/>
          </a:bodyPr>
          <a:lstStyle/>
          <a:p>
            <a:r>
              <a:rPr lang="ru-RU" sz="2800" b="1" dirty="0">
                <a:latin typeface="Times New Roman" pitchFamily="18" charset="0"/>
                <a:cs typeface="Times New Roman" pitchFamily="18" charset="0"/>
              </a:rPr>
              <a:t>Для каждого английского слова  найдите русский эквивалент </a:t>
            </a:r>
            <a:endParaRPr lang="ru-RU" sz="2800" dirty="0">
              <a:latin typeface="Times New Roman" pitchFamily="18" charset="0"/>
              <a:cs typeface="Times New Roman" pitchFamily="18" charset="0"/>
            </a:endParaRPr>
          </a:p>
          <a:p>
            <a:pPr marL="82296" indent="0">
              <a:buNone/>
            </a:pPr>
            <a:r>
              <a:rPr lang="en-US" sz="2800" dirty="0">
                <a:latin typeface="Times New Roman" pitchFamily="18" charset="0"/>
                <a:cs typeface="Times New Roman" pitchFamily="18" charset="0"/>
              </a:rPr>
              <a:t>1. </a:t>
            </a:r>
            <a:r>
              <a:rPr lang="en-US" sz="2800" dirty="0" smtClean="0">
                <a:latin typeface="Times New Roman" pitchFamily="18" charset="0"/>
                <a:cs typeface="Times New Roman" pitchFamily="18" charset="0"/>
              </a:rPr>
              <a:t>malleable</a:t>
            </a:r>
            <a:r>
              <a:rPr lang="ru-RU"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 </a:t>
            </a:r>
            <a:r>
              <a:rPr lang="ru-RU" sz="2800" dirty="0">
                <a:latin typeface="Times New Roman" pitchFamily="18" charset="0"/>
                <a:cs typeface="Times New Roman" pitchFamily="18" charset="0"/>
              </a:rPr>
              <a:t>ржавый</a:t>
            </a:r>
          </a:p>
          <a:p>
            <a:pPr marL="82296" indent="0">
              <a:buNone/>
            </a:pPr>
            <a:r>
              <a:rPr lang="en-US" sz="2800" dirty="0">
                <a:latin typeface="Times New Roman" pitchFamily="18" charset="0"/>
                <a:cs typeface="Times New Roman" pitchFamily="18" charset="0"/>
              </a:rPr>
              <a:t>2. rusty </a:t>
            </a:r>
            <a:r>
              <a:rPr lang="ru-RU"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b</a:t>
            </a:r>
            <a:r>
              <a:rPr lang="en-US" sz="2800" dirty="0">
                <a:latin typeface="Times New Roman" pitchFamily="18" charset="0"/>
                <a:cs typeface="Times New Roman" pitchFamily="18" charset="0"/>
              </a:rPr>
              <a:t>. </a:t>
            </a:r>
            <a:r>
              <a:rPr lang="ru-RU" sz="2800" dirty="0">
                <a:latin typeface="Times New Roman" pitchFamily="18" charset="0"/>
                <a:cs typeface="Times New Roman" pitchFamily="18" charset="0"/>
              </a:rPr>
              <a:t>пружина</a:t>
            </a:r>
          </a:p>
          <a:p>
            <a:pPr marL="82296" indent="0">
              <a:buNone/>
            </a:pPr>
            <a:r>
              <a:rPr lang="ru-RU" sz="2800" dirty="0">
                <a:latin typeface="Times New Roman" pitchFamily="18" charset="0"/>
                <a:cs typeface="Times New Roman" pitchFamily="18" charset="0"/>
              </a:rPr>
              <a:t>3. </a:t>
            </a:r>
            <a:r>
              <a:rPr lang="ru-RU" sz="2800" dirty="0" err="1">
                <a:latin typeface="Times New Roman" pitchFamily="18" charset="0"/>
                <a:cs typeface="Times New Roman" pitchFamily="18" charset="0"/>
              </a:rPr>
              <a:t>grinder</a:t>
            </a: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                с</a:t>
            </a:r>
            <a:r>
              <a:rPr lang="ru-RU" sz="2800" dirty="0">
                <a:latin typeface="Times New Roman" pitchFamily="18" charset="0"/>
                <a:cs typeface="Times New Roman" pitchFamily="18" charset="0"/>
              </a:rPr>
              <a:t>. отжиг</a:t>
            </a:r>
          </a:p>
          <a:p>
            <a:pPr marL="82296" indent="0">
              <a:buNone/>
            </a:pPr>
            <a:r>
              <a:rPr lang="ru-RU" sz="2800" dirty="0">
                <a:latin typeface="Times New Roman" pitchFamily="18" charset="0"/>
                <a:cs typeface="Times New Roman" pitchFamily="18" charset="0"/>
              </a:rPr>
              <a:t>4. </a:t>
            </a:r>
            <a:r>
              <a:rPr lang="ru-RU" sz="2800" dirty="0" err="1">
                <a:latin typeface="Times New Roman" pitchFamily="18" charset="0"/>
                <a:cs typeface="Times New Roman" pitchFamily="18" charset="0"/>
              </a:rPr>
              <a:t>annealing</a:t>
            </a: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            d</a:t>
            </a:r>
            <a:r>
              <a:rPr lang="ru-RU" sz="2800" dirty="0">
                <a:latin typeface="Times New Roman" pitchFamily="18" charset="0"/>
                <a:cs typeface="Times New Roman" pitchFamily="18" charset="0"/>
              </a:rPr>
              <a:t>. шлифовальный станок</a:t>
            </a:r>
          </a:p>
          <a:p>
            <a:pPr marL="82296" indent="0">
              <a:buNone/>
            </a:pPr>
            <a:r>
              <a:rPr lang="ru-RU" sz="2800" dirty="0">
                <a:latin typeface="Times New Roman" pitchFamily="18" charset="0"/>
                <a:cs typeface="Times New Roman" pitchFamily="18" charset="0"/>
              </a:rPr>
              <a:t>5. </a:t>
            </a:r>
            <a:r>
              <a:rPr lang="ru-RU" sz="2800" dirty="0" err="1">
                <a:latin typeface="Times New Roman" pitchFamily="18" charset="0"/>
                <a:cs typeface="Times New Roman" pitchFamily="18" charset="0"/>
              </a:rPr>
              <a:t>spring</a:t>
            </a: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                  e</a:t>
            </a:r>
            <a:r>
              <a:rPr lang="ru-RU" sz="2800" dirty="0">
                <a:latin typeface="Times New Roman" pitchFamily="18" charset="0"/>
                <a:cs typeface="Times New Roman" pitchFamily="18" charset="0"/>
              </a:rPr>
              <a:t>. ковкий</a:t>
            </a:r>
          </a:p>
          <a:p>
            <a:r>
              <a:rPr lang="ru-RU" sz="2800" b="1" dirty="0" smtClean="0">
                <a:latin typeface="Times New Roman" pitchFamily="18" charset="0"/>
                <a:cs typeface="Times New Roman" pitchFamily="18" charset="0"/>
              </a:rPr>
              <a:t>Заполните </a:t>
            </a:r>
            <a:r>
              <a:rPr lang="ru-RU" sz="2800" b="1" dirty="0">
                <a:latin typeface="Times New Roman" pitchFamily="18" charset="0"/>
                <a:cs typeface="Times New Roman" pitchFamily="18" charset="0"/>
              </a:rPr>
              <a:t>пропуски</a:t>
            </a:r>
            <a:endParaRPr lang="ru-RU" sz="2800" dirty="0">
              <a:latin typeface="Times New Roman" pitchFamily="18" charset="0"/>
              <a:cs typeface="Times New Roman" pitchFamily="18" charset="0"/>
            </a:endParaRPr>
          </a:p>
          <a:p>
            <a:pPr marL="82296" indent="0">
              <a:buNone/>
            </a:pPr>
            <a:r>
              <a:rPr lang="en-US" sz="2800" b="1" dirty="0">
                <a:latin typeface="Times New Roman" pitchFamily="18" charset="0"/>
                <a:cs typeface="Times New Roman" pitchFamily="18" charset="0"/>
              </a:rPr>
              <a:t>cast </a:t>
            </a:r>
            <a:r>
              <a:rPr lang="ru-RU"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welding </a:t>
            </a:r>
            <a:r>
              <a:rPr lang="ru-RU"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dense</a:t>
            </a:r>
            <a:r>
              <a:rPr lang="en-US" sz="2800" b="1" dirty="0">
                <a:latin typeface="Times New Roman" pitchFamily="18" charset="0"/>
                <a:cs typeface="Times New Roman" pitchFamily="18" charset="0"/>
              </a:rPr>
              <a:t> </a:t>
            </a:r>
            <a:r>
              <a:rPr lang="ru-RU"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sheet</a:t>
            </a:r>
            <a:r>
              <a:rPr lang="en-US" sz="2800" b="1" dirty="0">
                <a:latin typeface="Times New Roman" pitchFamily="18" charset="0"/>
                <a:cs typeface="Times New Roman" pitchFamily="18" charset="0"/>
              </a:rPr>
              <a:t> </a:t>
            </a:r>
            <a:r>
              <a:rPr lang="ru-RU"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manganese</a:t>
            </a:r>
            <a:endParaRPr lang="ru-RU" sz="2800" dirty="0">
              <a:latin typeface="Times New Roman" pitchFamily="18" charset="0"/>
              <a:cs typeface="Times New Roman" pitchFamily="18" charset="0"/>
            </a:endParaRPr>
          </a:p>
          <a:p>
            <a:pPr marL="82296" indent="0">
              <a:buNone/>
            </a:pPr>
            <a:r>
              <a:rPr lang="en-US" sz="2800" dirty="0">
                <a:latin typeface="Times New Roman" pitchFamily="18" charset="0"/>
                <a:cs typeface="Times New Roman" pitchFamily="18" charset="0"/>
              </a:rPr>
              <a:t>1 The separation between the atoms in metals is small, so most metals are …</a:t>
            </a:r>
            <a:endParaRPr lang="ru-RU" sz="2800" dirty="0">
              <a:latin typeface="Times New Roman" pitchFamily="18" charset="0"/>
              <a:cs typeface="Times New Roman" pitchFamily="18" charset="0"/>
            </a:endParaRPr>
          </a:p>
          <a:p>
            <a:pPr marL="82296" indent="0">
              <a:buNone/>
            </a:pPr>
            <a:r>
              <a:rPr lang="en-US" sz="2800" dirty="0">
                <a:latin typeface="Times New Roman" pitchFamily="18" charset="0"/>
                <a:cs typeface="Times New Roman" pitchFamily="18" charset="0"/>
              </a:rPr>
              <a:t>2. Many metals can be melted and … in </a:t>
            </a:r>
            <a:r>
              <a:rPr lang="en-US" sz="2800" dirty="0" err="1">
                <a:latin typeface="Times New Roman" pitchFamily="18" charset="0"/>
                <a:cs typeface="Times New Roman" pitchFamily="18" charset="0"/>
              </a:rPr>
              <a:t>moulds</a:t>
            </a:r>
            <a:r>
              <a:rPr lang="en-US" sz="2800" dirty="0">
                <a:latin typeface="Times New Roman" pitchFamily="18" charset="0"/>
                <a:cs typeface="Times New Roman" pitchFamily="18" charset="0"/>
              </a:rPr>
              <a:t>.</a:t>
            </a:r>
            <a:endParaRPr lang="ru-RU" sz="2800" dirty="0">
              <a:latin typeface="Times New Roman" pitchFamily="18" charset="0"/>
              <a:cs typeface="Times New Roman" pitchFamily="18" charset="0"/>
            </a:endParaRPr>
          </a:p>
          <a:p>
            <a:pPr marL="82296" indent="0">
              <a:buNone/>
            </a:pPr>
            <a:r>
              <a:rPr lang="en-US" sz="2800" dirty="0">
                <a:latin typeface="Times New Roman" pitchFamily="18" charset="0"/>
                <a:cs typeface="Times New Roman" pitchFamily="18" charset="0"/>
              </a:rPr>
              <a:t>3. .. gives extra strength and tough­ness.</a:t>
            </a:r>
            <a:endParaRPr lang="ru-RU" sz="2800" dirty="0">
              <a:latin typeface="Times New Roman" pitchFamily="18" charset="0"/>
              <a:cs typeface="Times New Roman" pitchFamily="18" charset="0"/>
            </a:endParaRPr>
          </a:p>
          <a:p>
            <a:pPr marL="82296" indent="0">
              <a:buNone/>
            </a:pPr>
            <a:r>
              <a:rPr lang="en-US" sz="2800" dirty="0">
                <a:latin typeface="Times New Roman" pitchFamily="18" charset="0"/>
                <a:cs typeface="Times New Roman" pitchFamily="18" charset="0"/>
              </a:rPr>
              <a:t>4. Medium-carbon steels are suitable for forging and…</a:t>
            </a:r>
            <a:endParaRPr lang="ru-RU" sz="2800" dirty="0">
              <a:latin typeface="Times New Roman" pitchFamily="18" charset="0"/>
              <a:cs typeface="Times New Roman" pitchFamily="18" charset="0"/>
            </a:endParaRPr>
          </a:p>
          <a:p>
            <a:pPr marL="82296" indent="0">
              <a:buNone/>
            </a:pPr>
            <a:r>
              <a:rPr lang="en-US" sz="2800" dirty="0">
                <a:latin typeface="Times New Roman" pitchFamily="18" charset="0"/>
                <a:cs typeface="Times New Roman" pitchFamily="18" charset="0"/>
              </a:rPr>
              <a:t>5. The most common rolled product is…</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12365030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Дидактические задания</a:t>
            </a:r>
            <a:endParaRPr lang="ru-RU" dirty="0"/>
          </a:p>
        </p:txBody>
      </p:sp>
      <p:sp>
        <p:nvSpPr>
          <p:cNvPr id="3" name="Объект 2"/>
          <p:cNvSpPr>
            <a:spLocks noGrp="1"/>
          </p:cNvSpPr>
          <p:nvPr>
            <p:ph idx="1"/>
          </p:nvPr>
        </p:nvSpPr>
        <p:spPr>
          <a:xfrm>
            <a:off x="1435608" y="1988840"/>
            <a:ext cx="7498080" cy="4259560"/>
          </a:xfrm>
        </p:spPr>
        <p:txBody>
          <a:bodyPr>
            <a:noAutofit/>
          </a:bodyPr>
          <a:lstStyle/>
          <a:p>
            <a:pPr algn="just"/>
            <a:r>
              <a:rPr lang="ru-RU" sz="1400" b="1" dirty="0">
                <a:latin typeface="Times New Roman" pitchFamily="18" charset="0"/>
                <a:cs typeface="Times New Roman" pitchFamily="18" charset="0"/>
              </a:rPr>
              <a:t>Выберите</a:t>
            </a:r>
            <a:r>
              <a:rPr lang="en-US" sz="1400" b="1" dirty="0">
                <a:latin typeface="Times New Roman" pitchFamily="18" charset="0"/>
                <a:cs typeface="Times New Roman" pitchFamily="18" charset="0"/>
              </a:rPr>
              <a:t> </a:t>
            </a:r>
            <a:r>
              <a:rPr lang="ru-RU" sz="1400" b="1" dirty="0">
                <a:latin typeface="Times New Roman" pitchFamily="18" charset="0"/>
                <a:cs typeface="Times New Roman" pitchFamily="18" charset="0"/>
              </a:rPr>
              <a:t>правильный</a:t>
            </a:r>
            <a:r>
              <a:rPr lang="en-US" sz="1400" b="1" dirty="0">
                <a:latin typeface="Times New Roman" pitchFamily="18" charset="0"/>
                <a:cs typeface="Times New Roman" pitchFamily="18" charset="0"/>
              </a:rPr>
              <a:t> </a:t>
            </a:r>
            <a:r>
              <a:rPr lang="ru-RU" sz="1400" b="1" dirty="0">
                <a:latin typeface="Times New Roman" pitchFamily="18" charset="0"/>
                <a:cs typeface="Times New Roman" pitchFamily="18" charset="0"/>
              </a:rPr>
              <a:t>вариант</a:t>
            </a:r>
            <a:r>
              <a:rPr lang="en-US" sz="1400" b="1" dirty="0">
                <a:latin typeface="Times New Roman" pitchFamily="18" charset="0"/>
                <a:cs typeface="Times New Roman" pitchFamily="18" charset="0"/>
              </a:rPr>
              <a:t> </a:t>
            </a:r>
            <a:r>
              <a:rPr lang="ru-RU" sz="1400" b="1" dirty="0">
                <a:latin typeface="Times New Roman" pitchFamily="18" charset="0"/>
                <a:cs typeface="Times New Roman" pitchFamily="18" charset="0"/>
              </a:rPr>
              <a:t>ответа</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1. Mechanical engineers … concerned with machines, mechanisms and energy conversion.</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a. is b. are c. were</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2. Tomorrow we … 4 classes at college.</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a. have b. had c. will have</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3. Engineers … this problem yesterday.</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a. did not discuss b. do not discuss c. will not discuss</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4. Every day he … home at 8 o’clock.</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a. leaves b. left c. leave</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5. … they rewrite their composition tomorrow?</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a. do b. did c. will</a:t>
            </a:r>
            <a:endParaRPr lang="ru-RU" sz="1400" dirty="0">
              <a:latin typeface="Times New Roman" pitchFamily="18" charset="0"/>
              <a:cs typeface="Times New Roman" pitchFamily="18" charset="0"/>
            </a:endParaRPr>
          </a:p>
          <a:p>
            <a:pPr algn="just"/>
            <a:r>
              <a:rPr lang="en-US" sz="1400" b="1" dirty="0">
                <a:latin typeface="Times New Roman" pitchFamily="18" charset="0"/>
                <a:cs typeface="Times New Roman" pitchFamily="18" charset="0"/>
              </a:rPr>
              <a:t>IV </a:t>
            </a:r>
            <a:r>
              <a:rPr lang="ru-RU" sz="1400" b="1" dirty="0">
                <a:latin typeface="Times New Roman" pitchFamily="18" charset="0"/>
                <a:cs typeface="Times New Roman" pitchFamily="18" charset="0"/>
              </a:rPr>
              <a:t>Составьте</a:t>
            </a:r>
            <a:r>
              <a:rPr lang="en-US" sz="1400" b="1" dirty="0">
                <a:latin typeface="Times New Roman" pitchFamily="18" charset="0"/>
                <a:cs typeface="Times New Roman" pitchFamily="18" charset="0"/>
              </a:rPr>
              <a:t> </a:t>
            </a:r>
            <a:r>
              <a:rPr lang="ru-RU" sz="1400" b="1" dirty="0">
                <a:latin typeface="Times New Roman" pitchFamily="18" charset="0"/>
                <a:cs typeface="Times New Roman" pitchFamily="18" charset="0"/>
              </a:rPr>
              <a:t>предложения</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1. are/why/most/dense/metals/?</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2. they/useful/are/in aerospace/.</a:t>
            </a:r>
            <a:endParaRPr lang="ru-RU" sz="1400" dirty="0">
              <a:latin typeface="Times New Roman" pitchFamily="18" charset="0"/>
              <a:cs typeface="Times New Roman" pitchFamily="18" charset="0"/>
            </a:endParaRPr>
          </a:p>
          <a:p>
            <a:pPr marL="82296" indent="0" algn="just">
              <a:buNone/>
            </a:pPr>
            <a:r>
              <a:rPr lang="en-US" sz="1400" dirty="0">
                <a:latin typeface="Times New Roman" pitchFamily="18" charset="0"/>
                <a:cs typeface="Times New Roman" pitchFamily="18" charset="0"/>
              </a:rPr>
              <a:t>3. shaper/not/is/modern/this.</a:t>
            </a: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9296453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548680"/>
            <a:ext cx="7416824" cy="2448272"/>
          </a:xfrm>
        </p:spPr>
        <p:txBody>
          <a:bodyPr>
            <a:normAutofit fontScale="90000"/>
          </a:bodyPr>
          <a:lstStyle/>
          <a:p>
            <a:pPr algn="ctr"/>
            <a:r>
              <a:rPr lang="ru-RU" sz="4000" b="1" dirty="0" smtClean="0">
                <a:effectLst/>
              </a:rPr>
              <a:t>Дидактическая технология как инновационный метод преподавания иностранного языка</a:t>
            </a:r>
            <a:r>
              <a:rPr lang="ru-RU" b="1" dirty="0" smtClean="0">
                <a:effectLst/>
              </a:rPr>
              <a:t/>
            </a:r>
            <a:br>
              <a:rPr lang="ru-RU" b="1" dirty="0" smtClean="0">
                <a:effectLst/>
              </a:rPr>
            </a:br>
            <a:endParaRPr lang="ru-RU" sz="4000" b="1" dirty="0">
              <a:effectLst/>
            </a:endParaRPr>
          </a:p>
        </p:txBody>
      </p:sp>
      <p:sp>
        <p:nvSpPr>
          <p:cNvPr id="3" name="Подзаголовок 2"/>
          <p:cNvSpPr>
            <a:spLocks noGrp="1"/>
          </p:cNvSpPr>
          <p:nvPr>
            <p:ph type="subTitle" idx="1"/>
          </p:nvPr>
        </p:nvSpPr>
        <p:spPr>
          <a:xfrm>
            <a:off x="1619672" y="3573016"/>
            <a:ext cx="7406640" cy="2515040"/>
          </a:xfrm>
        </p:spPr>
        <p:txBody>
          <a:bodyPr>
            <a:normAutofit/>
          </a:bodyPr>
          <a:lstStyle/>
          <a:p>
            <a:pPr algn="r"/>
            <a:r>
              <a:rPr lang="ru-RU" sz="2000" dirty="0" smtClean="0">
                <a:latin typeface="Times New Roman" pitchFamily="18" charset="0"/>
                <a:cs typeface="Times New Roman" pitchFamily="18" charset="0"/>
              </a:rPr>
              <a:t>Сагандыкова Д.Ф</a:t>
            </a:r>
          </a:p>
          <a:p>
            <a:pPr algn="r"/>
            <a:r>
              <a:rPr lang="ru-RU" sz="2000" dirty="0" smtClean="0">
                <a:latin typeface="Times New Roman" pitchFamily="18" charset="0"/>
                <a:cs typeface="Times New Roman" pitchFamily="18" charset="0"/>
              </a:rPr>
              <a:t>преподаватель,</a:t>
            </a:r>
            <a:r>
              <a:rPr lang="ru-RU" sz="2000" dirty="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к.филол.н</a:t>
            </a:r>
            <a:r>
              <a:rPr lang="ru-RU" sz="2000" dirty="0" smtClean="0">
                <a:latin typeface="Times New Roman" pitchFamily="18" charset="0"/>
                <a:cs typeface="Times New Roman" pitchFamily="18" charset="0"/>
              </a:rPr>
              <a:t>.   </a:t>
            </a:r>
          </a:p>
          <a:p>
            <a:pPr algn="r"/>
            <a:r>
              <a:rPr lang="ru-RU" sz="2000" dirty="0" smtClean="0">
                <a:latin typeface="Times New Roman" pitchFamily="18" charset="0"/>
                <a:cs typeface="Times New Roman" pitchFamily="18" charset="0"/>
              </a:rPr>
              <a:t>ГБПОУ «Челябинский </a:t>
            </a:r>
          </a:p>
          <a:p>
            <a:pPr algn="r"/>
            <a:r>
              <a:rPr lang="ru-RU" sz="2000" dirty="0" smtClean="0">
                <a:latin typeface="Times New Roman" pitchFamily="18" charset="0"/>
                <a:cs typeface="Times New Roman" pitchFamily="18" charset="0"/>
              </a:rPr>
              <a:t>механико-технологический </a:t>
            </a:r>
          </a:p>
          <a:p>
            <a:pPr algn="r"/>
            <a:r>
              <a:rPr lang="ru-RU" sz="2000" dirty="0" err="1" smtClean="0">
                <a:latin typeface="Times New Roman" pitchFamily="18" charset="0"/>
                <a:cs typeface="Times New Roman" pitchFamily="18" charset="0"/>
              </a:rPr>
              <a:t>технимкум</a:t>
            </a:r>
            <a:r>
              <a:rPr lang="ru-RU" sz="2000" dirty="0" smtClean="0">
                <a:latin typeface="Times New Roman" pitchFamily="18" charset="0"/>
                <a:cs typeface="Times New Roman" pitchFamily="18" charset="0"/>
              </a:rPr>
              <a:t>»</a:t>
            </a:r>
          </a:p>
        </p:txBody>
      </p:sp>
    </p:spTree>
    <p:extLst>
      <p:ext uri="{BB962C8B-B14F-4D97-AF65-F5344CB8AC3E}">
        <p14:creationId xmlns:p14="http://schemas.microsoft.com/office/powerpoint/2010/main" val="1339393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268</TotalTime>
  <Words>319</Words>
  <Application>Microsoft Office PowerPoint</Application>
  <PresentationFormat>Экран (4:3)</PresentationFormat>
  <Paragraphs>66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Солнцестояние</vt:lpstr>
      <vt:lpstr>Дидактическая технология как инновационный метод преподавания иностранного языка </vt:lpstr>
      <vt:lpstr>Дидактическая технология</vt:lpstr>
      <vt:lpstr>Цель</vt:lpstr>
      <vt:lpstr>Дидактический материал </vt:lpstr>
      <vt:lpstr>Памятки-инструкции </vt:lpstr>
      <vt:lpstr>Дидактические задания</vt:lpstr>
      <vt:lpstr>Дидактические задания</vt:lpstr>
      <vt:lpstr>Дидактические задания</vt:lpstr>
      <vt:lpstr>Дидактическая технология как инновационный метод преподавания иностранного языка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Участие адвоката в судебном                 разбирательстве  (на материале английского языка)</dc:title>
  <dc:creator>Сагандыкова Диляра</dc:creator>
  <cp:lastModifiedBy>Admin</cp:lastModifiedBy>
  <cp:revision>34</cp:revision>
  <dcterms:created xsi:type="dcterms:W3CDTF">2023-04-24T13:25:33Z</dcterms:created>
  <dcterms:modified xsi:type="dcterms:W3CDTF">2023-04-25T08:40:15Z</dcterms:modified>
</cp:coreProperties>
</file>