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4" r:id="rId6"/>
    <p:sldId id="265" r:id="rId7"/>
    <p:sldId id="268" r:id="rId8"/>
    <p:sldId id="269" r:id="rId9"/>
    <p:sldId id="266" r:id="rId10"/>
    <p:sldId id="273" r:id="rId11"/>
    <p:sldId id="274" r:id="rId12"/>
    <p:sldId id="271" r:id="rId13"/>
    <p:sldId id="275" r:id="rId14"/>
    <p:sldId id="276" r:id="rId15"/>
    <p:sldId id="277" r:id="rId16"/>
    <p:sldId id="280" r:id="rId17"/>
    <p:sldId id="279" r:id="rId18"/>
    <p:sldId id="278" r:id="rId19"/>
    <p:sldId id="270" r:id="rId20"/>
    <p:sldId id="263" r:id="rId21"/>
    <p:sldId id="283" r:id="rId22"/>
    <p:sldId id="282" r:id="rId23"/>
    <p:sldId id="281" r:id="rId24"/>
    <p:sldId id="286" r:id="rId25"/>
    <p:sldId id="287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0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095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442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4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47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5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0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7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567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34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81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136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75643-CEF6-46B5-8005-97C2912574D7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66A84-0F0C-4F8F-8EA0-4694D047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734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https://youtu.be/kss5X8GtmPs" TargetMode="External"/><Relationship Id="rId7" Type="http://schemas.openxmlformats.org/officeDocument/2006/relationships/hyperlink" Target="https://youtu.be/6UO4ap1WNDY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youtu.be/bs7sG1Xv-XY" TargetMode="External"/><Relationship Id="rId5" Type="http://schemas.openxmlformats.org/officeDocument/2006/relationships/hyperlink" Target="https://youtu.be/1A0iUdULBNo" TargetMode="External"/><Relationship Id="rId4" Type="http://schemas.openxmlformats.org/officeDocument/2006/relationships/hyperlink" Target="https://youtu.be/AOgkxPmSYJk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fined%20space_%20the%20dangers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3516923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компетенций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на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занятиях по </a:t>
            </a:r>
            <a:r>
              <a:rPr lang="ru-RU" sz="4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английскому языку в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 СПО 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/>
              <a:t>И.В. Гребенюк,</a:t>
            </a:r>
            <a:endParaRPr lang="ru-RU" dirty="0" smtClean="0"/>
          </a:p>
          <a:p>
            <a:r>
              <a:rPr lang="ru-RU" i="1" dirty="0" smtClean="0"/>
              <a:t>преподаватель английского языка</a:t>
            </a:r>
            <a:endParaRPr lang="ru-RU" dirty="0" smtClean="0"/>
          </a:p>
          <a:p>
            <a:r>
              <a:rPr lang="ru-RU" i="1" dirty="0" smtClean="0"/>
              <a:t>ГБПОУ «Челябинский </a:t>
            </a:r>
            <a:endParaRPr lang="ru-RU" dirty="0" smtClean="0"/>
          </a:p>
          <a:p>
            <a:r>
              <a:rPr lang="ru-RU" i="1" dirty="0" smtClean="0"/>
              <a:t>энергетический колледж им. С.М. Кирова»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0377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9970" y="75824"/>
            <a:ext cx="4432056" cy="744791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Аудирование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0" y="1330035"/>
            <a:ext cx="4772026" cy="5438899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«Confined space in dangerous».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доступа: 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youtu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be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kss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5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X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8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GtmPs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 «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Electrical hazard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Режим доступа: 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youtu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be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AOgkxPmSYJk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 «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Lifting operations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Режим доступа: 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youtu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be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/1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A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0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iUdULBNo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Preventing slips and trips».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доступа: 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youtu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be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bs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7</a:t>
            </a:r>
            <a:r>
              <a:rPr 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sG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1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Xv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-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XY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Working at height».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доступа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https://youtu.be/6UO4ap1WNDY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183188" y="1"/>
            <a:ext cx="7008812" cy="711590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1.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work conditions help to prevent a hazard, put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place «Yes».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work conditions don’t help to prevent a hazard, put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place «No».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68447"/>
              </p:ext>
            </p:extLst>
          </p:nvPr>
        </p:nvGraphicFramePr>
        <p:xfrm>
          <a:off x="5076093" y="961901"/>
          <a:ext cx="7115908" cy="5896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126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3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964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61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 conditions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contact with live parts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 electric shocks and burns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521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  electrical equipment should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used by competent people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56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ignition in a potentially flammable or explosive atmosphere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a permit to work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wet conditions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damage of electrical equipment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using different equipment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 voltage equipment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residual current device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overloading of a   socket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599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using of  the appropriate certified equipment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277" marR="58277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133" y="75823"/>
            <a:ext cx="182562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206" y="307108"/>
            <a:ext cx="182562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665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6894"/>
            <a:ext cx="10515600" cy="51581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Confined space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73826" y="296582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hlinkClick r:id="rId3" action="ppaction://hlinkfile"/>
              </a:rPr>
              <a:t>Confined space_ the dangers.mp4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28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359876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идеоролику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«A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typical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pipeline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construction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359876"/>
            <a:ext cx="12192000" cy="575603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увидите видеоролик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A typical pipeline construction 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таблицу  напротив каждого вопроса  запишите одну цифру, которая соответствует номеру правильного ответа.  Вы просмотрите видеоролик дважды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1.What is fenced off  before the work starts?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Place in  water.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Place of land 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Strip of land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2.Where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 top soil stored?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Near the pipeline route.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Far from the pipeline route.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 pipeline route.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45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0"/>
            <a:ext cx="12192000" cy="71159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When will the  top soil be relayed?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When the work is continued.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When the work is finished.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When the work is stopped.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Why are the ends of the two sections heated and pushed together?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 form a strong joint.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 form a correct  joint.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 form a big  joint.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5.What  is an excavator  used for?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dig a hole.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dig a trench.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find a trench.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ru-RU" sz="3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97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0"/>
            <a:ext cx="12192000" cy="71159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What materials is the trench lined with?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sand.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gravel.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stone.  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7.What for  is gravel  added  when  the pipe has been laid?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use.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protect.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support.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8.What is placed on the topsoil when  the pipe has been laid?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wheat seeds.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corn seeds.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9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154380"/>
            <a:ext cx="10515600" cy="843148"/>
          </a:xfrm>
        </p:spPr>
        <p:txBody>
          <a:bodyPr/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0" y="1151906"/>
            <a:ext cx="6019800" cy="5866411"/>
          </a:xfrm>
        </p:spPr>
        <p:txBody>
          <a:bodyPr/>
          <a:lstStyle/>
          <a:p>
            <a:pPr marL="0" indent="0">
              <a:buNone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можно использовать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</a:p>
          <a:p>
            <a:pPr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ведении лексического материала;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закреплении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материала; </a:t>
            </a:r>
          </a:p>
          <a:p>
            <a:pPr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остановке темы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47260" y="1559387"/>
            <a:ext cx="6244740" cy="499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3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4503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949538" y="950026"/>
            <a:ext cx="6242462" cy="603266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Техника безопасности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Speaking: Giving safety advice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The pictures are from a safety manual for drilling crews. Which person is.....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wearing loose clothes?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standing under a load?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running up or down steps?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eating near chemicals?    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handling chemicals without PPE?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walking below people working?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standing between a wall and a moving load?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using a broken tool?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climbing without a safety harness?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doing the right thing: lifting correctly and keeping his back straight?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Объект 6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611"/>
            <a:ext cx="5213268" cy="625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317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24394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0" y="712518"/>
            <a:ext cx="6019800" cy="6246421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Газ: определение, область применения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Match sentences 1-5 with pictures a-e.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The </a:t>
            </a:r>
            <a:r>
              <a:rPr lang="en-US" sz="7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Tupolev</a:t>
            </a: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Tu-155 transport aircraft can be powered by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Liquefied Natural Gas.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Gas-fired power stations generate electricity.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Some cities fuel buses with natural gas because it 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burns cleanly.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Homes all over the world use natural gas for cooking 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heating.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Natural gas is used to make ammonia for fertilizer. Fertilizer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food for plants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7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Answer the questions.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How is power generated in your country?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Do you use gas for cooking? How does the gas get to </a:t>
            </a:r>
            <a:r>
              <a:rPr lang="en-US" sz="7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home</a:t>
            </a: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Are there any gas-powered cars or buses in your town or city?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What plants do farmers in your country grow?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Why is natural gas a good fuel for a plane?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32601" t="15806"/>
          <a:stretch/>
        </p:blipFill>
        <p:spPr>
          <a:xfrm>
            <a:off x="7156874" y="918853"/>
            <a:ext cx="5035126" cy="2173185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 rotWithShape="1">
          <a:blip r:embed="rId4"/>
          <a:srcRect r="48328"/>
          <a:stretch/>
        </p:blipFill>
        <p:spPr>
          <a:xfrm>
            <a:off x="6154028" y="3092038"/>
            <a:ext cx="3736459" cy="20119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r="68338"/>
          <a:stretch/>
        </p:blipFill>
        <p:spPr>
          <a:xfrm>
            <a:off x="9890487" y="4604391"/>
            <a:ext cx="2301513" cy="2511517"/>
          </a:xfrm>
          <a:prstGeom prst="rect">
            <a:avLst/>
          </a:prstGeom>
        </p:spPr>
      </p:pic>
      <p:pic>
        <p:nvPicPr>
          <p:cNvPr id="11" name="Объект 3"/>
          <p:cNvPicPr>
            <a:picLocks noChangeAspect="1"/>
          </p:cNvPicPr>
          <p:nvPr/>
        </p:nvPicPr>
        <p:blipFill rotWithShape="1">
          <a:blip r:embed="rId4"/>
          <a:srcRect l="52210"/>
          <a:stretch/>
        </p:blipFill>
        <p:spPr>
          <a:xfrm>
            <a:off x="6434767" y="5103973"/>
            <a:ext cx="3455720" cy="201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3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28156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лексических игр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83127" y="1555668"/>
            <a:ext cx="6293922" cy="5560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Лексическая игра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«Wrong word»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«Сооружение трубопровода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Студентам необходимо найти ошибку в слове по теме и записать его корректно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Benting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linin on,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biveling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greding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elinin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detshing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holing,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strening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wreping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preshetesting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bakfalling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koating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louring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up.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Объект 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77048" y="1952132"/>
            <a:ext cx="5820483" cy="436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0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86679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лексических игр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984738"/>
            <a:ext cx="12192000" cy="613117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«A hidden word»-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Спрятанное слово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«Нефтепереработка и продукты нефтепереработки»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t="9402" r="50000" b="74188"/>
          <a:stretch/>
        </p:blipFill>
        <p:spPr>
          <a:xfrm>
            <a:off x="2543907" y="2164075"/>
            <a:ext cx="6705599" cy="495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88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Ожидания студента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91" b="9828"/>
          <a:stretch/>
        </p:blipFill>
        <p:spPr>
          <a:xfrm>
            <a:off x="0" y="1690688"/>
            <a:ext cx="5979678" cy="4337539"/>
          </a:xfrm>
        </p:spPr>
      </p:pic>
      <p:sp>
        <p:nvSpPr>
          <p:cNvPr id="7" name="Текст 6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539154" cy="435133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одействие развитию  личности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благоприятная профессиональная карьера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616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54368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критического мышления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078522"/>
            <a:ext cx="12192000" cy="603738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использования кластера по теме «Типы нефтепроводов»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Объект 5" descr="C:\Documents and Settings\GrebenyukIV\Рабочий стол\Конференция Магнитогорск\Статья-выступление  МОЁ  февраль22г\Мое выступление февр.22г\Синквейны-для-СЭТ-нефть-газ.jpg"/>
          <p:cNvPicPr>
            <a:picLocks/>
          </p:cNvPicPr>
          <p:nvPr/>
        </p:nvPicPr>
        <p:blipFill rotWithShape="1">
          <a:blip r:embed="rId3" cstate="print"/>
          <a:srcRect l="3068" t="7534" r="3616" b="2888"/>
          <a:stretch/>
        </p:blipFill>
        <p:spPr bwMode="auto">
          <a:xfrm>
            <a:off x="2532185" y="1688122"/>
            <a:ext cx="6775937" cy="535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99179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86679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критического мышления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886680"/>
            <a:ext cx="12192000" cy="622922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использования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теме «Нефть»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4" t="4702" r="5335" b="49194"/>
          <a:stretch/>
        </p:blipFill>
        <p:spPr>
          <a:xfrm>
            <a:off x="360105" y="1910863"/>
            <a:ext cx="11471789" cy="494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4428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86680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критического мышления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838200" y="886681"/>
            <a:ext cx="10515600" cy="622922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использования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теме «Газ»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" name="Объект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4590" r="7932" b="48081"/>
          <a:stretch/>
        </p:blipFill>
        <p:spPr>
          <a:xfrm>
            <a:off x="193502" y="1644955"/>
            <a:ext cx="11590262" cy="477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29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55076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критического мышления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5508" y="1055076"/>
            <a:ext cx="11699630" cy="6060831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использования методического  приема «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воде»</a:t>
            </a:r>
          </a:p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-development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-energy/ equipment/ exploration/engineer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processing/pipeline/petroleum/product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-oil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-separate/supply/stream/solid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-increase/industry/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-team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621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86679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критического мышления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195754"/>
            <a:ext cx="12192000" cy="5920154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использования методического  приема 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Интеллект-карта»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" y="2473570"/>
            <a:ext cx="6188655" cy="4642338"/>
          </a:xfrm>
          <a:prstGeom prst="rect">
            <a:avLst/>
          </a:prstGeom>
        </p:spPr>
      </p:pic>
      <p:pic>
        <p:nvPicPr>
          <p:cNvPr id="9" name="Объект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785" y="2473570"/>
            <a:ext cx="6002215" cy="464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784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3516923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профессиональной компетенции студентов на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занятиях учебной дисциплины «Английский язык»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СПО 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/>
              <a:t>И.В. Гребенюк,</a:t>
            </a:r>
            <a:endParaRPr lang="ru-RU" dirty="0" smtClean="0"/>
          </a:p>
          <a:p>
            <a:r>
              <a:rPr lang="ru-RU" i="1" dirty="0" smtClean="0"/>
              <a:t>преподаватель английского языка</a:t>
            </a:r>
            <a:endParaRPr lang="ru-RU" dirty="0" smtClean="0"/>
          </a:p>
          <a:p>
            <a:r>
              <a:rPr lang="ru-RU" i="1" dirty="0" smtClean="0"/>
              <a:t>ГБПОУ «Челябинский </a:t>
            </a:r>
            <a:endParaRPr lang="ru-RU" dirty="0" smtClean="0"/>
          </a:p>
          <a:p>
            <a:r>
              <a:rPr lang="ru-RU" i="1" dirty="0" smtClean="0"/>
              <a:t>энергетический колледж им. С.М. Кирова»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7529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062" y="140678"/>
            <a:ext cx="9894275" cy="1025351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Ожидания общества и производства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82063" y="1306707"/>
            <a:ext cx="5475014" cy="5633355"/>
          </a:xfrm>
        </p:spPr>
        <p:txBody>
          <a:bodyPr>
            <a:noAutofit/>
          </a:bodyPr>
          <a:lstStyle/>
          <a:p>
            <a:pPr marL="457200" indent="-45720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деятельность; 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решений в ситуациях, когда специалист вынужден выйти за пределы своих должностных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обязанностей;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готовность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смене профиля производства, освоению новых технологий.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077" y="1763908"/>
            <a:ext cx="6590182" cy="4390708"/>
          </a:xfrm>
        </p:spPr>
      </p:pic>
    </p:spTree>
    <p:extLst>
      <p:ext uri="{BB962C8B-B14F-4D97-AF65-F5344CB8AC3E}">
        <p14:creationId xmlns:p14="http://schemas.microsoft.com/office/powerpoint/2010/main" val="862836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56492" y="0"/>
            <a:ext cx="4115533" cy="89095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обучения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0" y="1043354"/>
            <a:ext cx="5509846" cy="581464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-иноязычное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на личностном и профессиональном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-владение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набором общих и профессиональных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компетенций;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обладание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личностными и профессиональными качествами, обеспечивающими умение решать задачи во всех видах профессиональной деятельности и отвечать за их решение.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639374" y="1234579"/>
            <a:ext cx="6552626" cy="373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926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38200" y="93785"/>
            <a:ext cx="10515600" cy="94957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компетенции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56" y="1723293"/>
            <a:ext cx="6470833" cy="4220308"/>
          </a:xfrm>
        </p:spPr>
      </p:pic>
      <p:sp>
        <p:nvSpPr>
          <p:cNvPr id="8" name="Текст 7"/>
          <p:cNvSpPr>
            <a:spLocks noGrp="1"/>
          </p:cNvSpPr>
          <p:nvPr>
            <p:ph sz="half" idx="2"/>
          </p:nvPr>
        </p:nvSpPr>
        <p:spPr>
          <a:xfrm>
            <a:off x="6506308" y="1641231"/>
            <a:ext cx="5427784" cy="4535732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специализированные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и умения, необходимые будущим специалистам для эффективного решения рабочих задач в производственной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196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9787" y="0"/>
            <a:ext cx="7483597" cy="81048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преподавания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0" y="961292"/>
            <a:ext cx="5287108" cy="4907696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Обучающиеся: овладение общими и профессиональными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компетенциями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Преподаватель: учет и реализация профессиональной направленности обучения</a:t>
            </a:r>
          </a:p>
          <a:p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601284" y="865702"/>
            <a:ext cx="6590716" cy="527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272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56854" y="1"/>
            <a:ext cx="12035146" cy="149856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профессиональных компетенций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6955692" y="1406768"/>
            <a:ext cx="5236307" cy="5709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/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направленность в обучении иностранному языку осуществляется в процессе речевой деятельности: чтения,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устной и письменной речи.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    </a:t>
            </a:r>
          </a:p>
          <a:p>
            <a:pPr marL="0" indent="0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11" name="Объект 6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-1" y="749281"/>
            <a:ext cx="3467100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782166"/>
            <a:ext cx="4737003" cy="33287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7002" y="4993019"/>
            <a:ext cx="6303810" cy="21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13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"/>
            <a:ext cx="11758246" cy="1477107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профессиональных компетенций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0" y="1371600"/>
            <a:ext cx="6340206" cy="583809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Методы </a:t>
            </a: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формы: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проектов;</a:t>
            </a:r>
          </a:p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критического мышления;</a:t>
            </a:r>
          </a:p>
          <a:p>
            <a:pPr marL="0" indent="0">
              <a:buNone/>
            </a:pP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технология (языковые, ролевые 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игры);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кейс-технологии;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дискуссии;</a:t>
            </a:r>
          </a:p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парная и групповая работы;</a:t>
            </a:r>
          </a:p>
          <a:p>
            <a:pPr marL="0" indent="0">
              <a:buNone/>
            </a:pP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-использование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мультимедийных технологий, интернета.</a:t>
            </a:r>
          </a:p>
          <a:p>
            <a:endParaRPr lang="ru-RU" dirty="0"/>
          </a:p>
        </p:txBody>
      </p:sp>
      <p:pic>
        <p:nvPicPr>
          <p:cNvPr id="9" name="Объект 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94938" y="2057626"/>
            <a:ext cx="5742330" cy="430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98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590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68216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t="2659" r="992"/>
          <a:stretch/>
        </p:blipFill>
        <p:spPr>
          <a:xfrm>
            <a:off x="0" y="3707289"/>
            <a:ext cx="2619631" cy="33410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0523" y="3678395"/>
            <a:ext cx="2697651" cy="354888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6467" y="3643616"/>
            <a:ext cx="2883658" cy="342015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4247" y="3758352"/>
            <a:ext cx="2682472" cy="34689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6719" y="321774"/>
            <a:ext cx="3115326" cy="336528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8279" y="290215"/>
            <a:ext cx="3170195" cy="3267739"/>
          </a:xfrm>
          <a:prstGeom prst="rect">
            <a:avLst/>
          </a:prstGeom>
        </p:spPr>
      </p:pic>
      <p:pic>
        <p:nvPicPr>
          <p:cNvPr id="20" name="Объект 19"/>
          <p:cNvPicPr>
            <a:picLocks noGrp="1" noChangeAspect="1"/>
          </p:cNvPicPr>
          <p:nvPr>
            <p:ph sz="half" idx="1"/>
          </p:nvPr>
        </p:nvPicPr>
        <p:blipFill>
          <a:blip r:embed="rId9"/>
          <a:stretch>
            <a:fillRect/>
          </a:stretch>
        </p:blipFill>
        <p:spPr>
          <a:xfrm>
            <a:off x="1163502" y="701738"/>
            <a:ext cx="2755631" cy="282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920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1145</Words>
  <Application>Microsoft Office PowerPoint</Application>
  <PresentationFormat>Произвольный</PresentationFormat>
  <Paragraphs>188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Формирование профессиональных компетенций студентов на занятиях по английскому языку в системе СПО </vt:lpstr>
      <vt:lpstr>Ожидания студента</vt:lpstr>
      <vt:lpstr>Ожидания общества и производства</vt:lpstr>
      <vt:lpstr>Цель обучения</vt:lpstr>
      <vt:lpstr>Профессиональные компетенции</vt:lpstr>
      <vt:lpstr>Специфика преподавания</vt:lpstr>
      <vt:lpstr>Формирование профессиональных компетенций</vt:lpstr>
      <vt:lpstr>Формирование профессиональных компетенций</vt:lpstr>
      <vt:lpstr>Аудирование</vt:lpstr>
      <vt:lpstr>Аудирование </vt:lpstr>
      <vt:lpstr>Видеоролик «Confined space»</vt:lpstr>
      <vt:lpstr>Задание к видеоролику «A typical pipeline construction» </vt:lpstr>
      <vt:lpstr>Презентация PowerPoint</vt:lpstr>
      <vt:lpstr>Презентация PowerPoint</vt:lpstr>
      <vt:lpstr>Аудирование</vt:lpstr>
      <vt:lpstr>Говорение</vt:lpstr>
      <vt:lpstr>Говорение</vt:lpstr>
      <vt:lpstr>Примеры лексических игр</vt:lpstr>
      <vt:lpstr>Примеры лексических игр</vt:lpstr>
      <vt:lpstr>Приемы критического мышления</vt:lpstr>
      <vt:lpstr>Приемы критического мышления</vt:lpstr>
      <vt:lpstr>Приемы критического мышления</vt:lpstr>
      <vt:lpstr>Приемы критического мышления</vt:lpstr>
      <vt:lpstr>Приемы критического мышления</vt:lpstr>
      <vt:lpstr>Формирование профессиональной компетенции студентов на занятиях учебной дисциплины «Английский язык» в системе СПО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профессиональной компетенции студентов на занятиях по Английскому языку в системе СПО </dc:title>
  <dc:creator>Пользователь</dc:creator>
  <cp:lastModifiedBy>Гребенюк Инна Вячеславовна</cp:lastModifiedBy>
  <cp:revision>54</cp:revision>
  <dcterms:created xsi:type="dcterms:W3CDTF">2023-04-13T04:46:01Z</dcterms:created>
  <dcterms:modified xsi:type="dcterms:W3CDTF">2023-04-21T08:49:57Z</dcterms:modified>
</cp:coreProperties>
</file>