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7" r:id="rId1"/>
  </p:sldMasterIdLst>
  <p:sldIdLst>
    <p:sldId id="256" r:id="rId2"/>
    <p:sldId id="257" r:id="rId3"/>
    <p:sldId id="267" r:id="rId4"/>
    <p:sldId id="258" r:id="rId5"/>
    <p:sldId id="265" r:id="rId6"/>
    <p:sldId id="260" r:id="rId7"/>
    <p:sldId id="261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896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01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8414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530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2035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569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707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219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18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816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365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090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91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86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93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679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FB52A-9829-4352-83FB-C8B7106ABAE3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11E6C4D-2E9B-4E25-8ED6-AA2664DFA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83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  <p:sldLayoutId id="2147483889" r:id="rId12"/>
    <p:sldLayoutId id="2147483890" r:id="rId13"/>
    <p:sldLayoutId id="2147483891" r:id="rId14"/>
    <p:sldLayoutId id="2147483892" r:id="rId15"/>
    <p:sldLayoutId id="21474838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610" y="1122363"/>
            <a:ext cx="8846544" cy="37691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Бережливые технологии как метод преподавания иностранного языка на основе цифровой платформы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999" y="5354198"/>
            <a:ext cx="10385235" cy="1057618"/>
          </a:xfrm>
        </p:spPr>
        <p:txBody>
          <a:bodyPr>
            <a:normAutofit/>
          </a:bodyPr>
          <a:lstStyle/>
          <a:p>
            <a:pPr algn="r"/>
            <a:r>
              <a:rPr lang="ru-RU" sz="2400" dirty="0" err="1" smtClean="0">
                <a:latin typeface="Calibri" panose="020F0502020204030204" pitchFamily="34" charset="0"/>
              </a:rPr>
              <a:t>Иманова</a:t>
            </a:r>
            <a:r>
              <a:rPr lang="ru-RU" sz="2400" dirty="0" smtClean="0">
                <a:latin typeface="Calibri" panose="020F0502020204030204" pitchFamily="34" charset="0"/>
              </a:rPr>
              <a:t> Лилия </a:t>
            </a:r>
            <a:r>
              <a:rPr lang="ru-RU" sz="2400" dirty="0" err="1" smtClean="0">
                <a:latin typeface="Calibri" panose="020F0502020204030204" pitchFamily="34" charset="0"/>
              </a:rPr>
              <a:t>Хисматуловна</a:t>
            </a:r>
            <a:endParaRPr lang="ru-RU" sz="2400" dirty="0" smtClean="0">
              <a:latin typeface="Calibri" panose="020F0502020204030204" pitchFamily="34" charset="0"/>
            </a:endParaRPr>
          </a:p>
          <a:p>
            <a:pPr algn="r"/>
            <a:r>
              <a:rPr lang="ru-RU" sz="2400" dirty="0" smtClean="0">
                <a:latin typeface="Calibri" panose="020F0502020204030204" pitchFamily="34" charset="0"/>
              </a:rPr>
              <a:t>Челябинский механико-технологический техникум</a:t>
            </a:r>
            <a:endParaRPr lang="ru-RU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89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Calibri" panose="020F0502020204030204" pitchFamily="34" charset="0"/>
              </a:rPr>
              <a:t>Применение бережливых технологий базируется на системе национальных стандартов ГОСТ Р «Бережливое</a:t>
            </a:r>
            <a:br>
              <a:rPr lang="ru-RU" sz="2800" dirty="0">
                <a:latin typeface="Calibri" panose="020F0502020204030204" pitchFamily="34" charset="0"/>
              </a:rPr>
            </a:br>
            <a:r>
              <a:rPr lang="ru-RU" sz="2800" dirty="0">
                <a:latin typeface="Calibri" panose="020F0502020204030204" pitchFamily="34" charset="0"/>
              </a:rPr>
              <a:t>производство»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9213" y="2158280"/>
            <a:ext cx="8915400" cy="372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69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8187" y="463139"/>
            <a:ext cx="875211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Calibri" pitchFamily="34" charset="0"/>
              <a:ea typeface="Calibri"/>
              <a:cs typeface="Calibri" pitchFamily="34" charset="0"/>
            </a:endParaRPr>
          </a:p>
          <a:p>
            <a:endParaRPr lang="ru-RU" sz="2800" dirty="0">
              <a:latin typeface="Calibri" pitchFamily="34" charset="0"/>
              <a:ea typeface="Calibri"/>
              <a:cs typeface="Calibri" pitchFamily="34" charset="0"/>
            </a:endParaRPr>
          </a:p>
          <a:p>
            <a:r>
              <a:rPr lang="ru-RU" sz="2800" dirty="0" smtClean="0">
                <a:latin typeface="Calibri" pitchFamily="34" charset="0"/>
                <a:ea typeface="Calibri"/>
                <a:cs typeface="Calibri" pitchFamily="34" charset="0"/>
              </a:rPr>
              <a:t>Бережливые </a:t>
            </a:r>
            <a:r>
              <a:rPr lang="ru-RU" sz="2800" dirty="0">
                <a:latin typeface="Calibri" pitchFamily="34" charset="0"/>
                <a:ea typeface="Calibri"/>
                <a:cs typeface="Calibri" pitchFamily="34" charset="0"/>
              </a:rPr>
              <a:t>технологии в образовательных организациях – это технологии, которые </a:t>
            </a:r>
            <a:r>
              <a:rPr lang="ru-RU" sz="2800" dirty="0" smtClean="0">
                <a:latin typeface="Calibri" pitchFamily="34" charset="0"/>
                <a:ea typeface="Calibri"/>
                <a:cs typeface="Calibri" pitchFamily="34" charset="0"/>
              </a:rPr>
              <a:t>дают возможность повысить </a:t>
            </a:r>
            <a:r>
              <a:rPr lang="ru-RU" sz="2800" dirty="0">
                <a:latin typeface="Calibri" pitchFamily="34" charset="0"/>
                <a:ea typeface="Calibri"/>
                <a:cs typeface="Calibri" pitchFamily="34" charset="0"/>
              </a:rPr>
              <a:t>качество образования с минимальными затратами</a:t>
            </a:r>
            <a:r>
              <a:rPr lang="ru-RU" sz="2800" dirty="0" smtClean="0">
                <a:latin typeface="Calibri" pitchFamily="34" charset="0"/>
                <a:ea typeface="Calibri"/>
                <a:cs typeface="Calibri" pitchFamily="34" charset="0"/>
              </a:rPr>
              <a:t>.</a:t>
            </a:r>
          </a:p>
          <a:p>
            <a:endParaRPr lang="ru-RU" sz="2800" dirty="0">
              <a:latin typeface="Calibri" pitchFamily="34" charset="0"/>
              <a:ea typeface="Calibri"/>
              <a:cs typeface="Calibri" pitchFamily="34" charset="0"/>
            </a:endParaRP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Основной </a:t>
            </a:r>
            <a:r>
              <a:rPr lang="ru-RU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задачей бережливых технологий является оптимизация любого процесса как производственного, управленческого, так и образовательного, благодаря выявлению и устранению потерь.</a:t>
            </a:r>
          </a:p>
          <a:p>
            <a:endParaRPr lang="ru-RU" sz="2800" dirty="0" smtClean="0">
              <a:latin typeface="Calibri" pitchFamily="34" charset="0"/>
              <a:ea typeface="Calibri"/>
              <a:cs typeface="Calibri" pitchFamily="34" charset="0"/>
            </a:endParaRPr>
          </a:p>
          <a:p>
            <a:r>
              <a:rPr lang="ru-RU" sz="2800" dirty="0" smtClean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endParaRPr lang="ru-RU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826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815248"/>
            <a:ext cx="8911687" cy="1089752"/>
          </a:xfrm>
        </p:spPr>
        <p:txBody>
          <a:bodyPr>
            <a:noAutofit/>
          </a:bodyPr>
          <a:lstStyle/>
          <a:p>
            <a:r>
              <a:rPr lang="ru-RU" sz="2800" dirty="0">
                <a:latin typeface="Calibri" panose="020F0502020204030204" pitchFamily="34" charset="0"/>
              </a:rPr>
              <a:t>Основными организационными ценностями бережливого производства являются</a:t>
            </a:r>
            <a:r>
              <a:rPr lang="ru-RU" sz="2800" dirty="0" smtClean="0">
                <a:latin typeface="Calibri" panose="020F0502020204030204" pitchFamily="34" charset="0"/>
              </a:rPr>
              <a:t>:</a:t>
            </a:r>
            <a:endParaRPr lang="ru-RU" sz="2800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б</a:t>
            </a:r>
            <a:r>
              <a:rPr lang="ru-RU" sz="2400" dirty="0" smtClean="0">
                <a:latin typeface="Calibri" panose="020F0502020204030204" pitchFamily="34" charset="0"/>
              </a:rPr>
              <a:t>езопасность;</a:t>
            </a:r>
          </a:p>
          <a:p>
            <a:r>
              <a:rPr lang="ru-RU" sz="2400" dirty="0" smtClean="0">
                <a:latin typeface="Calibri" panose="020F0502020204030204" pitchFamily="34" charset="0"/>
              </a:rPr>
              <a:t>ценность </a:t>
            </a:r>
            <a:r>
              <a:rPr lang="ru-RU" sz="2400" dirty="0">
                <a:latin typeface="Calibri" panose="020F0502020204030204" pitchFamily="34" charset="0"/>
              </a:rPr>
              <a:t>для потребителя (в том числе качество продукции, процессов, систем</a:t>
            </a:r>
            <a:r>
              <a:rPr lang="ru-RU" sz="2400" dirty="0" smtClean="0">
                <a:latin typeface="Calibri" panose="020F0502020204030204" pitchFamily="34" charset="0"/>
              </a:rPr>
              <a:t>);</a:t>
            </a:r>
          </a:p>
          <a:p>
            <a:r>
              <a:rPr lang="ru-RU" sz="2400" dirty="0" err="1">
                <a:latin typeface="Calibri" panose="020F0502020204030204" pitchFamily="34" charset="0"/>
              </a:rPr>
              <a:t>клиентоориентированность</a:t>
            </a:r>
            <a:r>
              <a:rPr lang="ru-RU" sz="2400" dirty="0">
                <a:latin typeface="Calibri" panose="020F0502020204030204" pitchFamily="34" charset="0"/>
              </a:rPr>
              <a:t> (в том числе гибкость, адаптивность</a:t>
            </a:r>
            <a:r>
              <a:rPr lang="ru-RU" sz="2400" dirty="0" smtClean="0">
                <a:latin typeface="Calibri" panose="020F0502020204030204" pitchFamily="34" charset="0"/>
              </a:rPr>
              <a:t>);</a:t>
            </a:r>
          </a:p>
          <a:p>
            <a:r>
              <a:rPr lang="ru-RU" sz="2400" dirty="0">
                <a:latin typeface="Calibri" panose="020F0502020204030204" pitchFamily="34" charset="0"/>
              </a:rPr>
              <a:t>сокращение потерь</a:t>
            </a:r>
            <a:r>
              <a:rPr lang="ru-RU" sz="2400" dirty="0" smtClean="0">
                <a:latin typeface="Calibri" panose="020F0502020204030204" pitchFamily="34" charset="0"/>
              </a:rPr>
              <a:t>;</a:t>
            </a:r>
          </a:p>
          <a:p>
            <a:r>
              <a:rPr lang="ru-RU" sz="2400" dirty="0">
                <a:latin typeface="Calibri" panose="020F0502020204030204" pitchFamily="34" charset="0"/>
              </a:rPr>
              <a:t>время</a:t>
            </a:r>
            <a:r>
              <a:rPr lang="ru-RU" sz="2400" dirty="0" smtClean="0">
                <a:latin typeface="Calibri" panose="020F0502020204030204" pitchFamily="34" charset="0"/>
              </a:rPr>
              <a:t>;</a:t>
            </a:r>
          </a:p>
          <a:p>
            <a:r>
              <a:rPr lang="ru-RU" sz="2400" dirty="0">
                <a:latin typeface="Calibri" panose="020F0502020204030204" pitchFamily="34" charset="0"/>
              </a:rPr>
              <a:t>уважение к </a:t>
            </a:r>
            <a:r>
              <a:rPr lang="ru-RU" sz="2400" dirty="0" smtClean="0">
                <a:latin typeface="Calibri" panose="020F0502020204030204" pitchFamily="34" charset="0"/>
              </a:rPr>
              <a:t>человеку.</a:t>
            </a:r>
            <a:endParaRPr lang="ru-RU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47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18632" y="297456"/>
            <a:ext cx="3260992" cy="473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+mj-ea"/>
                <a:cs typeface="+mj-cs"/>
              </a:rPr>
              <a:t>Узнать тему занятия</a:t>
            </a:r>
            <a:endParaRPr lang="ru-RU" dirty="0">
              <a:latin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514" y="886857"/>
            <a:ext cx="4966889" cy="29378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84694" y="220338"/>
            <a:ext cx="49025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+mj-ea"/>
                <a:cs typeface="+mj-cs"/>
              </a:rPr>
              <a:t>Изучить тему самостоятельно</a:t>
            </a:r>
            <a:endParaRPr lang="ru-RU" sz="2400" dirty="0">
              <a:latin typeface="Calibri" panose="020F05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475" y="771182"/>
            <a:ext cx="5250209" cy="588300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61851" y="3940412"/>
            <a:ext cx="4263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alibri" panose="020F0502020204030204" pitchFamily="34" charset="0"/>
              </a:rPr>
              <a:t>Выполнить задание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485" y="4517753"/>
            <a:ext cx="5236918" cy="190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097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0631" y="114300"/>
            <a:ext cx="5353451" cy="622360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08463" y="1222872"/>
            <a:ext cx="45279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anose="020F0502020204030204" pitchFamily="34" charset="0"/>
              </a:rPr>
              <a:t>Обучающиеся имеют возможность: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</a:rPr>
              <a:t>многократно повторять пройденный материал;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</a:rPr>
              <a:t>иметь неограниченный доступ к ресурсам на время изучения данного курса;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</a:rPr>
              <a:t>скачивать материал для использования его даже по окончанию курса</a:t>
            </a:r>
            <a:endParaRPr lang="ru-RU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39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8795" y="903383"/>
            <a:ext cx="9025818" cy="91440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От использования бережливых технологий в образовательной организации ожидаются такие эффекты, как: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3" y="2060154"/>
            <a:ext cx="8838280" cy="3448280"/>
          </a:xfrm>
        </p:spPr>
        <p:txBody>
          <a:bodyPr>
            <a:normAutofit/>
          </a:bodyPr>
          <a:lstStyle/>
          <a:p>
            <a:r>
              <a:rPr lang="ru-RU" dirty="0">
                <a:latin typeface="Calibri" panose="020F0502020204030204" pitchFamily="34" charset="0"/>
              </a:rPr>
              <a:t>повышение качества </a:t>
            </a:r>
            <a:r>
              <a:rPr lang="ru-RU" dirty="0" smtClean="0">
                <a:latin typeface="Calibri" panose="020F0502020204030204" pitchFamily="34" charset="0"/>
              </a:rPr>
              <a:t>образования; </a:t>
            </a:r>
          </a:p>
          <a:p>
            <a:r>
              <a:rPr lang="ru-RU" dirty="0" smtClean="0">
                <a:latin typeface="Calibri" panose="020F0502020204030204" pitchFamily="34" charset="0"/>
              </a:rPr>
              <a:t>рост </a:t>
            </a:r>
            <a:r>
              <a:rPr lang="ru-RU" dirty="0">
                <a:latin typeface="Calibri" panose="020F0502020204030204" pitchFamily="34" charset="0"/>
              </a:rPr>
              <a:t>эффективности всех направлений деятельности </a:t>
            </a:r>
            <a:r>
              <a:rPr lang="ru-RU" dirty="0" smtClean="0">
                <a:latin typeface="Calibri" panose="020F0502020204030204" pitchFamily="34" charset="0"/>
              </a:rPr>
              <a:t>образовательной организации</a:t>
            </a:r>
            <a:r>
              <a:rPr lang="ru-RU" dirty="0">
                <a:latin typeface="Calibri" panose="020F0502020204030204" pitchFamily="34" charset="0"/>
              </a:rPr>
              <a:t>;</a:t>
            </a:r>
            <a:r>
              <a:rPr lang="ru-RU" dirty="0" smtClean="0">
                <a:latin typeface="Calibri" panose="020F0502020204030204" pitchFamily="34" charset="0"/>
              </a:rPr>
              <a:t> </a:t>
            </a:r>
          </a:p>
          <a:p>
            <a:r>
              <a:rPr lang="ru-RU" dirty="0" smtClean="0">
                <a:latin typeface="Calibri" panose="020F0502020204030204" pitchFamily="34" charset="0"/>
              </a:rPr>
              <a:t>сокращение </a:t>
            </a:r>
            <a:r>
              <a:rPr lang="ru-RU" dirty="0">
                <a:latin typeface="Calibri" panose="020F0502020204030204" pitchFamily="34" charset="0"/>
              </a:rPr>
              <a:t>временных и других видов </a:t>
            </a:r>
            <a:r>
              <a:rPr lang="ru-RU" dirty="0" smtClean="0">
                <a:latin typeface="Calibri" panose="020F0502020204030204" pitchFamily="34" charset="0"/>
              </a:rPr>
              <a:t>потерь; </a:t>
            </a:r>
          </a:p>
          <a:p>
            <a:r>
              <a:rPr lang="ru-RU" dirty="0" smtClean="0">
                <a:latin typeface="Calibri" panose="020F0502020204030204" pitchFamily="34" charset="0"/>
              </a:rPr>
              <a:t>оптимизация </a:t>
            </a:r>
            <a:r>
              <a:rPr lang="ru-RU" dirty="0">
                <a:latin typeface="Calibri" panose="020F0502020204030204" pitchFamily="34" charset="0"/>
              </a:rPr>
              <a:t>использования финансовых </a:t>
            </a:r>
            <a:r>
              <a:rPr lang="ru-RU" dirty="0" smtClean="0">
                <a:latin typeface="Calibri" panose="020F0502020204030204" pitchFamily="34" charset="0"/>
              </a:rPr>
              <a:t>ресурсов организации; </a:t>
            </a:r>
          </a:p>
          <a:p>
            <a:r>
              <a:rPr lang="ru-RU" dirty="0" smtClean="0">
                <a:latin typeface="Calibri" panose="020F0502020204030204" pitchFamily="34" charset="0"/>
              </a:rPr>
              <a:t>обеспечение </a:t>
            </a:r>
            <a:r>
              <a:rPr lang="ru-RU" dirty="0">
                <a:latin typeface="Calibri" panose="020F0502020204030204" pitchFamily="34" charset="0"/>
              </a:rPr>
              <a:t>стандартизации и </a:t>
            </a:r>
            <a:r>
              <a:rPr lang="ru-RU" dirty="0" smtClean="0">
                <a:latin typeface="Calibri" panose="020F0502020204030204" pitchFamily="34" charset="0"/>
              </a:rPr>
              <a:t>визуализации; </a:t>
            </a:r>
          </a:p>
          <a:p>
            <a:r>
              <a:rPr lang="ru-RU" dirty="0" smtClean="0">
                <a:latin typeface="Calibri" panose="020F0502020204030204" pitchFamily="34" charset="0"/>
              </a:rPr>
              <a:t>повышение </a:t>
            </a:r>
            <a:r>
              <a:rPr lang="ru-RU" dirty="0">
                <a:latin typeface="Calibri" panose="020F0502020204030204" pitchFamily="34" charset="0"/>
              </a:rPr>
              <a:t>трудоспособности </a:t>
            </a:r>
            <a:r>
              <a:rPr lang="ru-RU" dirty="0" smtClean="0">
                <a:latin typeface="Calibri" panose="020F0502020204030204" pitchFamily="34" charset="0"/>
              </a:rPr>
              <a:t>работников;</a:t>
            </a:r>
            <a:endParaRPr lang="ru-RU" dirty="0">
              <a:latin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</a:rPr>
              <a:t>формирование бережливого мышления у работников и </a:t>
            </a:r>
            <a:r>
              <a:rPr lang="ru-RU" dirty="0" smtClean="0">
                <a:latin typeface="Calibri" panose="020F0502020204030204" pitchFamily="34" charset="0"/>
              </a:rPr>
              <a:t>обучающихся; </a:t>
            </a:r>
          </a:p>
          <a:p>
            <a:r>
              <a:rPr lang="ru-RU" dirty="0" smtClean="0">
                <a:latin typeface="Calibri" panose="020F0502020204030204" pitchFamily="34" charset="0"/>
              </a:rPr>
              <a:t>развитие </a:t>
            </a:r>
            <a:r>
              <a:rPr lang="ru-RU" dirty="0">
                <a:latin typeface="Calibri" panose="020F0502020204030204" pitchFamily="34" charset="0"/>
              </a:rPr>
              <a:t>образовательной организации </a:t>
            </a:r>
            <a:r>
              <a:rPr lang="ru-RU" dirty="0" smtClean="0">
                <a:latin typeface="Calibri" panose="020F0502020204030204" pitchFamily="34" charset="0"/>
              </a:rPr>
              <a:t>в целом</a:t>
            </a:r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65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5582" y="1575412"/>
            <a:ext cx="9760943" cy="312879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latin typeface="Calibri" panose="020F0502020204030204" pitchFamily="34" charset="0"/>
              </a:rPr>
              <a:t>Спасибо за внимание!</a:t>
            </a:r>
            <a:endParaRPr lang="ru-RU" sz="8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00232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214</Words>
  <Application>Microsoft Office PowerPoint</Application>
  <PresentationFormat>Широкоэкранный</PresentationFormat>
  <Paragraphs>35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Легкий дым</vt:lpstr>
      <vt:lpstr>Бережливые технологии как метод преподавания иностранного языка на основе цифровой платформы</vt:lpstr>
      <vt:lpstr>Применение бережливых технологий базируется на системе национальных стандартов ГОСТ Р «Бережливое производство»</vt:lpstr>
      <vt:lpstr>Презентация PowerPoint</vt:lpstr>
      <vt:lpstr>Основными организационными ценностями бережливого производства являются:</vt:lpstr>
      <vt:lpstr>Презентация PowerPoint</vt:lpstr>
      <vt:lpstr>Презентация PowerPoint</vt:lpstr>
      <vt:lpstr>От использования бережливых технологий в образовательной организации ожидаются такие эффекты, как: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Бережливые технологии как метод преподавания иностранного языка на основе цифровой платформы</dc:title>
  <dc:creator>Лилия</dc:creator>
  <cp:lastModifiedBy>Лилия</cp:lastModifiedBy>
  <cp:revision>14</cp:revision>
  <dcterms:created xsi:type="dcterms:W3CDTF">2023-04-23T15:21:12Z</dcterms:created>
  <dcterms:modified xsi:type="dcterms:W3CDTF">2023-04-24T18:41:33Z</dcterms:modified>
</cp:coreProperties>
</file>