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6" r:id="rId5"/>
    <p:sldId id="262" r:id="rId6"/>
    <p:sldId id="265" r:id="rId7"/>
    <p:sldId id="267" r:id="rId8"/>
    <p:sldId id="269" r:id="rId9"/>
    <p:sldId id="271" r:id="rId10"/>
    <p:sldId id="272" r:id="rId11"/>
    <p:sldId id="270" r:id="rId12"/>
    <p:sldId id="273" r:id="rId13"/>
    <p:sldId id="274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0A1B5D5-9B99-4C35-A422-299274C87663}" styleName="Средний стиль 1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170" autoAdjust="0"/>
    <p:restoredTop sz="94660"/>
  </p:normalViewPr>
  <p:slideViewPr>
    <p:cSldViewPr snapToGrid="0">
      <p:cViewPr varScale="1">
        <p:scale>
          <a:sx n="78" d="100"/>
          <a:sy n="78" d="100"/>
        </p:scale>
        <p:origin x="-108" y="-6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16A6F64-02AF-4F11-9F9A-64BDB7C0A273}" type="doc">
      <dgm:prSet loTypeId="urn:microsoft.com/office/officeart/2005/8/layout/arrow5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BABD4C9-8EB4-4435-920A-0FA7488CAB08}">
      <dgm:prSet phldrT="[Текст]"/>
      <dgm:spPr>
        <a:solidFill>
          <a:schemeClr val="accent2"/>
        </a:solidFill>
      </dgm:spPr>
      <dgm:t>
        <a:bodyPr/>
        <a:lstStyle/>
        <a:p>
          <a:r>
            <a:rPr lang="ru-RU" dirty="0" smtClean="0"/>
            <a:t>лексика</a:t>
          </a:r>
          <a:endParaRPr lang="ru-RU" dirty="0"/>
        </a:p>
      </dgm:t>
    </dgm:pt>
    <dgm:pt modelId="{CAC4749E-6B1A-49A0-B829-402B4D4B3184}" type="parTrans" cxnId="{81B35898-08EE-43D8-B52E-731A90BFCF0E}">
      <dgm:prSet/>
      <dgm:spPr/>
      <dgm:t>
        <a:bodyPr/>
        <a:lstStyle/>
        <a:p>
          <a:endParaRPr lang="ru-RU"/>
        </a:p>
      </dgm:t>
    </dgm:pt>
    <dgm:pt modelId="{A04FFAD4-A6D2-431F-895F-557B45E0B846}" type="sibTrans" cxnId="{81B35898-08EE-43D8-B52E-731A90BFCF0E}">
      <dgm:prSet/>
      <dgm:spPr/>
      <dgm:t>
        <a:bodyPr/>
        <a:lstStyle/>
        <a:p>
          <a:endParaRPr lang="ru-RU"/>
        </a:p>
      </dgm:t>
    </dgm:pt>
    <dgm:pt modelId="{13C28503-C5DE-45D2-8B28-08D6758C392F}">
      <dgm:prSet phldrT="[Текст]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ru-RU" dirty="0" smtClean="0"/>
            <a:t>грамматика</a:t>
          </a:r>
          <a:endParaRPr lang="ru-RU" dirty="0"/>
        </a:p>
      </dgm:t>
    </dgm:pt>
    <dgm:pt modelId="{84B77313-E9BA-4887-81B6-E7891DA94DC2}" type="parTrans" cxnId="{E6780510-B52D-48E2-BC53-8C03EB33274B}">
      <dgm:prSet/>
      <dgm:spPr/>
      <dgm:t>
        <a:bodyPr/>
        <a:lstStyle/>
        <a:p>
          <a:endParaRPr lang="ru-RU"/>
        </a:p>
      </dgm:t>
    </dgm:pt>
    <dgm:pt modelId="{3B1F6D8E-A782-40B8-A466-AB95C6231705}" type="sibTrans" cxnId="{E6780510-B52D-48E2-BC53-8C03EB33274B}">
      <dgm:prSet/>
      <dgm:spPr/>
      <dgm:t>
        <a:bodyPr/>
        <a:lstStyle/>
        <a:p>
          <a:endParaRPr lang="ru-RU"/>
        </a:p>
      </dgm:t>
    </dgm:pt>
    <dgm:pt modelId="{CEED41CF-3FBD-48FB-B4E8-CD935DE3CB20}" type="pres">
      <dgm:prSet presAssocID="{116A6F64-02AF-4F11-9F9A-64BDB7C0A273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3DEC6AE-7EBB-4B1D-9602-D8F41DA66D27}" type="pres">
      <dgm:prSet presAssocID="{4BABD4C9-8EB4-4435-920A-0FA7488CAB08}" presName="arrow" presStyleLbl="node1" presStyleIdx="0" presStyleCnt="2" custScaleX="626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837FEE-7A2E-4A74-9697-719D6AD98C41}" type="pres">
      <dgm:prSet presAssocID="{13C28503-C5DE-45D2-8B28-08D6758C392F}" presName="arrow" presStyleLbl="node1" presStyleIdx="1" presStyleCnt="2" custScaleX="65135" custRadScaleRad="100580" custRadScaleInc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C648129-AAB6-4FE2-868C-9F159302DAC6}" type="presOf" srcId="{4BABD4C9-8EB4-4435-920A-0FA7488CAB08}" destId="{B3DEC6AE-7EBB-4B1D-9602-D8F41DA66D27}" srcOrd="0" destOrd="0" presId="urn:microsoft.com/office/officeart/2005/8/layout/arrow5"/>
    <dgm:cxn modelId="{E6780510-B52D-48E2-BC53-8C03EB33274B}" srcId="{116A6F64-02AF-4F11-9F9A-64BDB7C0A273}" destId="{13C28503-C5DE-45D2-8B28-08D6758C392F}" srcOrd="1" destOrd="0" parTransId="{84B77313-E9BA-4887-81B6-E7891DA94DC2}" sibTransId="{3B1F6D8E-A782-40B8-A466-AB95C6231705}"/>
    <dgm:cxn modelId="{81B35898-08EE-43D8-B52E-731A90BFCF0E}" srcId="{116A6F64-02AF-4F11-9F9A-64BDB7C0A273}" destId="{4BABD4C9-8EB4-4435-920A-0FA7488CAB08}" srcOrd="0" destOrd="0" parTransId="{CAC4749E-6B1A-49A0-B829-402B4D4B3184}" sibTransId="{A04FFAD4-A6D2-431F-895F-557B45E0B846}"/>
    <dgm:cxn modelId="{1E03A6C8-84AD-4AB8-BBA0-6E03D8CB725E}" type="presOf" srcId="{13C28503-C5DE-45D2-8B28-08D6758C392F}" destId="{BC837FEE-7A2E-4A74-9697-719D6AD98C41}" srcOrd="0" destOrd="0" presId="urn:microsoft.com/office/officeart/2005/8/layout/arrow5"/>
    <dgm:cxn modelId="{54790E46-070D-4A16-A666-408E98698B21}" type="presOf" srcId="{116A6F64-02AF-4F11-9F9A-64BDB7C0A273}" destId="{CEED41CF-3FBD-48FB-B4E8-CD935DE3CB20}" srcOrd="0" destOrd="0" presId="urn:microsoft.com/office/officeart/2005/8/layout/arrow5"/>
    <dgm:cxn modelId="{8EDAF1ED-E3A0-47F0-8851-F83B55017515}" type="presParOf" srcId="{CEED41CF-3FBD-48FB-B4E8-CD935DE3CB20}" destId="{B3DEC6AE-7EBB-4B1D-9602-D8F41DA66D27}" srcOrd="0" destOrd="0" presId="urn:microsoft.com/office/officeart/2005/8/layout/arrow5"/>
    <dgm:cxn modelId="{4C19A795-D80B-4021-B483-AD8119F6AFC7}" type="presParOf" srcId="{CEED41CF-3FBD-48FB-B4E8-CD935DE3CB20}" destId="{BC837FEE-7A2E-4A74-9697-719D6AD98C41}" srcOrd="1" destOrd="0" presId="urn:microsoft.com/office/officeart/2005/8/layout/arrow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3DEC6AE-7EBB-4B1D-9602-D8F41DA66D27}">
      <dsp:nvSpPr>
        <dsp:cNvPr id="0" name=""/>
        <dsp:cNvSpPr/>
      </dsp:nvSpPr>
      <dsp:spPr>
        <a:xfrm rot="16200000">
          <a:off x="709595" y="925724"/>
          <a:ext cx="2456349" cy="3921124"/>
        </a:xfrm>
        <a:prstGeom prst="downArrow">
          <a:avLst>
            <a:gd name="adj1" fmla="val 50000"/>
            <a:gd name="adj2" fmla="val 35000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4696" tIns="234696" rIns="234696" bIns="234696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 smtClean="0"/>
            <a:t>лексика</a:t>
          </a:r>
          <a:endParaRPr lang="ru-RU" sz="3300" kern="1200" dirty="0"/>
        </a:p>
      </dsp:txBody>
      <dsp:txXfrm rot="16200000">
        <a:off x="709595" y="925724"/>
        <a:ext cx="2456349" cy="3921124"/>
      </dsp:txXfrm>
    </dsp:sp>
    <dsp:sp modelId="{BC837FEE-7A2E-4A74-9697-719D6AD98C41}">
      <dsp:nvSpPr>
        <dsp:cNvPr id="0" name=""/>
        <dsp:cNvSpPr/>
      </dsp:nvSpPr>
      <dsp:spPr>
        <a:xfrm rot="5400000">
          <a:off x="4876569" y="925790"/>
          <a:ext cx="2554024" cy="3921124"/>
        </a:xfrm>
        <a:prstGeom prst="downArrow">
          <a:avLst>
            <a:gd name="adj1" fmla="val 50000"/>
            <a:gd name="adj2" fmla="val 35000"/>
          </a:avLst>
        </a:prstGeom>
        <a:solidFill>
          <a:schemeClr val="accent4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4696" tIns="234696" rIns="234696" bIns="234696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 smtClean="0"/>
            <a:t>грамматика</a:t>
          </a:r>
          <a:endParaRPr lang="ru-RU" sz="3300" kern="1200" dirty="0"/>
        </a:p>
      </dsp:txBody>
      <dsp:txXfrm rot="5400000">
        <a:off x="4876569" y="925790"/>
        <a:ext cx="2554024" cy="392112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5">
  <dgm:title val=""/>
  <dgm:desc val=""/>
  <dgm:catLst>
    <dgm:cat type="relationship" pri="6000"/>
    <dgm:cat type="process" pri="3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lte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0.1"/>
          <dgm:constr type="sibSp" refType="h" op="lte" fact="0.1"/>
          <dgm:constr type="diam" refType="w" refFor="ch" refPtType="node" op="equ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2"/>
          <dgm:constr type="sibSp" refType="h" op="lte" fact="0.1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3" axis="ch" ptType="node" func="cnt" op="equ" val="7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4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/>
          <dgm:constr type="sibSp" refType="h" op="lte" fact="0.1"/>
        </dgm:constrLst>
      </dgm:if>
      <dgm:if name="Name15" axis="ch" ptType="node" func="cnt" op="gte" val="9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else name="Name1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35"/>
        </dgm:constrLst>
      </dgm:else>
    </dgm:choose>
    <dgm:ruleLst/>
    <dgm:forEach name="Name17" axis="ch" ptType="node">
      <dgm:layoutNode name="arrow">
        <dgm:varLst>
          <dgm:bulletEnabled val="1"/>
        </dgm:varLst>
        <dgm:alg type="tx"/>
        <dgm:shape xmlns:r="http://schemas.openxmlformats.org/officeDocument/2006/relationships" type="down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2DE15A83-4818-4A47-A348-F4A9AFA9BB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BD04A-233C-4E8F-A10D-8C0D98297D7F}" type="datetimeFigureOut">
              <a:rPr lang="ru-RU" smtClean="0"/>
              <a:pPr/>
              <a:t>26.04.2023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8CBBB980-E8FC-4067-86A7-1D4907ECFF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F7D01FB7-F1A8-433A-BC55-59C7C4008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7FFB2-FA83-4A05-BBB4-8E512F12736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08FB03DB-2728-4350-BACD-52B9237E3137}"/>
              </a:ext>
            </a:extLst>
          </p:cNvPr>
          <p:cNvSpPr/>
          <p:nvPr userDrawn="1"/>
        </p:nvSpPr>
        <p:spPr>
          <a:xfrm>
            <a:off x="5891514" y="0"/>
            <a:ext cx="6300486" cy="6858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" name="Рисунок 8">
            <a:extLst>
              <a:ext uri="{FF2B5EF4-FFF2-40B4-BE49-F238E27FC236}">
                <a16:creationId xmlns:a16="http://schemas.microsoft.com/office/drawing/2014/main" xmlns="" id="{FFA21717-33CB-400E-99B3-8F2D814A746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5891213" cy="6858000"/>
          </a:xfrm>
        </p:spPr>
        <p:txBody>
          <a:bodyPr/>
          <a:lstStyle/>
          <a:p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95F9860-E7AA-4B15-9EB5-DAA9259212D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65134" y="136525"/>
            <a:ext cx="5953246" cy="2387600"/>
          </a:xfrm>
        </p:spPr>
        <p:txBody>
          <a:bodyPr anchor="b"/>
          <a:lstStyle>
            <a:lvl1pPr algn="ctr">
              <a:defRPr sz="6000" b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370C7889-FEAE-4D81-9328-48F835D920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0" y="3602038"/>
            <a:ext cx="5953246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6">
                    <a:lumMod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xmlns="" val="20947349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7824323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A0DFF78-39D7-4937-98E8-F57FB15C46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95237F67-7887-4F79-9086-2D4E7C41D4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BD04A-233C-4E8F-A10D-8C0D98297D7F}" type="datetimeFigureOut">
              <a:rPr lang="ru-RU" smtClean="0"/>
              <a:pPr/>
              <a:t>26.04.2023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51E47127-0BAA-48A8-B6F8-8F7AF2B644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14E152EC-92EC-47F8-8905-AEB3824F3A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7FFB2-FA83-4A05-BBB4-8E512F1273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488606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9B0B3EC-B4DF-48E5-8D49-912B3B5623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9577FBE-9365-476D-A0C7-B0BFE240CA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B68A4208-4596-4570-8A48-D601F1ED5F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84768763-5A91-4409-893B-F87ABA4DA8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BD04A-233C-4E8F-A10D-8C0D98297D7F}" type="datetimeFigureOut">
              <a:rPr lang="ru-RU" smtClean="0"/>
              <a:pPr/>
              <a:t>26.04.2023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0AAE3A2D-50DE-4F80-84DB-FD3E13A592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1922462E-A153-40EE-9FBF-CE14C9F977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7FFB2-FA83-4A05-BBB4-8E512F1273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357398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99F8B33-EE05-426A-BB94-37FC47554B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0DB95E92-26F9-42A7-9612-E965D17A17F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264C2F5B-A1B9-4449-A41D-B55E31C6B2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729C5F5A-F6A2-4FBA-845D-97A93F28F9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BD04A-233C-4E8F-A10D-8C0D98297D7F}" type="datetimeFigureOut">
              <a:rPr lang="ru-RU" smtClean="0"/>
              <a:pPr/>
              <a:t>26.04.2023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734B308A-38D5-4D17-AF8B-1EE105306E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8076F7CB-AC52-43B4-AD6D-AD433BBEB9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7FFB2-FA83-4A05-BBB4-8E512F1273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929013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83E0C11-F975-45E8-BA3E-55FFB4BA57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4A29AAF6-AF28-4EC4-920C-E10415C7FB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8C4C7B9-CAC3-42EE-A8E2-0F73AF3969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BD04A-233C-4E8F-A10D-8C0D98297D7F}" type="datetimeFigureOut">
              <a:rPr lang="ru-RU" smtClean="0"/>
              <a:pPr/>
              <a:t>26.04.2023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8BDBA44D-A820-4823-89E3-9F96458DE2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7A0E0266-68E3-4D86-9523-1E4C2F30ED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7FFB2-FA83-4A05-BBB4-8E512F1273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942949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298C4361-FBF7-455B-A690-B29413D3438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0C6B34A3-84EB-40F7-AF48-61C84CD741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7786928E-2BDC-46DC-A8FE-6610F8187F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BD04A-233C-4E8F-A10D-8C0D98297D7F}" type="datetimeFigureOut">
              <a:rPr lang="ru-RU" smtClean="0"/>
              <a:pPr/>
              <a:t>26.04.2023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32EE9B7-51BC-4834-A25D-F8B9C6BE1E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B4B9BC63-6A65-46A2-85DF-3D18833C63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7FFB2-FA83-4A05-BBB4-8E512F1273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356031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8D3E4AB-007C-48CF-8A3A-B64245858C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69C0369-AC97-4306-8FA4-D63F6C1534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0393BF6-30A5-4619-86E0-C6FCAD4F02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BD04A-233C-4E8F-A10D-8C0D98297D7F}" type="datetimeFigureOut">
              <a:rPr lang="ru-RU" smtClean="0"/>
              <a:pPr/>
              <a:t>26.04.2023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849F7F8-0AD7-426E-B538-B6DB07F9BD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6050621-D5FD-43FC-ADA7-81BAB7DC03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7FFB2-FA83-4A05-BBB4-8E512F12736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Фигура, имеющая форму буквы L 6">
            <a:extLst>
              <a:ext uri="{FF2B5EF4-FFF2-40B4-BE49-F238E27FC236}">
                <a16:creationId xmlns:a16="http://schemas.microsoft.com/office/drawing/2014/main" xmlns="" id="{2A4BBBCF-31DF-4475-9E88-8F57A3B2C09E}"/>
              </a:ext>
            </a:extLst>
          </p:cNvPr>
          <p:cNvSpPr/>
          <p:nvPr userDrawn="1"/>
        </p:nvSpPr>
        <p:spPr>
          <a:xfrm>
            <a:off x="0" y="5428527"/>
            <a:ext cx="1018572" cy="1429473"/>
          </a:xfrm>
          <a:prstGeom prst="corner">
            <a:avLst>
              <a:gd name="adj1" fmla="val 21815"/>
              <a:gd name="adj2" fmla="val 22099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Фигура, имеющая форму буквы L 7">
            <a:extLst>
              <a:ext uri="{FF2B5EF4-FFF2-40B4-BE49-F238E27FC236}">
                <a16:creationId xmlns:a16="http://schemas.microsoft.com/office/drawing/2014/main" xmlns="" id="{344C342A-AFC3-4328-946C-6882274610AA}"/>
              </a:ext>
            </a:extLst>
          </p:cNvPr>
          <p:cNvSpPr/>
          <p:nvPr userDrawn="1"/>
        </p:nvSpPr>
        <p:spPr>
          <a:xfrm rot="10800000">
            <a:off x="11173428" y="0"/>
            <a:ext cx="1018572" cy="1429473"/>
          </a:xfrm>
          <a:prstGeom prst="corner">
            <a:avLst>
              <a:gd name="adj1" fmla="val 21815"/>
              <a:gd name="adj2" fmla="val 22099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Фигура, имеющая форму буквы L 8">
            <a:extLst>
              <a:ext uri="{FF2B5EF4-FFF2-40B4-BE49-F238E27FC236}">
                <a16:creationId xmlns:a16="http://schemas.microsoft.com/office/drawing/2014/main" xmlns="" id="{61889BE7-1BC9-4DB5-9627-64C2ABFE345C}"/>
              </a:ext>
            </a:extLst>
          </p:cNvPr>
          <p:cNvSpPr/>
          <p:nvPr userDrawn="1"/>
        </p:nvSpPr>
        <p:spPr>
          <a:xfrm rot="16200000">
            <a:off x="10987271" y="5613903"/>
            <a:ext cx="1429473" cy="1057153"/>
          </a:xfrm>
          <a:prstGeom prst="corner">
            <a:avLst>
              <a:gd name="adj1" fmla="val 21815"/>
              <a:gd name="adj2" fmla="val 22099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Фигура, имеющая форму буквы L 9">
            <a:extLst>
              <a:ext uri="{FF2B5EF4-FFF2-40B4-BE49-F238E27FC236}">
                <a16:creationId xmlns:a16="http://schemas.microsoft.com/office/drawing/2014/main" xmlns="" id="{D7E3AD0D-FD9E-447A-BC7C-9DFB2452477E}"/>
              </a:ext>
            </a:extLst>
          </p:cNvPr>
          <p:cNvSpPr/>
          <p:nvPr userDrawn="1"/>
        </p:nvSpPr>
        <p:spPr>
          <a:xfrm rot="5400000">
            <a:off x="-186160" y="186160"/>
            <a:ext cx="1429473" cy="1057153"/>
          </a:xfrm>
          <a:prstGeom prst="corner">
            <a:avLst>
              <a:gd name="adj1" fmla="val 21815"/>
              <a:gd name="adj2" fmla="val 22099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068293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2086CDA-E4D9-4680-9160-749F6D68D6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85441D36-FD8D-467A-9F0C-C15D03101D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5EB013D4-5D6D-4F16-B92B-DCDC02203F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BD04A-233C-4E8F-A10D-8C0D98297D7F}" type="datetimeFigureOut">
              <a:rPr lang="ru-RU" smtClean="0"/>
              <a:pPr/>
              <a:t>26.04.2023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2D8A6D1C-C5C1-4F42-A25A-D272BE54DC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C91FEAB-E3DA-4A2A-B748-4B754A11F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7FFB2-FA83-4A05-BBB4-8E512F1273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983216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B0B63CB-98F7-4FD2-AE6A-A9D1D0BBD8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C07B4AB-69EB-4069-9839-993D2E79C3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32A4005B-2E7F-4189-B96D-CAEFC1F367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E87EA7BC-84F9-4F7B-8CAB-E2239A3A0D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BD04A-233C-4E8F-A10D-8C0D98297D7F}" type="datetimeFigureOut">
              <a:rPr lang="ru-RU" smtClean="0"/>
              <a:pPr/>
              <a:t>26.04.2023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064A9B47-FDE3-4CE0-81AF-A83E6641E9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5B2AFF76-4729-4763-A734-414D60FEC4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7FFB2-FA83-4A05-BBB4-8E512F1273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959644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C7A0613-0D99-4D1A-B35E-69F2AE2E9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D9161D37-3665-4485-9C81-A0284C59B0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1E66577C-7E72-4461-97F1-2EFF35D06E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E8327E4B-ABF3-4BBF-87D0-979FF17CE55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7C838068-9821-41C4-A10F-9F910F9206E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FAAFDDEA-5124-47FD-B4EF-22941F87FE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BD04A-233C-4E8F-A10D-8C0D98297D7F}" type="datetimeFigureOut">
              <a:rPr lang="ru-RU" smtClean="0"/>
              <a:pPr/>
              <a:t>26.04.2023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88D7621D-5914-4DCC-8B50-376C51D372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B0F9F542-2397-4C5D-B9B4-43036BE79C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7FFB2-FA83-4A05-BBB4-8E512F1273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011641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B741AA3-DEB8-4E03-B716-EE5AD8A3E3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47B8DF54-7B63-463D-A705-C0CD820F60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BD04A-233C-4E8F-A10D-8C0D98297D7F}" type="datetimeFigureOut">
              <a:rPr lang="ru-RU" smtClean="0"/>
              <a:pPr/>
              <a:t>26.04.2023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8FE19A30-CCCE-4D0F-A5EA-2694C83C5C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DB863358-8F31-42DB-A75E-2CC034FE68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7FFB2-FA83-4A05-BBB4-8E512F1273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107689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исунок 5">
            <a:extLst>
              <a:ext uri="{FF2B5EF4-FFF2-40B4-BE49-F238E27FC236}">
                <a16:creationId xmlns:a16="http://schemas.microsoft.com/office/drawing/2014/main" xmlns="" id="{5D96FC90-666A-41D8-AC3D-8F635019BDF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3044142" cy="34290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Рисунок 5">
            <a:extLst>
              <a:ext uri="{FF2B5EF4-FFF2-40B4-BE49-F238E27FC236}">
                <a16:creationId xmlns:a16="http://schemas.microsoft.com/office/drawing/2014/main" xmlns="" id="{477A18B6-7186-4923-A2C6-B06CC71BFC9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051858" y="3429000"/>
            <a:ext cx="3044142" cy="3429000"/>
          </a:xfrm>
        </p:spPr>
        <p:txBody>
          <a:bodyPr/>
          <a:lstStyle/>
          <a:p>
            <a:endParaRPr lang="ru-RU"/>
          </a:p>
        </p:txBody>
      </p:sp>
      <p:sp>
        <p:nvSpPr>
          <p:cNvPr id="8" name="Рисунок 5">
            <a:extLst>
              <a:ext uri="{FF2B5EF4-FFF2-40B4-BE49-F238E27FC236}">
                <a16:creationId xmlns:a16="http://schemas.microsoft.com/office/drawing/2014/main" xmlns="" id="{75DAD50F-D376-4968-9022-8740455F483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6000" y="0"/>
            <a:ext cx="3044142" cy="3429000"/>
          </a:xfrm>
        </p:spPr>
        <p:txBody>
          <a:bodyPr/>
          <a:lstStyle/>
          <a:p>
            <a:endParaRPr lang="ru-RU"/>
          </a:p>
        </p:txBody>
      </p:sp>
      <p:sp>
        <p:nvSpPr>
          <p:cNvPr id="9" name="Рисунок 5">
            <a:extLst>
              <a:ext uri="{FF2B5EF4-FFF2-40B4-BE49-F238E27FC236}">
                <a16:creationId xmlns:a16="http://schemas.microsoft.com/office/drawing/2014/main" xmlns="" id="{C77762DE-954C-4411-AB2A-49A43212FD9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147858" y="3429000"/>
            <a:ext cx="3044142" cy="3429000"/>
          </a:xfrm>
        </p:spPr>
        <p:txBody>
          <a:bodyPr/>
          <a:lstStyle/>
          <a:p>
            <a:endParaRPr lang="ru-RU"/>
          </a:p>
        </p:txBody>
      </p:sp>
      <p:sp>
        <p:nvSpPr>
          <p:cNvPr id="11" name="Текст 10">
            <a:extLst>
              <a:ext uri="{FF2B5EF4-FFF2-40B4-BE49-F238E27FC236}">
                <a16:creationId xmlns:a16="http://schemas.microsoft.com/office/drawing/2014/main" xmlns="" id="{075DF8B3-B61E-42DF-9749-0A9A8505A44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051175" y="-6906"/>
            <a:ext cx="3036888" cy="3429000"/>
          </a:xfrm>
          <a:solidFill>
            <a:schemeClr val="accent6"/>
          </a:solidFill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2" name="Текст 10">
            <a:extLst>
              <a:ext uri="{FF2B5EF4-FFF2-40B4-BE49-F238E27FC236}">
                <a16:creationId xmlns:a16="http://schemas.microsoft.com/office/drawing/2014/main" xmlns="" id="{320D08EE-D804-40FB-AE7E-CEE254F6355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88063" y="3430929"/>
            <a:ext cx="3036888" cy="3429000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3" name="Текст 10">
            <a:extLst>
              <a:ext uri="{FF2B5EF4-FFF2-40B4-BE49-F238E27FC236}">
                <a16:creationId xmlns:a16="http://schemas.microsoft.com/office/drawing/2014/main" xmlns="" id="{02F63D49-B812-486B-B5E6-9C030000DC8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-22907" y="3429000"/>
            <a:ext cx="3036888" cy="3429000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4" name="Текст 10">
            <a:extLst>
              <a:ext uri="{FF2B5EF4-FFF2-40B4-BE49-F238E27FC236}">
                <a16:creationId xmlns:a16="http://schemas.microsoft.com/office/drawing/2014/main" xmlns="" id="{28D52F32-A499-4CCC-A1BE-7EF779BE7BB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9124268" y="0"/>
            <a:ext cx="3036888" cy="3429000"/>
          </a:xfrm>
          <a:solidFill>
            <a:schemeClr val="accent6"/>
          </a:solidFill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xmlns="" val="28600101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>
            <a:extLst>
              <a:ext uri="{FF2B5EF4-FFF2-40B4-BE49-F238E27FC236}">
                <a16:creationId xmlns:a16="http://schemas.microsoft.com/office/drawing/2014/main" xmlns="" id="{E5460A7A-40FB-40F9-9F01-826315E4986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576479" y="474562"/>
            <a:ext cx="3079750" cy="2954438"/>
          </a:xfrm>
          <a:solidFill>
            <a:schemeClr val="accent6"/>
          </a:solidFill>
          <a:ln>
            <a:noFill/>
          </a:ln>
        </p:spPr>
        <p:txBody>
          <a:bodyPr/>
          <a:lstStyle>
            <a:lvl1pPr marL="0" indent="0" algn="r">
              <a:buNone/>
              <a:defRPr>
                <a:solidFill>
                  <a:schemeClr val="bg1"/>
                </a:solidFill>
              </a:defRPr>
            </a:lvl1pPr>
            <a:lvl2pPr marL="457200" indent="0" algn="r">
              <a:buNone/>
              <a:defRPr>
                <a:solidFill>
                  <a:schemeClr val="bg1"/>
                </a:solidFill>
              </a:defRPr>
            </a:lvl2pPr>
            <a:lvl3pPr marL="914400" indent="0" algn="r">
              <a:buNone/>
              <a:defRPr>
                <a:solidFill>
                  <a:schemeClr val="bg1"/>
                </a:solidFill>
              </a:defRPr>
            </a:lvl3pPr>
            <a:lvl4pPr marL="1371600" indent="0" algn="r">
              <a:buNone/>
              <a:defRPr>
                <a:solidFill>
                  <a:schemeClr val="bg1"/>
                </a:solidFill>
              </a:defRPr>
            </a:lvl4pPr>
            <a:lvl5pPr marL="1828800" indent="0" algn="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endParaRPr lang="en-US" dirty="0"/>
          </a:p>
          <a:p>
            <a:pPr lvl="0"/>
            <a:endParaRPr lang="en-US" dirty="0"/>
          </a:p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8" name="Текст 6">
            <a:extLst>
              <a:ext uri="{FF2B5EF4-FFF2-40B4-BE49-F238E27FC236}">
                <a16:creationId xmlns:a16="http://schemas.microsoft.com/office/drawing/2014/main" xmlns="" id="{4E0003B5-56A3-4F15-9E0F-FFAD95C2938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496729" y="474562"/>
            <a:ext cx="3079750" cy="2954438"/>
          </a:xfrm>
          <a:solidFill>
            <a:schemeClr val="bg1">
              <a:lumMod val="85000"/>
            </a:schemeClr>
          </a:solidFill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endParaRPr lang="en-US" dirty="0"/>
          </a:p>
          <a:p>
            <a:pPr lvl="0"/>
            <a:endParaRPr lang="en-US" dirty="0"/>
          </a:p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9" name="Текст 6">
            <a:extLst>
              <a:ext uri="{FF2B5EF4-FFF2-40B4-BE49-F238E27FC236}">
                <a16:creationId xmlns:a16="http://schemas.microsoft.com/office/drawing/2014/main" xmlns="" id="{F6F17BB5-1285-4C8E-A946-54AAA5C0779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576479" y="3429000"/>
            <a:ext cx="3079750" cy="2954438"/>
          </a:xfrm>
          <a:solidFill>
            <a:schemeClr val="bg1">
              <a:lumMod val="85000"/>
            </a:schemeClr>
          </a:solidFill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endParaRPr lang="en-US" dirty="0"/>
          </a:p>
          <a:p>
            <a:pPr lvl="0"/>
            <a:endParaRPr lang="en-US" dirty="0"/>
          </a:p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0" name="Текст 6">
            <a:extLst>
              <a:ext uri="{FF2B5EF4-FFF2-40B4-BE49-F238E27FC236}">
                <a16:creationId xmlns:a16="http://schemas.microsoft.com/office/drawing/2014/main" xmlns="" id="{213F24E3-9D87-431E-A109-DE113A13899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496729" y="3429000"/>
            <a:ext cx="3079750" cy="2954438"/>
          </a:xfrm>
          <a:solidFill>
            <a:schemeClr val="accent6"/>
          </a:solidFill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bg1"/>
                </a:solidFill>
              </a:defRPr>
            </a:lvl2pPr>
            <a:lvl3pPr marL="914400" indent="0" algn="ctr">
              <a:buNone/>
              <a:defRPr>
                <a:solidFill>
                  <a:schemeClr val="bg1"/>
                </a:solidFill>
              </a:defRPr>
            </a:lvl3pPr>
            <a:lvl4pPr marL="1371600" indent="0" algn="ctr">
              <a:buNone/>
              <a:defRPr>
                <a:solidFill>
                  <a:schemeClr val="bg1"/>
                </a:solidFill>
              </a:defRPr>
            </a:lvl4pPr>
            <a:lvl5pPr marL="1828800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endParaRPr lang="en-US" dirty="0"/>
          </a:p>
          <a:p>
            <a:pPr lvl="0"/>
            <a:endParaRPr lang="en-US" dirty="0"/>
          </a:p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1" name="Текст 6">
            <a:extLst>
              <a:ext uri="{FF2B5EF4-FFF2-40B4-BE49-F238E27FC236}">
                <a16:creationId xmlns:a16="http://schemas.microsoft.com/office/drawing/2014/main" xmlns="" id="{64BCA4AD-2453-4D3A-A6F4-32B0C81B42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35771" y="1770926"/>
            <a:ext cx="4429768" cy="4612511"/>
          </a:xfrm>
        </p:spPr>
        <p:txBody>
          <a:bodyPr/>
          <a:lstStyle>
            <a:lvl1pPr marL="0" indent="0" algn="l">
              <a:buNone/>
              <a:defRPr/>
            </a:lvl1pPr>
            <a:lvl2pPr marL="457200" indent="0" algn="l">
              <a:buNone/>
              <a:defRPr/>
            </a:lvl2pPr>
            <a:lvl3pPr marL="914400" indent="0" algn="l">
              <a:buNone/>
              <a:defRPr/>
            </a:lvl3pPr>
            <a:lvl4pPr marL="1371600" indent="0" algn="l">
              <a:buNone/>
              <a:defRPr/>
            </a:lvl4pPr>
            <a:lvl5pPr marL="1828800" indent="0" algn="l">
              <a:buNone/>
              <a:defRPr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2" name="Заголовок 11">
            <a:extLst>
              <a:ext uri="{FF2B5EF4-FFF2-40B4-BE49-F238E27FC236}">
                <a16:creationId xmlns:a16="http://schemas.microsoft.com/office/drawing/2014/main" xmlns="" id="{D9592A19-466D-444B-BE3E-E2D807AECE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772" y="365125"/>
            <a:ext cx="4429768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xmlns="" val="33825209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xmlns="" id="{7FD8F8F2-4624-4188-A5F6-724E877417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5623" y="365125"/>
            <a:ext cx="5257800" cy="1325563"/>
          </a:xfrm>
        </p:spPr>
        <p:txBody>
          <a:bodyPr/>
          <a:lstStyle>
            <a:lvl1pPr>
              <a:defRPr b="1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xmlns="" id="{3593B03F-2009-4E1E-B76F-4E7AC535130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405623" y="1885950"/>
            <a:ext cx="5257800" cy="4468813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9" name="Текст 6">
            <a:extLst>
              <a:ext uri="{FF2B5EF4-FFF2-40B4-BE49-F238E27FC236}">
                <a16:creationId xmlns:a16="http://schemas.microsoft.com/office/drawing/2014/main" xmlns="" id="{F427EE61-8BDE-44DD-A358-2FAD275FBA5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28577" y="1023846"/>
            <a:ext cx="4057891" cy="822797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1" name="Текст 10">
            <a:extLst>
              <a:ext uri="{FF2B5EF4-FFF2-40B4-BE49-F238E27FC236}">
                <a16:creationId xmlns:a16="http://schemas.microsoft.com/office/drawing/2014/main" xmlns="" id="{E85987E3-7190-47E0-9255-D36D3D11BF0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28577" y="471164"/>
            <a:ext cx="3305175" cy="4286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2" name="Текст 6">
            <a:extLst>
              <a:ext uri="{FF2B5EF4-FFF2-40B4-BE49-F238E27FC236}">
                <a16:creationId xmlns:a16="http://schemas.microsoft.com/office/drawing/2014/main" xmlns="" id="{D3CB2DBF-86BD-4842-BD8D-ED749472115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8577" y="5728474"/>
            <a:ext cx="4057891" cy="822797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3" name="Текст 10">
            <a:extLst>
              <a:ext uri="{FF2B5EF4-FFF2-40B4-BE49-F238E27FC236}">
                <a16:creationId xmlns:a16="http://schemas.microsoft.com/office/drawing/2014/main" xmlns="" id="{3743E8B6-7CBB-471E-A471-58E2B78D329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28577" y="5175792"/>
            <a:ext cx="3305175" cy="4286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4" name="Текст 6">
            <a:extLst>
              <a:ext uri="{FF2B5EF4-FFF2-40B4-BE49-F238E27FC236}">
                <a16:creationId xmlns:a16="http://schemas.microsoft.com/office/drawing/2014/main" xmlns="" id="{43700CC0-27A7-41CD-9023-C5A13EDC283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28577" y="4184064"/>
            <a:ext cx="4057891" cy="822797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5" name="Текст 10">
            <a:extLst>
              <a:ext uri="{FF2B5EF4-FFF2-40B4-BE49-F238E27FC236}">
                <a16:creationId xmlns:a16="http://schemas.microsoft.com/office/drawing/2014/main" xmlns="" id="{C7E1DB0A-9FF1-40B4-BDB5-AC63D121103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28577" y="3631382"/>
            <a:ext cx="3305175" cy="4286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6" name="Текст 6">
            <a:extLst>
              <a:ext uri="{FF2B5EF4-FFF2-40B4-BE49-F238E27FC236}">
                <a16:creationId xmlns:a16="http://schemas.microsoft.com/office/drawing/2014/main" xmlns="" id="{9D51BF41-F634-4D57-A637-FF8A0EC4BB1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28577" y="2558629"/>
            <a:ext cx="4057891" cy="822797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7" name="Текст 10">
            <a:extLst>
              <a:ext uri="{FF2B5EF4-FFF2-40B4-BE49-F238E27FC236}">
                <a16:creationId xmlns:a16="http://schemas.microsoft.com/office/drawing/2014/main" xmlns="" id="{A1A49660-1072-4AE0-8537-A7BC419F156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28577" y="2005947"/>
            <a:ext cx="3305175" cy="4286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graphicFrame>
        <p:nvGraphicFramePr>
          <p:cNvPr id="18" name="Таблица 18">
            <a:extLst>
              <a:ext uri="{FF2B5EF4-FFF2-40B4-BE49-F238E27FC236}">
                <a16:creationId xmlns:a16="http://schemas.microsoft.com/office/drawing/2014/main" xmlns="" id="{70B24C5F-4D3D-4415-A815-49971BABC57B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xmlns="" val="875099799"/>
              </p:ext>
            </p:extLst>
          </p:nvPr>
        </p:nvGraphicFramePr>
        <p:xfrm>
          <a:off x="4745620" y="471163"/>
          <a:ext cx="1435261" cy="6080108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435261">
                  <a:extLst>
                    <a:ext uri="{9D8B030D-6E8A-4147-A177-3AD203B41FA5}">
                      <a16:colId xmlns:a16="http://schemas.microsoft.com/office/drawing/2014/main" xmlns="" val="3484662148"/>
                    </a:ext>
                  </a:extLst>
                </a:gridCol>
              </a:tblGrid>
              <a:tr h="152002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322690842"/>
                  </a:ext>
                </a:extLst>
              </a:tr>
              <a:tr h="152002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597834754"/>
                  </a:ext>
                </a:extLst>
              </a:tr>
              <a:tr h="152002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521002084"/>
                  </a:ext>
                </a:extLst>
              </a:tr>
              <a:tr h="152002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38219575"/>
                  </a:ext>
                </a:extLst>
              </a:tr>
            </a:tbl>
          </a:graphicData>
        </a:graphic>
      </p:graphicFrame>
      <p:sp>
        <p:nvSpPr>
          <p:cNvPr id="20" name="Рисунок 19">
            <a:extLst>
              <a:ext uri="{FF2B5EF4-FFF2-40B4-BE49-F238E27FC236}">
                <a16:creationId xmlns:a16="http://schemas.microsoft.com/office/drawing/2014/main" xmlns="" id="{C502F727-D6EE-497C-A5B0-DE090ED47826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954326" y="696054"/>
            <a:ext cx="1029786" cy="110155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ru-RU"/>
          </a:p>
        </p:txBody>
      </p:sp>
      <p:sp>
        <p:nvSpPr>
          <p:cNvPr id="21" name="Рисунок 19">
            <a:extLst>
              <a:ext uri="{FF2B5EF4-FFF2-40B4-BE49-F238E27FC236}">
                <a16:creationId xmlns:a16="http://schemas.microsoft.com/office/drawing/2014/main" xmlns="" id="{0A240E27-AEFA-43F0-89FF-2A74A5D77D8A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942389" y="2199183"/>
            <a:ext cx="1029786" cy="110155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ru-RU"/>
          </a:p>
        </p:txBody>
      </p:sp>
      <p:sp>
        <p:nvSpPr>
          <p:cNvPr id="22" name="Рисунок 19">
            <a:extLst>
              <a:ext uri="{FF2B5EF4-FFF2-40B4-BE49-F238E27FC236}">
                <a16:creationId xmlns:a16="http://schemas.microsoft.com/office/drawing/2014/main" xmlns="" id="{27F5EEBF-34A9-48CF-83E0-D6D660A5179D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942389" y="3739045"/>
            <a:ext cx="1029786" cy="110155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ru-RU"/>
          </a:p>
        </p:txBody>
      </p:sp>
      <p:sp>
        <p:nvSpPr>
          <p:cNvPr id="23" name="Рисунок 19">
            <a:extLst>
              <a:ext uri="{FF2B5EF4-FFF2-40B4-BE49-F238E27FC236}">
                <a16:creationId xmlns:a16="http://schemas.microsoft.com/office/drawing/2014/main" xmlns="" id="{190A3F46-C204-4178-985D-47AB747A32D6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4954326" y="5261562"/>
            <a:ext cx="1029786" cy="110155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080076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hyperlink" Target="https://presentation-creation.ru/" TargetMode="Externa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93177DD-DF81-4F80-A921-6C4F2C0AAC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864B142D-96E1-400F-9902-09D8626B24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723BA0E2-FBA8-48E6-91B5-D882FB555D4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EBD04A-233C-4E8F-A10D-8C0D98297D7F}" type="datetimeFigureOut">
              <a:rPr lang="ru-RU" smtClean="0"/>
              <a:pPr/>
              <a:t>26.04.2023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9981118-B587-4460-83FC-ED85EF5E883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F381D7A8-14B2-492F-9F61-6C741CF792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67FFB2-FA83-4A05-BBB4-8E512F12736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>
            <a:hlinkClick r:id="rId17"/>
            <a:extLst>
              <a:ext uri="{FF2B5EF4-FFF2-40B4-BE49-F238E27FC236}">
                <a16:creationId xmlns:a16="http://schemas.microsoft.com/office/drawing/2014/main" xmlns="" id="{DB681911-E539-4075-B5C8-107AF8BC28C1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-1194000" y="367393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67450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60" r:id="rId7"/>
    <p:sldLayoutId id="2147483661" r:id="rId8"/>
    <p:sldLayoutId id="2147483655" r:id="rId9"/>
    <p:sldLayoutId id="2147483663" r:id="rId10"/>
    <p:sldLayoutId id="2147483662" r:id="rId11"/>
    <p:sldLayoutId id="2147483656" r:id="rId12"/>
    <p:sldLayoutId id="2147483657" r:id="rId13"/>
    <p:sldLayoutId id="2147483658" r:id="rId14"/>
    <p:sldLayoutId id="2147483659" r:id="rId15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presentation-creation.ru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presentation-creation.ru/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s://presentation-creation.ru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Рисунок 56" descr="Изображение выглядит как текст, внутренний&#10;&#10;Автоматически созданное описание">
            <a:extLst>
              <a:ext uri="{FF2B5EF4-FFF2-40B4-BE49-F238E27FC236}">
                <a16:creationId xmlns:a16="http://schemas.microsoft.com/office/drawing/2014/main" xmlns="" id="{0C8B248D-5DB5-42B4-82E7-5353AFE7CAC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t="374" b="374"/>
          <a:stretch>
            <a:fillRect/>
          </a:stretch>
        </p:blipFill>
        <p:spPr/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9742F0B-5640-44F2-AAAA-19FBC87FA4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28558" y="4401311"/>
            <a:ext cx="5953246" cy="1048893"/>
          </a:xfrm>
        </p:spPr>
        <p:txBody>
          <a:bodyPr>
            <a:noAutofit/>
          </a:bodyPr>
          <a:lstStyle/>
          <a:p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>
                <a:solidFill>
                  <a:schemeClr val="tx1"/>
                </a:solidFill>
                <a:effectLst/>
                <a:latin typeface="+mn-lt"/>
                <a:cs typeface="Arial" pitchFamily="34" charset="0"/>
              </a:rPr>
              <a:t>Исследовательская работа студентов как средство формирования профессионально ориентированной лингвистической компетенции</a:t>
            </a:r>
            <a:r>
              <a:rPr lang="ru-RU" sz="4000" dirty="0" smtClean="0">
                <a:solidFill>
                  <a:schemeClr val="tx1"/>
                </a:solidFill>
              </a:rPr>
              <a:t/>
            </a:r>
            <a:br>
              <a:rPr lang="ru-RU" sz="4000" dirty="0" smtClean="0">
                <a:solidFill>
                  <a:schemeClr val="tx1"/>
                </a:solidFill>
              </a:rPr>
            </a:b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F71255BE-FC6E-4FA6-8B7E-130C4FA388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59424" y="4994974"/>
            <a:ext cx="5953246" cy="1655762"/>
          </a:xfrm>
        </p:spPr>
        <p:txBody>
          <a:bodyPr>
            <a:normAutofit lnSpcReduction="10000"/>
          </a:bodyPr>
          <a:lstStyle/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ru-RU" dirty="0" smtClean="0">
                <a:solidFill>
                  <a:schemeClr val="tx1"/>
                </a:solidFill>
              </a:rPr>
              <a:t>Карташова Г.В., 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ru-RU" dirty="0" smtClean="0">
                <a:solidFill>
                  <a:schemeClr val="tx1"/>
                </a:solidFill>
              </a:rPr>
              <a:t>ГБПОУ «Магнитогорский строительно-монтажный техникум»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ru-RU" dirty="0" smtClean="0">
                <a:solidFill>
                  <a:schemeClr val="tx1"/>
                </a:solidFill>
              </a:rPr>
              <a:t>преподаватель иностранного языка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9144087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+mn-lt"/>
              </a:rPr>
              <a:t>Варианты междисциплинарных заданий</a:t>
            </a:r>
            <a:endParaRPr lang="ru-RU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 smtClean="0"/>
              <a:t>1. Подберите образцы документов по техническому обслуживанию на английском и русском языке. Составьте по ним профессиональный словарь. Проведите морфемный и словообразовательный анализ выбранных слов. Постройте словообразовательные цепочки из данных слов.</a:t>
            </a:r>
          </a:p>
          <a:p>
            <a:pPr lvl="0" algn="just">
              <a:buNone/>
            </a:pPr>
            <a:r>
              <a:rPr lang="ru-RU" dirty="0" smtClean="0"/>
              <a:t>2. Подготовьте сообщение на темы «Осуществление технического обслуживания трактора», «История изобретения бульдозера».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2050" name="Picture 2" descr="C:\Users\Admin\Documents\Без названия (8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8732" y="4850702"/>
            <a:ext cx="2486025" cy="183832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latin typeface="+mn-lt"/>
              </a:rPr>
              <a:t>III</a:t>
            </a:r>
            <a:r>
              <a:rPr lang="ru-RU" dirty="0" smtClean="0">
                <a:latin typeface="+mn-lt"/>
              </a:rPr>
              <a:t> научно-практическая конференция «Твои глобальные перспективы»</a:t>
            </a:r>
            <a:endParaRPr lang="ru-RU" dirty="0">
              <a:latin typeface="+mn-lt"/>
            </a:endParaRPr>
          </a:p>
        </p:txBody>
      </p:sp>
      <p:pic>
        <p:nvPicPr>
          <p:cNvPr id="1026" name="Picture 2" descr="C:\Users\Admin\Desktop\20230421_15485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4953" y="2849753"/>
            <a:ext cx="6297848" cy="3416935"/>
          </a:xfrm>
          <a:prstGeom prst="rect">
            <a:avLst/>
          </a:prstGeom>
          <a:noFill/>
        </p:spPr>
      </p:pic>
      <p:pic>
        <p:nvPicPr>
          <p:cNvPr id="1027" name="Picture 3" descr="C:\Users\Admin\Desktop\04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9345" y="1828800"/>
            <a:ext cx="2828544" cy="449884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+mn-lt"/>
              </a:rPr>
              <a:t>Наши результаты</a:t>
            </a:r>
            <a:endParaRPr lang="ru-RU" dirty="0">
              <a:latin typeface="+mn-lt"/>
            </a:endParaRPr>
          </a:p>
        </p:txBody>
      </p:sp>
      <p:pic>
        <p:nvPicPr>
          <p:cNvPr id="1026" name="Picture 2" descr="K:\20221205_09160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592" y="703961"/>
            <a:ext cx="2452960" cy="3709543"/>
          </a:xfrm>
          <a:prstGeom prst="rect">
            <a:avLst/>
          </a:prstGeom>
          <a:noFill/>
        </p:spPr>
      </p:pic>
      <p:pic>
        <p:nvPicPr>
          <p:cNvPr id="1027" name="Picture 3" descr="K:\20221213_2113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24585" y="1755648"/>
            <a:ext cx="3054679" cy="4376928"/>
          </a:xfrm>
          <a:prstGeom prst="rect">
            <a:avLst/>
          </a:prstGeom>
          <a:noFill/>
        </p:spPr>
      </p:pic>
      <p:pic>
        <p:nvPicPr>
          <p:cNvPr id="1028" name="Picture 4" descr="K:\20221213_21134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50921" y="2170176"/>
            <a:ext cx="2627959" cy="4224528"/>
          </a:xfrm>
          <a:prstGeom prst="rect">
            <a:avLst/>
          </a:prstGeom>
          <a:noFill/>
        </p:spPr>
      </p:pic>
      <p:pic>
        <p:nvPicPr>
          <p:cNvPr id="1029" name="Picture 5" descr="K:\Братанов А.Б.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54752" y="2362200"/>
            <a:ext cx="3291840" cy="4184904"/>
          </a:xfrm>
          <a:prstGeom prst="rect">
            <a:avLst/>
          </a:prstGeom>
          <a:noFill/>
        </p:spPr>
      </p:pic>
      <p:pic>
        <p:nvPicPr>
          <p:cNvPr id="1030" name="Picture 6" descr="C:\Users\Admin\Downloads\Гусев Д.И.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05472" y="2654808"/>
            <a:ext cx="3206496" cy="3611880"/>
          </a:xfrm>
          <a:prstGeom prst="rect">
            <a:avLst/>
          </a:prstGeom>
          <a:noFill/>
        </p:spPr>
      </p:pic>
      <p:pic>
        <p:nvPicPr>
          <p:cNvPr id="1031" name="Picture 7" descr="C:\Users\Admin\Downloads\Карташова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156954" y="2743200"/>
            <a:ext cx="2620518" cy="391363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Рисунок 56" descr="Изображение выглядит как текст, внутренний&#10;&#10;Автоматически созданное описание">
            <a:extLst>
              <a:ext uri="{FF2B5EF4-FFF2-40B4-BE49-F238E27FC236}">
                <a16:creationId xmlns:a16="http://schemas.microsoft.com/office/drawing/2014/main" xmlns="" id="{0C8B248D-5DB5-42B4-82E7-5353AFE7CAC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t="374" b="374"/>
          <a:stretch>
            <a:fillRect/>
          </a:stretch>
        </p:blipFill>
        <p:spPr/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9742F0B-5640-44F2-AAAA-19FBC87FA4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28558" y="4401311"/>
            <a:ext cx="5953246" cy="1048893"/>
          </a:xfrm>
        </p:spPr>
        <p:txBody>
          <a:bodyPr>
            <a:noAutofit/>
          </a:bodyPr>
          <a:lstStyle/>
          <a:p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>
                <a:solidFill>
                  <a:schemeClr val="tx1"/>
                </a:solidFill>
                <a:effectLst/>
                <a:latin typeface="+mn-lt"/>
                <a:cs typeface="Arial" pitchFamily="34" charset="0"/>
              </a:rPr>
              <a:t>Исследовательская работа студентов как средство формирования профессионально ориентированной лингвистической компетенции</a:t>
            </a:r>
            <a:r>
              <a:rPr lang="ru-RU" sz="4000" dirty="0" smtClean="0">
                <a:solidFill>
                  <a:schemeClr val="tx1"/>
                </a:solidFill>
              </a:rPr>
              <a:t/>
            </a:r>
            <a:br>
              <a:rPr lang="ru-RU" sz="4000" dirty="0" smtClean="0">
                <a:solidFill>
                  <a:schemeClr val="tx1"/>
                </a:solidFill>
              </a:rPr>
            </a:b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F71255BE-FC6E-4FA6-8B7E-130C4FA388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59424" y="4994974"/>
            <a:ext cx="5953246" cy="1655762"/>
          </a:xfrm>
        </p:spPr>
        <p:txBody>
          <a:bodyPr>
            <a:normAutofit lnSpcReduction="10000"/>
          </a:bodyPr>
          <a:lstStyle/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ru-RU" dirty="0" smtClean="0">
                <a:solidFill>
                  <a:schemeClr val="tx1"/>
                </a:solidFill>
              </a:rPr>
              <a:t>Карташова Г.В., 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ru-RU" dirty="0" smtClean="0">
                <a:solidFill>
                  <a:schemeClr val="tx1"/>
                </a:solidFill>
              </a:rPr>
              <a:t>ГБПОУ «Магнитогорский строительно-монтажный техникум»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ru-RU" dirty="0" smtClean="0">
                <a:solidFill>
                  <a:schemeClr val="tx1"/>
                </a:solidFill>
              </a:rPr>
              <a:t>преподаватель иностранного языка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9144087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DA76A67-772F-4905-A095-E394625982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+mn-lt"/>
              </a:rPr>
              <a:t>Научные подходы в современном преподавании</a:t>
            </a:r>
            <a:endParaRPr lang="ru-RU" dirty="0">
              <a:latin typeface="+mn-lt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D2B5441-63C2-46D7-AE01-8336336CDF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b="1" dirty="0" smtClean="0">
                <a:solidFill>
                  <a:srgbClr val="00B050"/>
                </a:solidFill>
              </a:rPr>
              <a:t> </a:t>
            </a:r>
            <a:r>
              <a:rPr lang="ru-RU" b="1" dirty="0" err="1" smtClean="0">
                <a:solidFill>
                  <a:srgbClr val="00B050"/>
                </a:solidFill>
              </a:rPr>
              <a:t>системно-деятельностный</a:t>
            </a:r>
            <a:r>
              <a:rPr lang="ru-RU" b="1" dirty="0" smtClean="0">
                <a:solidFill>
                  <a:srgbClr val="00B050"/>
                </a:solidFill>
              </a:rPr>
              <a:t> </a:t>
            </a:r>
            <a:r>
              <a:rPr lang="ru-RU" dirty="0" smtClean="0"/>
              <a:t>- это интеграция системного и деятельностного подходов, где цель, методика обучения определяются с позиций системного подхода, а </a:t>
            </a:r>
            <a:r>
              <a:rPr lang="ru-RU" dirty="0" err="1" smtClean="0"/>
              <a:t>деятельностный</a:t>
            </a:r>
            <a:r>
              <a:rPr lang="ru-RU" dirty="0" smtClean="0"/>
              <a:t> подход рассматривается как инструмент достижения цели; 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dirty="0" smtClean="0">
                <a:solidFill>
                  <a:schemeClr val="accent1"/>
                </a:solidFill>
              </a:rPr>
              <a:t> </a:t>
            </a:r>
            <a:r>
              <a:rPr lang="ru-RU" b="1" dirty="0" err="1" smtClean="0">
                <a:solidFill>
                  <a:srgbClr val="00B050"/>
                </a:solidFill>
              </a:rPr>
              <a:t>компетентностный</a:t>
            </a:r>
            <a:r>
              <a:rPr lang="ru-RU" dirty="0" smtClean="0">
                <a:solidFill>
                  <a:srgbClr val="00B050"/>
                </a:solidFill>
              </a:rPr>
              <a:t> </a:t>
            </a:r>
            <a:r>
              <a:rPr lang="ru-RU" dirty="0" smtClean="0"/>
              <a:t>- это приоритетная ориентация образования на его результаты: формирование необходимых общекультурных и профессиональных компетенций, самоопределение, социализацию, развитие индивидуальности и </a:t>
            </a:r>
            <a:r>
              <a:rPr lang="ru-RU" dirty="0" err="1" smtClean="0"/>
              <a:t>самоактуализацию</a:t>
            </a:r>
            <a:r>
              <a:rPr lang="ru-RU" dirty="0" smtClean="0"/>
              <a:t>;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b="1" dirty="0" smtClean="0">
                <a:solidFill>
                  <a:srgbClr val="00B050"/>
                </a:solidFill>
              </a:rPr>
              <a:t> личностно-ориентированный -</a:t>
            </a:r>
            <a:r>
              <a:rPr lang="ru-RU" dirty="0" smtClean="0"/>
              <a:t> ориентация в педагогической деятельности, позволяющая посредством опоры на систему взаимосвязанных понятий, идей и способов действий обеспечить и поддержать процессы самопознания, </a:t>
            </a:r>
            <a:r>
              <a:rPr lang="ru-RU" dirty="0" err="1" smtClean="0"/>
              <a:t>самостроительства</a:t>
            </a:r>
            <a:r>
              <a:rPr lang="ru-RU" dirty="0" smtClean="0"/>
              <a:t> и самореализации личности ребенка, развитие его неповторимой индивидуальности.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Нижний колонтитул 4">
            <a:extLst>
              <a:ext uri="{FF2B5EF4-FFF2-40B4-BE49-F238E27FC236}">
                <a16:creationId xmlns:a16="http://schemas.microsoft.com/office/drawing/2014/main" xmlns="" id="{189621F5-44DB-4D2C-95C4-12DED255F2A5}"/>
              </a:ext>
            </a:extLst>
          </p:cNvPr>
          <p:cNvSpPr txBox="1">
            <a:spLocks/>
          </p:cNvSpPr>
          <p:nvPr/>
        </p:nvSpPr>
        <p:spPr>
          <a:xfrm>
            <a:off x="3953505" y="6492352"/>
            <a:ext cx="4227327" cy="365126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Шаблоны презентаций с сайта </a:t>
            </a:r>
            <a:r>
              <a:rPr lang="en-US" sz="1200" dirty="0">
                <a:solidFill>
                  <a:schemeClr val="accent6">
                    <a:lumMod val="75000"/>
                  </a:schemeClr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presentation-creation.ru</a:t>
            </a:r>
            <a:endParaRPr lang="ru-RU" sz="12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861274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+mn-lt"/>
              </a:rPr>
              <a:t>Лингвистическая компетенция </a:t>
            </a:r>
            <a:endParaRPr lang="ru-RU" b="1" dirty="0">
              <a:latin typeface="+mn-lt"/>
            </a:endParaRPr>
          </a:p>
        </p:txBody>
      </p:sp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804672" y="1407799"/>
            <a:ext cx="1029004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Р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асширение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знаний о системе русского и английского языков, совершенствование умения использовать грамматические структуры и языковые средства в соответствии с нормами данного языка, свободное использование приобретенного словарного запаса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8" name="Схема 17"/>
          <p:cNvGraphicFramePr/>
          <p:nvPr/>
        </p:nvGraphicFramePr>
        <p:xfrm>
          <a:off x="1654048" y="1719072"/>
          <a:ext cx="8128000" cy="57725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42444380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4400" dirty="0" smtClean="0">
                <a:solidFill>
                  <a:schemeClr val="tx1"/>
                </a:solidFill>
                <a:effectLst/>
                <a:latin typeface="+mn-lt"/>
              </a:rPr>
              <a:t>Научно-исследовательская деятельность</a:t>
            </a:r>
            <a:endParaRPr lang="ru-RU" sz="4400" dirty="0">
              <a:solidFill>
                <a:schemeClr val="tx1"/>
              </a:solidFill>
              <a:effectLst/>
              <a:latin typeface="+mn-lt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6096000" y="2865120"/>
            <a:ext cx="5953246" cy="2392680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C00000"/>
                </a:solidFill>
              </a:rPr>
              <a:t>направлена на получение и применение новых знаний, в том числе: фундаментальные научные исследования и прикладные научные исследования</a:t>
            </a:r>
            <a:r>
              <a:rPr lang="ru-RU" sz="3600" dirty="0" smtClean="0"/>
              <a:t> </a:t>
            </a:r>
            <a:endParaRPr lang="ru-RU" sz="3600" dirty="0"/>
          </a:p>
        </p:txBody>
      </p:sp>
      <p:pic>
        <p:nvPicPr>
          <p:cNvPr id="27652" name="Picture 4" descr="НИР в магистратуре: формы проведения и особенности проверки - АртМосковия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/>
          <a:srcRect l="25871" r="25871"/>
          <a:stretch>
            <a:fillRect/>
          </a:stretch>
        </p:blipFill>
        <p:spPr bwMode="auto"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>
            <a:extLst>
              <a:ext uri="{FF2B5EF4-FFF2-40B4-BE49-F238E27FC236}">
                <a16:creationId xmlns:a16="http://schemas.microsoft.com/office/drawing/2014/main" xmlns="" id="{3105377B-1A8E-4D93-AF22-A6E520F997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+mn-lt"/>
              </a:rPr>
              <a:t>Исследование англоязычных терминов электронных систем автомобиля</a:t>
            </a:r>
            <a:endParaRPr lang="ru-RU" dirty="0">
              <a:latin typeface="+mn-lt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816864" y="2560319"/>
            <a:ext cx="10536936" cy="361664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1) выявить и описать структурное разнообразие названий электронных систем автомобиля.</a:t>
            </a:r>
          </a:p>
          <a:p>
            <a:pPr>
              <a:buNone/>
            </a:pPr>
            <a:r>
              <a:rPr lang="ru-RU" dirty="0" smtClean="0"/>
              <a:t>2)  провести анализ  основных способов словообразования данных терминов.</a:t>
            </a:r>
          </a:p>
          <a:p>
            <a:pPr>
              <a:buNone/>
            </a:pPr>
            <a:r>
              <a:rPr lang="ru-RU" dirty="0" smtClean="0"/>
              <a:t>3) описать варианты перевода исследуемых терминов на русский язык. </a:t>
            </a:r>
            <a:endParaRPr lang="ru-RU" dirty="0"/>
          </a:p>
        </p:txBody>
      </p:sp>
      <p:sp>
        <p:nvSpPr>
          <p:cNvPr id="11" name="Нижний колонтитул 4">
            <a:extLst>
              <a:ext uri="{FF2B5EF4-FFF2-40B4-BE49-F238E27FC236}">
                <a16:creationId xmlns:a16="http://schemas.microsoft.com/office/drawing/2014/main" xmlns="" id="{9556CDE3-9A9F-40BF-8E6E-5AC81A107539}"/>
              </a:ext>
            </a:extLst>
          </p:cNvPr>
          <p:cNvSpPr txBox="1">
            <a:spLocks/>
          </p:cNvSpPr>
          <p:nvPr/>
        </p:nvSpPr>
        <p:spPr>
          <a:xfrm>
            <a:off x="3953505" y="6492352"/>
            <a:ext cx="4227327" cy="365126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Шаблоны презентаций с сайта </a:t>
            </a:r>
            <a:r>
              <a:rPr lang="en-US" sz="1200" dirty="0">
                <a:solidFill>
                  <a:schemeClr val="accent6">
                    <a:lumMod val="75000"/>
                  </a:schemeClr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presentation-creation.ru</a:t>
            </a:r>
            <a:endParaRPr lang="ru-RU" sz="1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 useBgFill="1">
        <p:nvSpPr>
          <p:cNvPr id="6" name="Прямоугольник 5"/>
          <p:cNvSpPr/>
          <p:nvPr/>
        </p:nvSpPr>
        <p:spPr>
          <a:xfrm>
            <a:off x="2767584" y="1584960"/>
            <a:ext cx="5657088" cy="914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C00000"/>
                </a:solidFill>
              </a:rPr>
              <a:t>Задачи исследования:</a:t>
            </a:r>
            <a:endParaRPr lang="ru-RU" sz="36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838058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C199765-881A-49AD-AC39-6DA7E0490E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+mn-lt"/>
              </a:rPr>
              <a:t>Буклет</a:t>
            </a:r>
            <a:endParaRPr lang="ru-RU" dirty="0">
              <a:latin typeface="+mn-lt"/>
            </a:endParaRPr>
          </a:p>
        </p:txBody>
      </p:sp>
      <p:sp>
        <p:nvSpPr>
          <p:cNvPr id="4" name="Нижний колонтитул 4">
            <a:extLst>
              <a:ext uri="{FF2B5EF4-FFF2-40B4-BE49-F238E27FC236}">
                <a16:creationId xmlns:a16="http://schemas.microsoft.com/office/drawing/2014/main" xmlns="" id="{B31F4538-F299-41F3-9002-8B243C9B26FA}"/>
              </a:ext>
            </a:extLst>
          </p:cNvPr>
          <p:cNvSpPr txBox="1">
            <a:spLocks/>
          </p:cNvSpPr>
          <p:nvPr/>
        </p:nvSpPr>
        <p:spPr>
          <a:xfrm>
            <a:off x="3953505" y="6492352"/>
            <a:ext cx="4227327" cy="365126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Шаблоны презентаций с сайта </a:t>
            </a:r>
            <a:r>
              <a:rPr lang="en-US" sz="1200" dirty="0">
                <a:solidFill>
                  <a:schemeClr val="accent6">
                    <a:lumMod val="75000"/>
                  </a:schemeClr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presentation-creation.ru</a:t>
            </a:r>
            <a:endParaRPr lang="ru-RU" sz="12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6145" name="Picture 1" descr="C:\Users\Admin\AppData\Local\Temp\Rar$DIa5272.42906\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8226" y="1569593"/>
            <a:ext cx="4674477" cy="4038727"/>
          </a:xfrm>
          <a:prstGeom prst="rect">
            <a:avLst/>
          </a:prstGeom>
          <a:noFill/>
        </p:spPr>
      </p:pic>
      <p:pic>
        <p:nvPicPr>
          <p:cNvPr id="6146" name="Picture 2" descr="C:\Users\Admin\AppData\Local\Temp\Rar$DIa5272.46055\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6416" y="1621536"/>
            <a:ext cx="4569654" cy="398678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8116433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cap="all" dirty="0" smtClean="0">
                <a:latin typeface="+mn-lt"/>
              </a:rPr>
              <a:t>сравнительный анализ этимологии названий дорожно-строительных машин в английском и русском языках</a:t>
            </a:r>
            <a:endParaRPr lang="ru-RU" sz="3200" b="1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1182624" y="2605977"/>
            <a:ext cx="9037638" cy="331946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1) Изучить происхождение названий дорожно-строительных машин в русском и английском языках.</a:t>
            </a:r>
          </a:p>
          <a:p>
            <a:pPr>
              <a:buNone/>
            </a:pPr>
            <a:r>
              <a:rPr lang="ru-RU" dirty="0" smtClean="0"/>
              <a:t>2) На основе этимологических данных провести сравнительный анализ изучаемых терминов с точки зрения их: а) семантики, б) пройденных лингвистических путей развития.</a:t>
            </a:r>
          </a:p>
          <a:p>
            <a:pPr>
              <a:buNone/>
            </a:pPr>
            <a:r>
              <a:rPr lang="ru-RU" dirty="0" smtClean="0"/>
              <a:t>3) Разработать англо-русский этимологический словарь названий дорожно-строительных машин.</a:t>
            </a:r>
          </a:p>
          <a:p>
            <a:pPr>
              <a:buNone/>
            </a:pPr>
            <a:endParaRPr lang="ru-RU" dirty="0"/>
          </a:p>
        </p:txBody>
      </p:sp>
      <p:sp useBgFill="1">
        <p:nvSpPr>
          <p:cNvPr id="4" name="Прямоугольник 3"/>
          <p:cNvSpPr/>
          <p:nvPr/>
        </p:nvSpPr>
        <p:spPr>
          <a:xfrm>
            <a:off x="2584704" y="1645920"/>
            <a:ext cx="5425440" cy="914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C00000"/>
                </a:solidFill>
              </a:rPr>
              <a:t>Задачи  исследования:</a:t>
            </a:r>
            <a:endParaRPr lang="ru-RU" sz="40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9B48A229-354D-4856-8D40-98AE1ACE05E7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560275" y="1441178"/>
            <a:ext cx="3155123" cy="3684091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97919C57-FDEC-4B2C-B441-7D5326918CBF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57917" y="2885522"/>
            <a:ext cx="3026833" cy="3684091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E8CF747A-C81A-4093-9A88-0CC2990AD0C3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699561" y="2544914"/>
            <a:ext cx="3149588" cy="359375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0CD7DEE8-5E69-4B5D-9AAD-063921ABBC53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89690" y="2841677"/>
            <a:ext cx="3155121" cy="379686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D0361401-50E9-40AE-B0A1-6BE6DF1A342C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979845" y="2557079"/>
            <a:ext cx="3155121" cy="368706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9F9B5E3-8F73-4DB0-9C6C-6DA7FC41AA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0616" y="364025"/>
            <a:ext cx="10493185" cy="998742"/>
          </a:xfrm>
        </p:spPr>
        <p:txBody>
          <a:bodyPr>
            <a:noAutofit/>
          </a:bodyPr>
          <a:lstStyle/>
          <a:p>
            <a:pPr algn="ctr"/>
            <a:r>
              <a:rPr lang="ru-RU" b="1" dirty="0">
                <a:latin typeface="+mn-lt"/>
              </a:rPr>
              <a:t>Англо-русский этимологический словарь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="" xmlns:a16="http://schemas.microsoft.com/office/drawing/2014/main" id="{26ABE15F-012D-4437-ADA1-5DA2F8C5B6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C70382EF-DB84-422E-8493-9980D40FFDDC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606601" y="2154989"/>
            <a:ext cx="2962025" cy="368705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55454E9B-B8E4-4310-9EF7-A924ADECDD0E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40522" y="1417229"/>
            <a:ext cx="3155121" cy="368409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43403932"/>
      </p:ext>
    </p:extLst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+mn-lt"/>
              </a:rPr>
              <a:t>Практическая подготовка</a:t>
            </a:r>
            <a:endParaRPr lang="ru-RU" dirty="0">
              <a:latin typeface="+mn-lt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765048" y="1743454"/>
          <a:ext cx="10098024" cy="4693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66008"/>
                <a:gridCol w="3366008"/>
                <a:gridCol w="3366008"/>
              </a:tblGrid>
              <a:tr h="593624">
                <a:tc>
                  <a:txBody>
                    <a:bodyPr/>
                    <a:lstStyle/>
                    <a:p>
                      <a:r>
                        <a:rPr lang="ru-RU" sz="2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Формируемые компетенции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Межпредметные понятия 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Приемы работы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3710153">
                <a:tc>
                  <a:txBody>
                    <a:bodyPr/>
                    <a:lstStyle/>
                    <a:p>
                      <a:r>
                        <a:rPr lang="ru-RU" sz="2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ОК 09. Пользоваться профессиональной документацией на государственном и иностранном языках.</a:t>
                      </a:r>
                    </a:p>
                    <a:p>
                      <a:r>
                        <a:rPr lang="ru-RU" sz="2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ПК 1.5. Оформлять техническую и отчетную документацию по техническому обслуживанию.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Профессиональная терминология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Работа со словарем по поиску значений слов.</a:t>
                      </a:r>
                    </a:p>
                    <a:p>
                      <a:r>
                        <a:rPr lang="ru-RU" sz="2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Работа с текстами профессиональной направленности.</a:t>
                      </a:r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7" name="Picture 3" descr="C:\Users\Admin\Documents\images (13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22402" y="4847082"/>
            <a:ext cx="3438525" cy="13335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376</TotalTime>
  <Words>416</Words>
  <Application>Microsoft Office PowerPoint</Application>
  <PresentationFormat>Произвольный</PresentationFormat>
  <Paragraphs>48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   Исследовательская работа студентов как средство формирования профессионально ориентированной лингвистической компетенции </vt:lpstr>
      <vt:lpstr>Научные подходы в современном преподавании</vt:lpstr>
      <vt:lpstr>Лингвистическая компетенция </vt:lpstr>
      <vt:lpstr>Научно-исследовательская деятельность</vt:lpstr>
      <vt:lpstr>Исследование англоязычных терминов электронных систем автомобиля</vt:lpstr>
      <vt:lpstr>Буклет</vt:lpstr>
      <vt:lpstr>сравнительный анализ этимологии названий дорожно-строительных машин в английском и русском языках</vt:lpstr>
      <vt:lpstr>Англо-русский этимологический словарь</vt:lpstr>
      <vt:lpstr>Практическая подготовка</vt:lpstr>
      <vt:lpstr>Варианты междисциплинарных заданий</vt:lpstr>
      <vt:lpstr>III научно-практическая конференция «Твои глобальные перспективы»</vt:lpstr>
      <vt:lpstr>Наши результаты</vt:lpstr>
      <vt:lpstr>   Исследовательская работа студентов как средство формирования профессионально ориентированной лингвистической компетенции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 Obstinate</dc:creator>
  <cp:lastModifiedBy>Admin</cp:lastModifiedBy>
  <cp:revision>37</cp:revision>
  <dcterms:created xsi:type="dcterms:W3CDTF">2021-12-09T11:10:51Z</dcterms:created>
  <dcterms:modified xsi:type="dcterms:W3CDTF">2023-04-26T15:09:31Z</dcterms:modified>
</cp:coreProperties>
</file>