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66" r:id="rId7"/>
    <p:sldId id="269" r:id="rId8"/>
    <p:sldId id="271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2C43"/>
    <a:srgbClr val="333399"/>
    <a:srgbClr val="00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780" autoAdjust="0"/>
  </p:normalViewPr>
  <p:slideViewPr>
    <p:cSldViewPr>
      <p:cViewPr>
        <p:scale>
          <a:sx n="69" d="100"/>
          <a:sy n="69" d="100"/>
        </p:scale>
        <p:origin x="-1110" y="-6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51467-C196-48B1-9C99-F3B1C3F356B1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7D1E8-7A50-40FE-862D-B7D406D987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51467-C196-48B1-9C99-F3B1C3F356B1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7D1E8-7A50-40FE-862D-B7D406D987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51467-C196-48B1-9C99-F3B1C3F356B1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7D1E8-7A50-40FE-862D-B7D406D987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51467-C196-48B1-9C99-F3B1C3F356B1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7D1E8-7A50-40FE-862D-B7D406D987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51467-C196-48B1-9C99-F3B1C3F356B1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7D1E8-7A50-40FE-862D-B7D406D987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51467-C196-48B1-9C99-F3B1C3F356B1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7D1E8-7A50-40FE-862D-B7D406D987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51467-C196-48B1-9C99-F3B1C3F356B1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7D1E8-7A50-40FE-862D-B7D406D987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51467-C196-48B1-9C99-F3B1C3F356B1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7D1E8-7A50-40FE-862D-B7D406D987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51467-C196-48B1-9C99-F3B1C3F356B1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7D1E8-7A50-40FE-862D-B7D406D987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51467-C196-48B1-9C99-F3B1C3F356B1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7D1E8-7A50-40FE-862D-B7D406D987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51467-C196-48B1-9C99-F3B1C3F356B1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7D1E8-7A50-40FE-862D-B7D406D987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51467-C196-48B1-9C99-F3B1C3F356B1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87D1E8-7A50-40FE-862D-B7D406D9871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2" descr="D:\диск д\work\МЕРОПРИЯТИЯ_ОБЩЕКОЛЛЕДЖНЫЕ\20-21\Презентации\Банер__1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73025" y="0"/>
            <a:ext cx="92170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D:\диск д\work\МЕРОПРИЯТИЯ_ОБЩЕКОЛЛЕДЖНЫЕ\20-21\Презентации\Банер__1.png"/>
          <p:cNvPicPr>
            <a:picLocks noChangeAspect="1" noChangeArrowheads="1"/>
          </p:cNvPicPr>
          <p:nvPr userDrawn="1"/>
        </p:nvPicPr>
        <p:blipFill>
          <a:blip r:embed="rId14" cstate="print"/>
          <a:srcRect l="10275" r="475" b="30173"/>
          <a:stretch>
            <a:fillRect/>
          </a:stretch>
        </p:blipFill>
        <p:spPr bwMode="auto">
          <a:xfrm>
            <a:off x="2268538" y="-26988"/>
            <a:ext cx="6875462" cy="400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D:\диск д\work\ЛОГОТИПЫ\18-19\ГОТОВЫЕ\CMYK\ЛОГОПИТ_МТК_19_Посл._белый на прозрачном.pn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740650" y="439738"/>
            <a:ext cx="1223963" cy="75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857364"/>
            <a:ext cx="7886728" cy="2500329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Реализация профессиональной направленности на учебных занятиях по </a:t>
            </a: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иностранному языку </a:t>
            </a: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 </a:t>
            </a: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профессии</a:t>
            </a:r>
            <a:b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u="sng" cap="all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43.01.09 Повар, кондитер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4593098"/>
            <a:ext cx="5143536" cy="1500198"/>
          </a:xfrm>
        </p:spPr>
        <p:txBody>
          <a:bodyPr>
            <a:normAutofit/>
          </a:bodyPr>
          <a:lstStyle/>
          <a:p>
            <a:pPr algn="r">
              <a:spcBef>
                <a:spcPts val="600"/>
              </a:spcBef>
            </a:pPr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Яковлева Ольга Анатольевна,</a:t>
            </a:r>
          </a:p>
          <a:p>
            <a:pPr algn="r">
              <a:spcBef>
                <a:spcPts val="600"/>
              </a:spcBef>
            </a:pPr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преподаватель иностранного языка</a:t>
            </a:r>
          </a:p>
          <a:p>
            <a:pPr algn="r">
              <a:spcBef>
                <a:spcPts val="600"/>
              </a:spcBef>
            </a:pPr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Прокофьева Анна Николаевна,</a:t>
            </a:r>
            <a:endParaRPr lang="ru-RU" sz="1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r">
              <a:spcBef>
                <a:spcPts val="600"/>
              </a:spcBef>
            </a:pPr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преподаватель иностранного языка</a:t>
            </a:r>
            <a:endParaRPr lang="ru-RU" sz="1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07504" y="142853"/>
            <a:ext cx="6336704" cy="10001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государственное бюджетное образовательное учреждение профессиональная образовательная организация </a:t>
            </a:r>
            <a:b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«Магнитогорский технологический колледж имени В.П.Омельченко»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323528" y="6309320"/>
            <a:ext cx="1000132" cy="428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2023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5832648" cy="562074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Нормативные 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документы: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836712"/>
            <a:ext cx="8822214" cy="5689366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Font typeface="+mj-lt"/>
              <a:buAutoNum type="arabicPeriod"/>
              <a:tabLst>
                <a:tab pos="355600" algn="l"/>
                <a:tab pos="452438" algn="l"/>
              </a:tabLst>
            </a:pPr>
            <a:r>
              <a:rPr lang="ru-RU" sz="1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 образовании в Российской Федерации (с изменениями на 2 июля </a:t>
            </a:r>
            <a:br>
              <a:rPr lang="ru-RU" sz="1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2021 года) (редакция, действующая с 1 сентября 2021 года): Федеральный закон от 29.12.2012 №273-ФЗ // Собрание законодательства Российской Федерации. N 53 (</a:t>
            </a:r>
            <a:r>
              <a:rPr lang="ru-RU" sz="18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ч.I</a:t>
            </a:r>
            <a:r>
              <a:rPr lang="ru-RU" sz="1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). 31.12.2012. ст.7598</a:t>
            </a:r>
          </a:p>
          <a:p>
            <a:pPr>
              <a:buFont typeface="+mj-lt"/>
              <a:buAutoNum type="arabicPeriod"/>
            </a:pPr>
            <a:r>
              <a:rPr lang="ru-RU" altLang="en-US" sz="1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Приказ </a:t>
            </a:r>
            <a:r>
              <a:rPr lang="ru-RU" altLang="en-US" sz="18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Минобрнауки</a:t>
            </a:r>
            <a:r>
              <a:rPr lang="ru-RU" altLang="en-US" sz="1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России от 17.05.2012 N 413 (ред. от 12.08.2022) "Об утверждении федерального государственного образовательного стандарта среднего общего образования"</a:t>
            </a:r>
          </a:p>
          <a:p>
            <a:pPr>
              <a:buFont typeface="+mj-lt"/>
              <a:buAutoNum type="arabicPeriod"/>
            </a:pPr>
            <a:r>
              <a:rPr lang="ru-RU" altLang="en-US" sz="1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Приказ Министерства просвещения Российской Федерации от 23.11.2022 № 1014 "Об утверждении федеральной образовательной программы среднего общего образования"</a:t>
            </a:r>
          </a:p>
          <a:p>
            <a:pPr>
              <a:buFont typeface="+mj-lt"/>
              <a:buAutoNum type="arabicPeriod"/>
            </a:pPr>
            <a:r>
              <a:rPr lang="ru-RU" altLang="en-US" sz="1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Распоряжение Министерства просвещения Российской Федерации от 30.04.2021г. №98 «Об утверждении Концепции преподавания общеобразовательных дисциплин с учетом профессиональной направленности программ среднего профессионального образования, реализуемых на базе основного общего образования»;</a:t>
            </a:r>
          </a:p>
          <a:p>
            <a:pPr>
              <a:buFont typeface="+mj-lt"/>
              <a:buAutoNum type="arabicPeriod"/>
            </a:pPr>
            <a:r>
              <a:rPr lang="ru-RU" altLang="en-US" sz="1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Методические рекомендации по реализации среднего образования в пределах освоения образовательной программы профессионального образования на базе основного общего образования // https://docs.edu.gov.ru/document/e2f7e224620a8aec7814ff53e623379b/</a:t>
            </a:r>
          </a:p>
          <a:p>
            <a:pPr marL="0" indent="0">
              <a:spcBef>
                <a:spcPts val="1200"/>
              </a:spcBef>
              <a:buNone/>
              <a:tabLst>
                <a:tab pos="355600" algn="l"/>
                <a:tab pos="452438" algn="l"/>
              </a:tabLst>
            </a:pPr>
            <a:endParaRPr lang="ru-RU" sz="1800" b="1" dirty="0">
              <a:latin typeface="Arial" pitchFamily="34" charset="0"/>
              <a:cs typeface="Arial" pitchFamily="34" charset="0"/>
            </a:endParaRPr>
          </a:p>
          <a:p>
            <a:pPr marL="0" indent="0">
              <a:spcBef>
                <a:spcPts val="1200"/>
              </a:spcBef>
              <a:buNone/>
              <a:tabLst>
                <a:tab pos="355600" algn="l"/>
                <a:tab pos="452438" algn="l"/>
              </a:tabLst>
            </a:pPr>
            <a:endParaRPr lang="ru-RU" sz="1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071678"/>
            <a:ext cx="8229600" cy="4525963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00000"/>
              </a:lnSpc>
              <a:buFont typeface="Wingdings" pitchFamily="2" charset="2"/>
              <a:buChar char="Ø"/>
            </a:pPr>
            <a:r>
              <a:rPr lang="ru-RU" altLang="en-US" sz="2400" b="1" dirty="0">
                <a:solidFill>
                  <a:srgbClr val="002060"/>
                </a:solidFill>
                <a:latin typeface="Arial" pitchFamily="34" charset="0"/>
              </a:rPr>
              <a:t>результативное освоение основной образовательной программы среднего профессионального образования на разных уровнях (базовом и углубленном);</a:t>
            </a:r>
          </a:p>
          <a:p>
            <a:pPr>
              <a:lnSpc>
                <a:spcPct val="100000"/>
              </a:lnSpc>
              <a:buFont typeface="Wingdings" pitchFamily="2" charset="2"/>
              <a:buChar char="Ø"/>
            </a:pPr>
            <a:r>
              <a:rPr lang="ru-RU" altLang="en-US" sz="2400" b="1" dirty="0">
                <a:solidFill>
                  <a:srgbClr val="002060"/>
                </a:solidFill>
                <a:latin typeface="Arial" pitchFamily="34" charset="0"/>
              </a:rPr>
              <a:t>обновление и разработка содержания общеобразовательных дисциплин с учетом профессиональной направленности;</a:t>
            </a:r>
          </a:p>
          <a:p>
            <a:pPr>
              <a:lnSpc>
                <a:spcPct val="100000"/>
              </a:lnSpc>
              <a:buFont typeface="Wingdings" pitchFamily="2" charset="2"/>
              <a:buChar char="Ø"/>
            </a:pPr>
            <a:r>
              <a:rPr lang="ru-RU" altLang="en-US" sz="2400" b="1" dirty="0">
                <a:solidFill>
                  <a:srgbClr val="002060"/>
                </a:solidFill>
                <a:latin typeface="Arial" pitchFamily="34" charset="0"/>
              </a:rPr>
              <a:t>синхронизацию предметных, </a:t>
            </a:r>
            <a:r>
              <a:rPr lang="ru-RU" altLang="en-US" sz="2400" b="1" dirty="0" err="1">
                <a:solidFill>
                  <a:srgbClr val="002060"/>
                </a:solidFill>
                <a:latin typeface="Arial" pitchFamily="34" charset="0"/>
              </a:rPr>
              <a:t>метапредметных</a:t>
            </a:r>
            <a:r>
              <a:rPr lang="ru-RU" altLang="en-US" sz="2400" b="1" dirty="0">
                <a:solidFill>
                  <a:srgbClr val="002060"/>
                </a:solidFill>
                <a:latin typeface="Arial" pitchFamily="34" charset="0"/>
              </a:rPr>
              <a:t> и личностных результатов с общими и профессиональными компетенциями;</a:t>
            </a:r>
          </a:p>
          <a:p>
            <a:pPr>
              <a:lnSpc>
                <a:spcPct val="100000"/>
              </a:lnSpc>
              <a:buFont typeface="Wingdings" pitchFamily="2" charset="2"/>
              <a:buChar char="Ø"/>
            </a:pPr>
            <a:r>
              <a:rPr lang="ru-RU" altLang="en-US" sz="2400" b="1" dirty="0">
                <a:solidFill>
                  <a:srgbClr val="002060"/>
                </a:solidFill>
                <a:latin typeface="Arial" pitchFamily="34" charset="0"/>
              </a:rPr>
              <a:t>проектирование механизмов контроля и оценки результатов освоения общеобразовательной дисциплины с учетом профессиональной направленности основной образовательной программы среднего профессионального образования;</a:t>
            </a:r>
          </a:p>
          <a:p>
            <a:pPr>
              <a:lnSpc>
                <a:spcPct val="100000"/>
              </a:lnSpc>
              <a:buFont typeface="Wingdings" pitchFamily="2" charset="2"/>
              <a:buChar char="Ø"/>
            </a:pPr>
            <a:r>
              <a:rPr lang="ru-RU" altLang="en-US" sz="2400" b="1" dirty="0">
                <a:solidFill>
                  <a:srgbClr val="002060"/>
                </a:solidFill>
                <a:latin typeface="Arial" pitchFamily="34" charset="0"/>
              </a:rPr>
              <a:t>выявление особенностей в организации учебных занятий при реализации общеобразовательной дисциплины с учетом профессиональной направленности (индивидуальные и групповые проекты, бинарные занятия и др.).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07504" y="429194"/>
            <a:ext cx="6821950" cy="13567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altLang="en-US" b="1" dirty="0" smtClean="0">
                <a:solidFill>
                  <a:srgbClr val="FF0000"/>
                </a:solidFill>
                <a:latin typeface="Arial" pitchFamily="34" charset="0"/>
              </a:rPr>
              <a:t>Методика </a:t>
            </a:r>
            <a:r>
              <a:rPr lang="ru-RU" altLang="en-US" b="1" dirty="0">
                <a:solidFill>
                  <a:srgbClr val="FF0000"/>
                </a:solidFill>
                <a:latin typeface="Arial" pitchFamily="34" charset="0"/>
              </a:rPr>
              <a:t>преподавания</a:t>
            </a:r>
            <a:br>
              <a:rPr lang="ru-RU" altLang="en-US" b="1" dirty="0">
                <a:solidFill>
                  <a:srgbClr val="FF0000"/>
                </a:solidFill>
                <a:latin typeface="Arial" pitchFamily="34" charset="0"/>
              </a:rPr>
            </a:br>
            <a:r>
              <a:rPr lang="ru-RU" altLang="en-US" b="1" dirty="0">
                <a:solidFill>
                  <a:srgbClr val="FF0000"/>
                </a:solidFill>
                <a:latin typeface="Arial" pitchFamily="34" charset="0"/>
              </a:rPr>
              <a:t>по </a:t>
            </a:r>
            <a:r>
              <a:rPr lang="ru-RU" altLang="en-US" b="1" dirty="0" smtClean="0">
                <a:solidFill>
                  <a:srgbClr val="FF0000"/>
                </a:solidFill>
                <a:latin typeface="Arial" pitchFamily="34" charset="0"/>
              </a:rPr>
              <a:t>общеобразовательной </a:t>
            </a:r>
            <a:r>
              <a:rPr lang="ru-RU" altLang="en-US" b="1" dirty="0">
                <a:solidFill>
                  <a:srgbClr val="FF0000"/>
                </a:solidFill>
                <a:latin typeface="Arial" pitchFamily="34" charset="0"/>
              </a:rPr>
              <a:t>(</a:t>
            </a:r>
            <a:r>
              <a:rPr lang="ru-RU" altLang="en-US" b="1" dirty="0" smtClean="0">
                <a:solidFill>
                  <a:srgbClr val="FF0000"/>
                </a:solidFill>
                <a:latin typeface="Arial" pitchFamily="34" charset="0"/>
              </a:rPr>
              <a:t>обязательной) дисциплине «Иностранный  </a:t>
            </a:r>
            <a:r>
              <a:rPr lang="ru-RU" altLang="en-US" b="1" dirty="0">
                <a:solidFill>
                  <a:srgbClr val="FF0000"/>
                </a:solidFill>
                <a:latin typeface="Arial" pitchFamily="34" charset="0"/>
              </a:rPr>
              <a:t>язык</a:t>
            </a:r>
            <a:r>
              <a:rPr lang="ru-RU" altLang="en-US" b="1" dirty="0" smtClean="0">
                <a:solidFill>
                  <a:srgbClr val="FF0000"/>
                </a:solidFill>
                <a:latin typeface="Arial" pitchFamily="34" charset="0"/>
              </a:rPr>
              <a:t>» с </a:t>
            </a:r>
            <a:r>
              <a:rPr lang="ru-RU" altLang="en-US" b="1" dirty="0">
                <a:solidFill>
                  <a:srgbClr val="FF0000"/>
                </a:solidFill>
                <a:latin typeface="Arial" pitchFamily="34" charset="0"/>
              </a:rPr>
              <a:t>учетом профессиональной направленности программ среднего профессионального образования</a:t>
            </a:r>
            <a:endParaRPr lang="ru-RU" b="1" i="1" dirty="0">
              <a:solidFill>
                <a:srgbClr val="FF00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571612"/>
            <a:ext cx="8501122" cy="484182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itchFamily="2" charset="2"/>
              <a:buChar char="Ø"/>
            </a:pPr>
            <a:r>
              <a:rPr lang="ru-RU" sz="1800" b="1" dirty="0"/>
              <a:t> </a:t>
            </a:r>
            <a:r>
              <a:rPr lang="ru-RU" sz="2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</a:t>
            </a:r>
            <a:r>
              <a:rPr lang="ru-RU" altLang="en-US" sz="2600" b="1" dirty="0">
                <a:solidFill>
                  <a:srgbClr val="002060"/>
                </a:solidFill>
                <a:latin typeface="Arial" pitchFamily="34" charset="0"/>
              </a:rPr>
              <a:t>этап: отбор и соотнесение образовательных (личностных, </a:t>
            </a:r>
            <a:r>
              <a:rPr lang="ru-RU" altLang="en-US" sz="2600" b="1" dirty="0" err="1" smtClean="0">
                <a:solidFill>
                  <a:srgbClr val="002060"/>
                </a:solidFill>
                <a:latin typeface="Arial" pitchFamily="34" charset="0"/>
              </a:rPr>
              <a:t>метапредметных</a:t>
            </a:r>
            <a:r>
              <a:rPr lang="ru-RU" altLang="en-US" sz="2600" b="1" dirty="0" smtClean="0">
                <a:solidFill>
                  <a:srgbClr val="002060"/>
                </a:solidFill>
                <a:latin typeface="Arial" pitchFamily="34" charset="0"/>
              </a:rPr>
              <a:t> </a:t>
            </a:r>
            <a:r>
              <a:rPr lang="ru-RU" altLang="en-US" sz="2600" b="1" dirty="0">
                <a:solidFill>
                  <a:srgbClr val="002060"/>
                </a:solidFill>
                <a:latin typeface="Arial" pitchFamily="34" charset="0"/>
              </a:rPr>
              <a:t>и предметных) результатов, определенных во ФГОС СОО, и ОК и ПК, определенных во ФГОС СПО, их синхронизация с учетом профильной направленности профессии </a:t>
            </a:r>
            <a:r>
              <a:rPr lang="ru-RU" altLang="en-US" sz="2600" b="1" dirty="0" smtClean="0">
                <a:solidFill>
                  <a:srgbClr val="002060"/>
                </a:solidFill>
                <a:latin typeface="Arial" pitchFamily="34" charset="0"/>
              </a:rPr>
              <a:t>«Повар, кондитер»;</a:t>
            </a:r>
            <a:endParaRPr lang="ru-RU" altLang="en-US" sz="2600" b="1" dirty="0">
              <a:solidFill>
                <a:srgbClr val="002060"/>
              </a:solidFill>
              <a:latin typeface="Arial" pitchFamily="34" charset="0"/>
            </a:endParaRPr>
          </a:p>
          <a:p>
            <a:pPr>
              <a:lnSpc>
                <a:spcPct val="100000"/>
              </a:lnSpc>
              <a:buFont typeface="Wingdings" pitchFamily="2" charset="2"/>
              <a:buChar char="Ø"/>
            </a:pPr>
            <a:r>
              <a:rPr lang="ru-RU" altLang="en-US" sz="2600" b="1" dirty="0">
                <a:solidFill>
                  <a:srgbClr val="002060"/>
                </a:solidFill>
                <a:latin typeface="Arial" pitchFamily="34" charset="0"/>
              </a:rPr>
              <a:t>2 этап: интеграция предметного содержания (общеобразовательные дисциплины – ОПД, ПМ (МДК))</a:t>
            </a:r>
          </a:p>
          <a:p>
            <a:pPr>
              <a:lnSpc>
                <a:spcPct val="100000"/>
              </a:lnSpc>
              <a:buFont typeface="Wingdings" pitchFamily="2" charset="2"/>
              <a:buChar char="Ø"/>
            </a:pPr>
            <a:r>
              <a:rPr lang="ru-RU" altLang="en-US" sz="2600" b="1" dirty="0">
                <a:solidFill>
                  <a:srgbClr val="002060"/>
                </a:solidFill>
                <a:latin typeface="Arial" pitchFamily="34" charset="0"/>
              </a:rPr>
              <a:t>3 этап: разработка практических заданий с профессиональной направленностью</a:t>
            </a:r>
          </a:p>
          <a:p>
            <a:pPr>
              <a:spcBef>
                <a:spcPts val="1200"/>
              </a:spcBef>
              <a:buNone/>
            </a:pPr>
            <a:endParaRPr lang="ru-RU" sz="1800" b="1" dirty="0">
              <a:solidFill>
                <a:srgbClr val="0070C0"/>
              </a:solidFill>
            </a:endParaRPr>
          </a:p>
          <a:p>
            <a:pPr>
              <a:spcBef>
                <a:spcPts val="1200"/>
              </a:spcBef>
              <a:buNone/>
            </a:pPr>
            <a:endParaRPr lang="ru-RU" sz="1800" b="1" dirty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1200"/>
              </a:spcBef>
              <a:buNone/>
            </a:pPr>
            <a:endParaRPr lang="ru-RU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14282" y="428604"/>
            <a:ext cx="6552728" cy="10001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altLang="en-US" sz="2400" b="1" dirty="0">
                <a:solidFill>
                  <a:srgbClr val="FF0000"/>
                </a:solidFill>
                <a:latin typeface="Arial" pitchFamily="34" charset="0"/>
              </a:rPr>
              <a:t>Этапы разработки </a:t>
            </a:r>
            <a:r>
              <a:rPr lang="ru-RU" altLang="en-US" sz="2400" b="1" dirty="0" smtClean="0">
                <a:solidFill>
                  <a:srgbClr val="FF0000"/>
                </a:solidFill>
                <a:latin typeface="Arial" pitchFamily="34" charset="0"/>
              </a:rPr>
              <a:t>программы </a:t>
            </a:r>
            <a:r>
              <a:rPr lang="ru-RU" altLang="en-US" sz="2400" b="1" dirty="0">
                <a:solidFill>
                  <a:srgbClr val="FF0000"/>
                </a:solidFill>
                <a:latin typeface="Arial" pitchFamily="34" charset="0"/>
              </a:rPr>
              <a:t>по </a:t>
            </a:r>
            <a:r>
              <a:rPr lang="ru-RU" altLang="en-US" sz="2400" b="1" dirty="0" smtClean="0">
                <a:solidFill>
                  <a:srgbClr val="FF0000"/>
                </a:solidFill>
                <a:latin typeface="Arial" pitchFamily="34" charset="0"/>
              </a:rPr>
              <a:t>учебной дисциплине «Иностранный </a:t>
            </a:r>
            <a:r>
              <a:rPr lang="ru-RU" altLang="en-US" sz="2400" b="1" dirty="0">
                <a:solidFill>
                  <a:srgbClr val="FF0000"/>
                </a:solidFill>
                <a:latin typeface="Arial" pitchFamily="34" charset="0"/>
              </a:rPr>
              <a:t>язык</a:t>
            </a:r>
            <a:r>
              <a:rPr lang="ru-RU" altLang="en-US" sz="2400" b="1" dirty="0" smtClean="0">
                <a:solidFill>
                  <a:srgbClr val="FF0000"/>
                </a:solidFill>
                <a:latin typeface="Arial" pitchFamily="34" charset="0"/>
              </a:rPr>
              <a:t>»</a:t>
            </a:r>
            <a:endParaRPr lang="ru-RU" sz="2400" b="1" i="1" dirty="0">
              <a:solidFill>
                <a:srgbClr val="FF00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42"/>
            <a:ext cx="8501122" cy="90361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Синхронизация личностных,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метапредметных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и предметных результатов с ОК/ПК в рамках ООД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1200"/>
              </a:spcBef>
              <a:buNone/>
            </a:pP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85786" y="0"/>
            <a:ext cx="6572264" cy="642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altLang="en-US" sz="2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Учебная дисциплина </a:t>
            </a:r>
            <a:r>
              <a:rPr lang="ru-RU" alt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«Иностранный  </a:t>
            </a:r>
            <a:r>
              <a:rPr lang="ru-RU" altLang="en-US" sz="2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язык» 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58788108"/>
              </p:ext>
            </p:extLst>
          </p:nvPr>
        </p:nvGraphicFramePr>
        <p:xfrm>
          <a:off x="-32" y="1358236"/>
          <a:ext cx="9144033" cy="5513100"/>
        </p:xfrm>
        <a:graphic>
          <a:graphicData uri="http://schemas.openxmlformats.org/drawingml/2006/table">
            <a:tbl>
              <a:tblPr/>
              <a:tblGrid>
                <a:gridCol w="17637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26774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07816">
                <a:tc>
                  <a:txBody>
                    <a:bodyPr/>
                    <a:lstStyle/>
                    <a:p>
                      <a:pPr marL="584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Наименование ОК,ПК согласно</a:t>
                      </a:r>
                    </a:p>
                    <a:p>
                      <a:pPr marL="584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ФГОС СПО</a:t>
                      </a:r>
                    </a:p>
                  </a:txBody>
                  <a:tcPr marL="21397" marR="21397" marT="21397" marB="2139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84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Наименование личностных результатов (ЛР) согласно ФГОС СОО</a:t>
                      </a:r>
                    </a:p>
                  </a:txBody>
                  <a:tcPr marL="21397" marR="21397" marT="21397" marB="2139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375"/>
                        </a:lnSpc>
                        <a:spcAft>
                          <a:spcPts val="0"/>
                        </a:spcAft>
                        <a:tabLst>
                          <a:tab pos="1327785" algn="l"/>
                          <a:tab pos="2802255" algn="l"/>
                        </a:tabLs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Наименование м</a:t>
                      </a:r>
                      <a:r>
                        <a:rPr lang="ru-RU" sz="1100" b="1" spc="-2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е</a:t>
                      </a:r>
                      <a:r>
                        <a:rPr lang="ru-RU" sz="11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тапредметны</a:t>
                      </a:r>
                      <a:r>
                        <a:rPr lang="ru-RU" sz="1100" b="1" spc="-15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х</a:t>
                      </a:r>
                      <a:r>
                        <a:rPr lang="ru-RU" sz="11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ре</a:t>
                      </a:r>
                      <a:r>
                        <a:rPr lang="ru-RU" sz="1100" b="1" spc="-15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</a:t>
                      </a:r>
                      <a:r>
                        <a:rPr lang="ru-RU" sz="11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ульт</a:t>
                      </a:r>
                      <a:r>
                        <a:rPr lang="ru-RU" sz="1100" b="1" spc="-15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а</a:t>
                      </a:r>
                      <a:r>
                        <a:rPr lang="ru-RU" sz="1100" b="1" spc="-5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тов (МР) </a:t>
                      </a:r>
                      <a:r>
                        <a:rPr lang="ru-RU" sz="11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согласно ФГОС СОО</a:t>
                      </a:r>
                    </a:p>
                  </a:txBody>
                  <a:tcPr marL="21397" marR="21397" marT="21397" marB="2139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375"/>
                        </a:lnSpc>
                        <a:spcAft>
                          <a:spcPts val="0"/>
                        </a:spcAft>
                        <a:tabLst>
                          <a:tab pos="1327785" algn="l"/>
                          <a:tab pos="2802255" algn="l"/>
                        </a:tabLs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Наименование предметных результатов (ПРб) согласно ФГОС СОО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8919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ОК 01. </a:t>
                      </a:r>
                      <a:r>
                        <a:rPr lang="ru-RU" sz="11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Выбирать способы решения задач профессиональной</a:t>
                      </a:r>
                      <a:r>
                        <a:rPr lang="ru-RU" sz="11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направленности, применительно к различным контекстам</a:t>
                      </a:r>
                      <a:endParaRPr lang="ru-RU" sz="11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397" marR="21397" marT="21397" marB="2139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u="sng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ЛР </a:t>
                      </a:r>
                      <a:r>
                        <a:rPr lang="ru-RU" sz="1100" b="1" u="sng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09. </a:t>
                      </a:r>
                      <a:r>
                        <a:rPr lang="ru-RU" sz="11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Готовность и способность к образованию, в том числе самообразованию, на протяжении всей жизни; сознательное отношение к непрерывному образованию как условию успешной профессиональной и общественной деятельности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u="sng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ЛР 13. </a:t>
                      </a:r>
                      <a:r>
                        <a:rPr lang="ru-RU" sz="11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Осознанный выбор будущей профессии и возможностей реализации собственных жизненных планов; отношение к профессиональной деятельности как возможности участия в решении личных, общественных, государственных, общенациональных проблем</a:t>
                      </a:r>
                    </a:p>
                  </a:txBody>
                  <a:tcPr marL="21397" marR="21397" marT="21397" marB="2139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u="sng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МР 04. </a:t>
                      </a:r>
                      <a:r>
                        <a:rPr lang="ru-RU" sz="11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Готовность и способность к самостоятельной информационно-познавательной деятельности, владение навыками получения необходимой информации из словарей разных типов, умение ориентироваться в различных источниках информации, критически оценивать и интерпретировать информацию, получаемую из различных источников </a:t>
                      </a:r>
                    </a:p>
                  </a:txBody>
                  <a:tcPr marL="21397" marR="21397" marT="21397" marB="2139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7313" indent="0" algn="l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  <a:tabLst>
                          <a:tab pos="2236788" algn="l"/>
                        </a:tabLst>
                      </a:pPr>
                      <a:r>
                        <a:rPr lang="ru-RU" sz="1100" b="1" u="sng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ПРб</a:t>
                      </a:r>
                      <a:r>
                        <a:rPr lang="ru-RU" sz="1100" b="1" u="sng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01.</a:t>
                      </a:r>
                      <a:r>
                        <a:rPr lang="ru-RU" sz="1100" b="1" u="none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ru-RU" sz="1100" b="1" u="non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ru-RU" sz="1100" b="1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Сформированность</a:t>
                      </a: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коммуникативной иноязычной компетенции, необходимой для успешной социализации и самореализации как инструмента межкультурного общения в современном поликультурном мире</a:t>
                      </a:r>
                      <a:endParaRPr lang="ru-RU" sz="11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87313" indent="0" algn="l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  <a:tabLst>
                          <a:tab pos="2236788" algn="l"/>
                        </a:tabLst>
                      </a:pPr>
                      <a:r>
                        <a:rPr lang="ru-RU" sz="1100" b="1" u="sng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ПРб</a:t>
                      </a:r>
                      <a:r>
                        <a:rPr lang="ru-RU" sz="1100" b="1" u="sng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ru-RU" sz="1100" b="1" u="sng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04.  </a:t>
                      </a:r>
                      <a:r>
                        <a:rPr lang="ru-RU" sz="1100" b="1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Сформированность</a:t>
                      </a:r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умения использовать иностранный язык как средство для получения информации из иноязычных источников в образовательных и самообразовательных целях</a:t>
                      </a:r>
                      <a:endParaRPr lang="ru-RU" sz="11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4098" name="Freeform 110"/>
          <p:cNvSpPr>
            <a:spLocks/>
          </p:cNvSpPr>
          <p:nvPr/>
        </p:nvSpPr>
        <p:spPr bwMode="auto">
          <a:xfrm>
            <a:off x="0" y="171450"/>
            <a:ext cx="6350" cy="6350"/>
          </a:xfrm>
          <a:custGeom>
            <a:avLst/>
            <a:gdLst/>
            <a:ahLst/>
            <a:cxnLst>
              <a:cxn ang="0">
                <a:pos x="0" y="6096"/>
              </a:cxn>
              <a:cxn ang="0">
                <a:pos x="6095" y="6096"/>
              </a:cxn>
              <a:cxn ang="0">
                <a:pos x="6095" y="0"/>
              </a:cxn>
              <a:cxn ang="0">
                <a:pos x="0" y="0"/>
              </a:cxn>
              <a:cxn ang="0">
                <a:pos x="0" y="6096"/>
              </a:cxn>
            </a:cxnLst>
            <a:rect l="0" t="0" r="r" b="b"/>
            <a:pathLst>
              <a:path w="6095" h="6096">
                <a:moveTo>
                  <a:pt x="0" y="6096"/>
                </a:moveTo>
                <a:lnTo>
                  <a:pt x="6095" y="6096"/>
                </a:lnTo>
                <a:lnTo>
                  <a:pt x="6095" y="0"/>
                </a:lnTo>
                <a:lnTo>
                  <a:pt x="0" y="0"/>
                </a:lnTo>
                <a:lnTo>
                  <a:pt x="0" y="6096"/>
                </a:lnTo>
                <a:close/>
              </a:path>
            </a:pathLst>
          </a:custGeom>
          <a:solidFill>
            <a:srgbClr val="000000"/>
          </a:solidFill>
          <a:ln w="1270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7" name="Freeform 111"/>
          <p:cNvSpPr>
            <a:spLocks/>
          </p:cNvSpPr>
          <p:nvPr/>
        </p:nvSpPr>
        <p:spPr bwMode="auto">
          <a:xfrm>
            <a:off x="2430463" y="171450"/>
            <a:ext cx="6350" cy="6350"/>
          </a:xfrm>
          <a:custGeom>
            <a:avLst/>
            <a:gdLst/>
            <a:ahLst/>
            <a:cxnLst>
              <a:cxn ang="0">
                <a:pos x="0" y="6096"/>
              </a:cxn>
              <a:cxn ang="0">
                <a:pos x="6096" y="6096"/>
              </a:cxn>
              <a:cxn ang="0">
                <a:pos x="6096" y="0"/>
              </a:cxn>
              <a:cxn ang="0">
                <a:pos x="0" y="0"/>
              </a:cxn>
              <a:cxn ang="0">
                <a:pos x="0" y="6096"/>
              </a:cxn>
            </a:cxnLst>
            <a:rect l="0" t="0" r="r" b="b"/>
            <a:pathLst>
              <a:path w="6096" h="6096">
                <a:moveTo>
                  <a:pt x="0" y="6096"/>
                </a:moveTo>
                <a:lnTo>
                  <a:pt x="6096" y="6096"/>
                </a:lnTo>
                <a:lnTo>
                  <a:pt x="6096" y="0"/>
                </a:lnTo>
                <a:lnTo>
                  <a:pt x="0" y="0"/>
                </a:lnTo>
                <a:lnTo>
                  <a:pt x="0" y="6096"/>
                </a:lnTo>
                <a:close/>
              </a:path>
            </a:pathLst>
          </a:custGeom>
          <a:solidFill>
            <a:srgbClr val="000000"/>
          </a:solidFill>
          <a:ln w="1270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52"/>
            <a:ext cx="8501122" cy="90361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Синхронизация личностных, </a:t>
            </a:r>
            <a:r>
              <a:rPr lang="ru-RU" sz="24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метапредметных</a:t>
            </a: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и предметных результатов с ОК/ПК в рамках ООД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1200"/>
              </a:spcBef>
              <a:buNone/>
            </a:pP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98" name="Freeform 110"/>
          <p:cNvSpPr>
            <a:spLocks/>
          </p:cNvSpPr>
          <p:nvPr/>
        </p:nvSpPr>
        <p:spPr bwMode="auto">
          <a:xfrm>
            <a:off x="0" y="171450"/>
            <a:ext cx="6350" cy="6350"/>
          </a:xfrm>
          <a:custGeom>
            <a:avLst/>
            <a:gdLst/>
            <a:ahLst/>
            <a:cxnLst>
              <a:cxn ang="0">
                <a:pos x="0" y="6096"/>
              </a:cxn>
              <a:cxn ang="0">
                <a:pos x="6095" y="6096"/>
              </a:cxn>
              <a:cxn ang="0">
                <a:pos x="6095" y="0"/>
              </a:cxn>
              <a:cxn ang="0">
                <a:pos x="0" y="0"/>
              </a:cxn>
              <a:cxn ang="0">
                <a:pos x="0" y="6096"/>
              </a:cxn>
            </a:cxnLst>
            <a:rect l="0" t="0" r="r" b="b"/>
            <a:pathLst>
              <a:path w="6095" h="6096">
                <a:moveTo>
                  <a:pt x="0" y="6096"/>
                </a:moveTo>
                <a:lnTo>
                  <a:pt x="6095" y="6096"/>
                </a:lnTo>
                <a:lnTo>
                  <a:pt x="6095" y="0"/>
                </a:lnTo>
                <a:lnTo>
                  <a:pt x="0" y="0"/>
                </a:lnTo>
                <a:lnTo>
                  <a:pt x="0" y="6096"/>
                </a:lnTo>
                <a:close/>
              </a:path>
            </a:pathLst>
          </a:custGeom>
          <a:solidFill>
            <a:srgbClr val="000000"/>
          </a:solidFill>
          <a:ln w="1270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7" name="Freeform 111"/>
          <p:cNvSpPr>
            <a:spLocks/>
          </p:cNvSpPr>
          <p:nvPr/>
        </p:nvSpPr>
        <p:spPr bwMode="auto">
          <a:xfrm>
            <a:off x="2430463" y="171450"/>
            <a:ext cx="6350" cy="6350"/>
          </a:xfrm>
          <a:custGeom>
            <a:avLst/>
            <a:gdLst/>
            <a:ahLst/>
            <a:cxnLst>
              <a:cxn ang="0">
                <a:pos x="0" y="6096"/>
              </a:cxn>
              <a:cxn ang="0">
                <a:pos x="6096" y="6096"/>
              </a:cxn>
              <a:cxn ang="0">
                <a:pos x="6096" y="0"/>
              </a:cxn>
              <a:cxn ang="0">
                <a:pos x="0" y="0"/>
              </a:cxn>
              <a:cxn ang="0">
                <a:pos x="0" y="6096"/>
              </a:cxn>
            </a:cxnLst>
            <a:rect l="0" t="0" r="r" b="b"/>
            <a:pathLst>
              <a:path w="6096" h="6096">
                <a:moveTo>
                  <a:pt x="0" y="6096"/>
                </a:moveTo>
                <a:lnTo>
                  <a:pt x="6096" y="6096"/>
                </a:lnTo>
                <a:lnTo>
                  <a:pt x="6096" y="0"/>
                </a:lnTo>
                <a:lnTo>
                  <a:pt x="0" y="0"/>
                </a:lnTo>
                <a:lnTo>
                  <a:pt x="0" y="6096"/>
                </a:lnTo>
                <a:close/>
              </a:path>
            </a:pathLst>
          </a:custGeom>
          <a:solidFill>
            <a:srgbClr val="000000"/>
          </a:solidFill>
          <a:ln w="1270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93398975"/>
              </p:ext>
            </p:extLst>
          </p:nvPr>
        </p:nvGraphicFramePr>
        <p:xfrm>
          <a:off x="0" y="1000108"/>
          <a:ext cx="9144001" cy="5880457"/>
        </p:xfrm>
        <a:graphic>
          <a:graphicData uri="http://schemas.openxmlformats.org/drawingml/2006/table">
            <a:tbl>
              <a:tblPr/>
              <a:tblGrid>
                <a:gridCol w="475486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3619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3619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1674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974707">
                <a:tc>
                  <a:txBody>
                    <a:bodyPr/>
                    <a:lstStyle/>
                    <a:p>
                      <a:pPr marL="584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Наименование ОК, ПК согласно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584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ФГОС СПО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572" marR="21572" marT="21572" marB="2157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84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Наименование личностных результатов (ЛР) согласно ФГОС СОО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572" marR="21572" marT="21572" marB="2157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375"/>
                        </a:lnSpc>
                        <a:spcAft>
                          <a:spcPts val="0"/>
                        </a:spcAft>
                        <a:tabLst>
                          <a:tab pos="1327785" algn="l"/>
                          <a:tab pos="2802255" algn="l"/>
                        </a:tabLs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Наименование м</a:t>
                      </a:r>
                      <a:r>
                        <a:rPr lang="ru-RU" sz="1100" b="1" spc="-2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е</a:t>
                      </a:r>
                      <a:r>
                        <a:rPr lang="ru-RU" sz="11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тапредметны</a:t>
                      </a:r>
                      <a:r>
                        <a:rPr lang="ru-RU" sz="1100" b="1" spc="-15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х</a:t>
                      </a:r>
                      <a:r>
                        <a:rPr lang="ru-RU" sz="11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ре</a:t>
                      </a:r>
                      <a:r>
                        <a:rPr lang="ru-RU" sz="1100" b="1" spc="-15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</a:t>
                      </a:r>
                      <a:r>
                        <a:rPr lang="ru-RU" sz="11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ульт</a:t>
                      </a:r>
                      <a:r>
                        <a:rPr lang="ru-RU" sz="1100" b="1" spc="-15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а</a:t>
                      </a:r>
                      <a:r>
                        <a:rPr lang="ru-RU" sz="1100" b="1" spc="-5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тов (МР) </a:t>
                      </a:r>
                      <a:r>
                        <a:rPr lang="ru-RU" sz="11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согласно ФГОС СОО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572" marR="21572" marT="21572" marB="2157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375"/>
                        </a:lnSpc>
                        <a:spcAft>
                          <a:spcPts val="0"/>
                        </a:spcAft>
                        <a:tabLst>
                          <a:tab pos="1327785" algn="l"/>
                          <a:tab pos="2802255" algn="l"/>
                        </a:tabLs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Наименование предметных результатов (ПРб) согласно ФГОС СОО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39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ОК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01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. </a:t>
                      </a: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Выбирать способы решения задач профессиональной деятельности, применительно к различным контекстам.</a:t>
                      </a:r>
                    </a:p>
                  </a:txBody>
                  <a:tcPr marL="21572" marR="21572" marT="21572" marB="2157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ЛР 09,  ЛР 12 ,ЛР 13 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572" marR="21572" marT="21572" marB="2157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МР 3, МР 04, МР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07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572" marR="21572" marT="21572" marB="2157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 err="1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ПРб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01, </a:t>
                      </a:r>
                      <a:r>
                        <a:rPr lang="ru-RU" sz="1100" b="1" dirty="0" err="1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ПРб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04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58014">
                <a:tc>
                  <a:txBody>
                    <a:bodyPr/>
                    <a:lstStyle/>
                    <a:p>
                      <a:pPr marL="58420" marR="81915" algn="just">
                        <a:lnSpc>
                          <a:spcPts val="1380"/>
                        </a:lnSpc>
                        <a:spcAft>
                          <a:spcPts val="0"/>
                        </a:spcAft>
                        <a:tabLst>
                          <a:tab pos="676910" algn="l"/>
                          <a:tab pos="857250" algn="l"/>
                          <a:tab pos="1045210" algn="l"/>
                          <a:tab pos="1149350" algn="l"/>
                          <a:tab pos="1286510" algn="l"/>
                          <a:tab pos="1455420" algn="l"/>
                          <a:tab pos="1788160" algn="l"/>
                          <a:tab pos="1962150" algn="l"/>
                          <a:tab pos="2268855" algn="l"/>
                        </a:tabLs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ОК 02.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Осуществлять поиск, анализ и интерпретацию информации, необходимой для выполнения задач профессиональной деятельности.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572" marR="21572" marT="21572" marB="2157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ЛР 05, ЛР09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572" marR="21572" marT="21572" marB="2157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МР 01,МР 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04,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МР 05, МР 08, МР 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09.</a:t>
                      </a:r>
                      <a:r>
                        <a:rPr lang="ru-RU" sz="1100" b="1" spc="14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572" marR="21572" marT="21572" marB="2157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ПРб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01, </a:t>
                      </a:r>
                      <a:r>
                        <a:rPr lang="ru-RU" sz="1100" b="1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ПРб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04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52003">
                <a:tc>
                  <a:txBody>
                    <a:bodyPr/>
                    <a:lstStyle/>
                    <a:p>
                      <a:pPr marL="58420" marR="81915" algn="just">
                        <a:lnSpc>
                          <a:spcPts val="1380"/>
                        </a:lnSpc>
                        <a:spcAft>
                          <a:spcPts val="0"/>
                        </a:spcAft>
                        <a:tabLst>
                          <a:tab pos="449580" algn="l"/>
                          <a:tab pos="832485" algn="l"/>
                          <a:tab pos="1239520" algn="l"/>
                          <a:tab pos="1709420" algn="l"/>
                          <a:tab pos="2270125" algn="l"/>
                        </a:tabLs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ОК 03. </a:t>
                      </a: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Планировать и реализовывать собственное профессиональное и личностное развитие.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572" marR="21572" marT="21572" marB="2157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412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ЛР 05, ЛР08,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ЛР 09, ЛР 13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572" marR="21572" marT="21572" marB="2157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МР 01, МР 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04, МР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09 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572" marR="21572" marT="21572" marB="2157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 err="1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ПРб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01, </a:t>
                      </a:r>
                      <a:r>
                        <a:rPr lang="ru-RU" sz="1100" b="1" dirty="0" err="1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ПРб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04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5928">
                <a:tc>
                  <a:txBody>
                    <a:bodyPr/>
                    <a:lstStyle/>
                    <a:p>
                      <a:pPr marL="58420" marR="81915" algn="just">
                        <a:lnSpc>
                          <a:spcPts val="1380"/>
                        </a:lnSpc>
                        <a:spcAft>
                          <a:spcPts val="0"/>
                        </a:spcAft>
                        <a:tabLst>
                          <a:tab pos="449580" algn="l"/>
                          <a:tab pos="832485" algn="l"/>
                          <a:tab pos="1239520" algn="l"/>
                          <a:tab pos="1709420" algn="l"/>
                          <a:tab pos="2270125" algn="l"/>
                        </a:tabLs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ОК 04. </a:t>
                      </a: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Работать в коллективе и команде, эффективно взаимодействовать с коллегами, руководством, клиентами.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572" marR="21572" marT="21572" marB="2157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ЛР 06, ЛР 07 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572" marR="21572" marT="21572" marB="2157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МР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02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572" marR="21572" marT="21572" marB="2157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 err="1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ПРб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01, </a:t>
                      </a:r>
                      <a:r>
                        <a:rPr lang="ru-RU" sz="1100" b="1" dirty="0" err="1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ПРб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03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58014">
                <a:tc>
                  <a:txBody>
                    <a:bodyPr/>
                    <a:lstStyle/>
                    <a:p>
                      <a:pPr marL="58420" marR="81915" algn="just">
                        <a:lnSpc>
                          <a:spcPts val="1380"/>
                        </a:lnSpc>
                        <a:spcAft>
                          <a:spcPts val="0"/>
                        </a:spcAft>
                        <a:tabLst>
                          <a:tab pos="449580" algn="l"/>
                          <a:tab pos="832485" algn="l"/>
                          <a:tab pos="1239520" algn="l"/>
                          <a:tab pos="1709420" algn="l"/>
                          <a:tab pos="2270125" algn="l"/>
                        </a:tabLs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ОК 05. </a:t>
                      </a: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Осуществлять устную деятельность и письменную коммуникацию на государственном языке с учетом особенностей социального и культурного контекста.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572" marR="21572" marT="21572" marB="2157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ЛР 01, ЛР 04,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ЛР 06, ЛР 08</a:t>
                      </a:r>
                      <a:r>
                        <a:rPr lang="ru-RU" sz="1100" b="1" spc="-1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572" marR="21572" marT="21572" marB="2157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МР 01, МР 02,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МР 05, МР 08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572" marR="21572" marT="21572" marB="2157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 err="1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ПРб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01,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ru-RU" sz="1100" b="1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ПРб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02, </a:t>
                      </a:r>
                      <a:r>
                        <a:rPr lang="ru-RU" sz="1100" b="1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ПРб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08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730100">
                <a:tc>
                  <a:txBody>
                    <a:bodyPr/>
                    <a:lstStyle/>
                    <a:p>
                      <a:pPr marL="58420" marR="81915" algn="just">
                        <a:lnSpc>
                          <a:spcPts val="138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  <a:tabLst>
                          <a:tab pos="1089025" algn="l"/>
                          <a:tab pos="1560195" algn="l"/>
                          <a:tab pos="2130425" algn="l"/>
                        </a:tabLs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ОК 06</a:t>
                      </a:r>
                      <a:r>
                        <a:rPr lang="ru-RU" sz="1100" b="1" spc="35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.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Проявлять гражданско-патриотическую позицию, демонстрировать  осознанное поведение на основе традиционных общечеловеческих ценностей, применять стандарты </a:t>
                      </a:r>
                      <a:r>
                        <a:rPr lang="ru-RU" sz="1100" b="1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антикоррупционного</a:t>
                      </a: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поведения.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572" marR="21572" marT="21572" marB="2157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41275" algn="ctr">
                        <a:lnSpc>
                          <a:spcPts val="1375"/>
                        </a:lnSpc>
                        <a:spcAft>
                          <a:spcPts val="0"/>
                        </a:spcAft>
                        <a:tabLst>
                          <a:tab pos="721360" algn="l"/>
                          <a:tab pos="1564005" algn="l"/>
                          <a:tab pos="2357120" algn="l"/>
                          <a:tab pos="3268345" algn="l"/>
                        </a:tabLs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ЛР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01, ЛР 02, ЛР 06, ЛР 08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572" marR="21572" marT="21572" marB="2157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МР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01, 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МР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02, МР 03, МР 05, МР 07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572" marR="21572" marT="21572" marB="2157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 err="1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ПРб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02, </a:t>
                      </a:r>
                      <a:r>
                        <a:rPr lang="ru-RU" sz="1100" b="1" dirty="0" err="1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ПРб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03, </a:t>
                      </a:r>
                      <a:r>
                        <a:rPr lang="ru-RU" sz="1100" b="1" dirty="0" err="1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ПРб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10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730100">
                <a:tc>
                  <a:txBody>
                    <a:bodyPr/>
                    <a:lstStyle/>
                    <a:p>
                      <a:pPr marL="58420" marR="81915" indent="0" algn="just" defTabSz="914400" rtl="0" eaLnBrk="1" fontAlgn="auto" latinLnBrk="0" hangingPunct="1">
                        <a:lnSpc>
                          <a:spcPts val="138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089025" algn="l"/>
                          <a:tab pos="1560195" algn="l"/>
                          <a:tab pos="2130425" algn="l"/>
                        </a:tabLst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ПК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1.1 </a:t>
                      </a: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Подготавливать рабочее место, оборудование, сырье, исходные материалы для обработки сырья, приготовления полуфабрикатов в соответствии с инструкциями и регламентами.</a:t>
                      </a:r>
                      <a:endParaRPr lang="ru-RU" sz="1100" b="1" dirty="0" smtClean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572" marR="21572" marT="21572" marB="2157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41275" algn="ctr">
                        <a:lnSpc>
                          <a:spcPts val="1375"/>
                        </a:lnSpc>
                        <a:spcAft>
                          <a:spcPts val="0"/>
                        </a:spcAft>
                        <a:tabLst>
                          <a:tab pos="721360" algn="l"/>
                          <a:tab pos="1564005" algn="l"/>
                          <a:tab pos="2357120" algn="l"/>
                          <a:tab pos="3268345" algn="l"/>
                        </a:tabLs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ЛР06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 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ЛР07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, ЛР 09, ЛР 13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572" marR="21572" marT="21572" marB="2157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МР 02, МР 04, МР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08, МР 09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572" marR="21572" marT="21572" marB="2157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ПРб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01, </a:t>
                      </a:r>
                      <a:r>
                        <a:rPr lang="ru-RU" sz="1100" b="1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ПРб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02, </a:t>
                      </a:r>
                      <a:r>
                        <a:rPr lang="ru-RU" sz="1100" b="1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ПРб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03, </a:t>
                      </a:r>
                      <a:r>
                        <a:rPr lang="ru-RU" sz="1100" b="1" dirty="0" err="1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ПРб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04,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902185">
                <a:tc>
                  <a:txBody>
                    <a:bodyPr/>
                    <a:lstStyle/>
                    <a:p>
                      <a:pPr marL="58420" marR="81915" indent="0" algn="just" defTabSz="914400" rtl="0" eaLnBrk="1" fontAlgn="auto" latinLnBrk="0" hangingPunct="1">
                        <a:lnSpc>
                          <a:spcPts val="138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089025" algn="l"/>
                          <a:tab pos="1560195" algn="l"/>
                          <a:tab pos="2130425" algn="l"/>
                        </a:tabLst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ПК 2.1- ПК 4.1 </a:t>
                      </a: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Подготавливать рабочее место, оборудование, сырье, исходные материалы для приготовления холодных и  горячих блюд, кулинарных изделий, закусок разнообразного ассортимента в соответствии </a:t>
                      </a:r>
                      <a:endParaRPr lang="ru-RU" sz="1100" b="1" dirty="0" smtClean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58420" marR="81915" algn="just">
                        <a:lnSpc>
                          <a:spcPts val="138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  <a:tabLst>
                          <a:tab pos="1089025" algn="l"/>
                          <a:tab pos="1560195" algn="l"/>
                          <a:tab pos="2130425" algn="l"/>
                        </a:tabLs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572" marR="21572" marT="21572" marB="2157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ЛР 04,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ЛР09,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ЛР13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1572" marR="21572" marT="21572" marB="2157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МР 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04,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МР 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09</a:t>
                      </a:r>
                    </a:p>
                  </a:txBody>
                  <a:tcPr marL="21572" marR="21572" marT="21572" marB="2157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 err="1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ПРб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01, </a:t>
                      </a:r>
                      <a:r>
                        <a:rPr lang="ru-RU" sz="1100" b="1" dirty="0" err="1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ПРб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02, </a:t>
                      </a:r>
                      <a:r>
                        <a:rPr lang="ru-RU" sz="1100" b="1" dirty="0" err="1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ПРб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04. 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21517" name="Freeform 110"/>
          <p:cNvSpPr>
            <a:spLocks/>
          </p:cNvSpPr>
          <p:nvPr/>
        </p:nvSpPr>
        <p:spPr bwMode="auto">
          <a:xfrm>
            <a:off x="0" y="171450"/>
            <a:ext cx="6350" cy="6350"/>
          </a:xfrm>
          <a:custGeom>
            <a:avLst/>
            <a:gdLst/>
            <a:ahLst/>
            <a:cxnLst>
              <a:cxn ang="0">
                <a:pos x="0" y="6096"/>
              </a:cxn>
              <a:cxn ang="0">
                <a:pos x="6095" y="6096"/>
              </a:cxn>
              <a:cxn ang="0">
                <a:pos x="6095" y="0"/>
              </a:cxn>
              <a:cxn ang="0">
                <a:pos x="0" y="0"/>
              </a:cxn>
              <a:cxn ang="0">
                <a:pos x="0" y="6096"/>
              </a:cxn>
            </a:cxnLst>
            <a:rect l="0" t="0" r="r" b="b"/>
            <a:pathLst>
              <a:path w="6095" h="6096">
                <a:moveTo>
                  <a:pt x="0" y="6096"/>
                </a:moveTo>
                <a:lnTo>
                  <a:pt x="6095" y="6096"/>
                </a:lnTo>
                <a:lnTo>
                  <a:pt x="6095" y="0"/>
                </a:lnTo>
                <a:lnTo>
                  <a:pt x="0" y="0"/>
                </a:lnTo>
                <a:lnTo>
                  <a:pt x="0" y="6096"/>
                </a:lnTo>
                <a:close/>
              </a:path>
            </a:pathLst>
          </a:custGeom>
          <a:solidFill>
            <a:srgbClr val="000000"/>
          </a:solidFill>
          <a:ln w="1270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6" name="Freeform 111"/>
          <p:cNvSpPr>
            <a:spLocks/>
          </p:cNvSpPr>
          <p:nvPr/>
        </p:nvSpPr>
        <p:spPr bwMode="auto">
          <a:xfrm>
            <a:off x="2430463" y="171450"/>
            <a:ext cx="6350" cy="6350"/>
          </a:xfrm>
          <a:custGeom>
            <a:avLst/>
            <a:gdLst/>
            <a:ahLst/>
            <a:cxnLst>
              <a:cxn ang="0">
                <a:pos x="0" y="6096"/>
              </a:cxn>
              <a:cxn ang="0">
                <a:pos x="6096" y="6096"/>
              </a:cxn>
              <a:cxn ang="0">
                <a:pos x="6096" y="0"/>
              </a:cxn>
              <a:cxn ang="0">
                <a:pos x="0" y="0"/>
              </a:cxn>
              <a:cxn ang="0">
                <a:pos x="0" y="6096"/>
              </a:cxn>
            </a:cxnLst>
            <a:rect l="0" t="0" r="r" b="b"/>
            <a:pathLst>
              <a:path w="6096" h="6096">
                <a:moveTo>
                  <a:pt x="0" y="6096"/>
                </a:moveTo>
                <a:lnTo>
                  <a:pt x="6096" y="6096"/>
                </a:lnTo>
                <a:lnTo>
                  <a:pt x="6096" y="0"/>
                </a:lnTo>
                <a:lnTo>
                  <a:pt x="0" y="0"/>
                </a:lnTo>
                <a:lnTo>
                  <a:pt x="0" y="6096"/>
                </a:lnTo>
                <a:close/>
              </a:path>
            </a:pathLst>
          </a:custGeom>
          <a:solidFill>
            <a:srgbClr val="000000"/>
          </a:solidFill>
          <a:ln w="1270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5" name="Freeform 117"/>
          <p:cNvSpPr>
            <a:spLocks/>
          </p:cNvSpPr>
          <p:nvPr/>
        </p:nvSpPr>
        <p:spPr bwMode="auto">
          <a:xfrm>
            <a:off x="0" y="38100"/>
            <a:ext cx="6350" cy="6350"/>
          </a:xfrm>
          <a:custGeom>
            <a:avLst/>
            <a:gdLst/>
            <a:ahLst/>
            <a:cxnLst>
              <a:cxn ang="0">
                <a:pos x="0" y="6097"/>
              </a:cxn>
              <a:cxn ang="0">
                <a:pos x="6095" y="6097"/>
              </a:cxn>
              <a:cxn ang="0">
                <a:pos x="6095" y="0"/>
              </a:cxn>
              <a:cxn ang="0">
                <a:pos x="0" y="0"/>
              </a:cxn>
              <a:cxn ang="0">
                <a:pos x="0" y="6097"/>
              </a:cxn>
            </a:cxnLst>
            <a:rect l="0" t="0" r="r" b="b"/>
            <a:pathLst>
              <a:path w="6095" h="6097">
                <a:moveTo>
                  <a:pt x="0" y="6097"/>
                </a:moveTo>
                <a:lnTo>
                  <a:pt x="6095" y="6097"/>
                </a:lnTo>
                <a:lnTo>
                  <a:pt x="6095" y="0"/>
                </a:lnTo>
                <a:lnTo>
                  <a:pt x="0" y="0"/>
                </a:lnTo>
                <a:lnTo>
                  <a:pt x="0" y="6097"/>
                </a:lnTo>
                <a:close/>
              </a:path>
            </a:pathLst>
          </a:custGeom>
          <a:solidFill>
            <a:srgbClr val="000000"/>
          </a:solidFill>
          <a:ln w="1270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4" name="Freeform 118"/>
          <p:cNvSpPr>
            <a:spLocks/>
          </p:cNvSpPr>
          <p:nvPr/>
        </p:nvSpPr>
        <p:spPr bwMode="auto">
          <a:xfrm>
            <a:off x="2430463" y="38100"/>
            <a:ext cx="6350" cy="6350"/>
          </a:xfrm>
          <a:custGeom>
            <a:avLst/>
            <a:gdLst/>
            <a:ahLst/>
            <a:cxnLst>
              <a:cxn ang="0">
                <a:pos x="0" y="6097"/>
              </a:cxn>
              <a:cxn ang="0">
                <a:pos x="6096" y="6097"/>
              </a:cxn>
              <a:cxn ang="0">
                <a:pos x="6096" y="0"/>
              </a:cxn>
              <a:cxn ang="0">
                <a:pos x="0" y="0"/>
              </a:cxn>
              <a:cxn ang="0">
                <a:pos x="0" y="6097"/>
              </a:cxn>
            </a:cxnLst>
            <a:rect l="0" t="0" r="r" b="b"/>
            <a:pathLst>
              <a:path w="6096" h="6097">
                <a:moveTo>
                  <a:pt x="0" y="6097"/>
                </a:moveTo>
                <a:lnTo>
                  <a:pt x="6096" y="6097"/>
                </a:lnTo>
                <a:lnTo>
                  <a:pt x="6096" y="0"/>
                </a:lnTo>
                <a:lnTo>
                  <a:pt x="0" y="0"/>
                </a:lnTo>
                <a:lnTo>
                  <a:pt x="0" y="6097"/>
                </a:lnTo>
                <a:close/>
              </a:path>
            </a:pathLst>
          </a:custGeom>
          <a:solidFill>
            <a:srgbClr val="000000"/>
          </a:solidFill>
          <a:ln w="1270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3" name="Freeform 119"/>
          <p:cNvSpPr>
            <a:spLocks/>
          </p:cNvSpPr>
          <p:nvPr/>
        </p:nvSpPr>
        <p:spPr bwMode="auto">
          <a:xfrm>
            <a:off x="3421063" y="0"/>
            <a:ext cx="6350" cy="6350"/>
          </a:xfrm>
          <a:custGeom>
            <a:avLst/>
            <a:gdLst/>
            <a:ahLst/>
            <a:cxnLst>
              <a:cxn ang="0">
                <a:pos x="0" y="6097"/>
              </a:cxn>
              <a:cxn ang="0">
                <a:pos x="6096" y="6097"/>
              </a:cxn>
              <a:cxn ang="0">
                <a:pos x="6096" y="0"/>
              </a:cxn>
              <a:cxn ang="0">
                <a:pos x="0" y="0"/>
              </a:cxn>
              <a:cxn ang="0">
                <a:pos x="0" y="6097"/>
              </a:cxn>
            </a:cxnLst>
            <a:rect l="0" t="0" r="r" b="b"/>
            <a:pathLst>
              <a:path w="6096" h="6097">
                <a:moveTo>
                  <a:pt x="0" y="6097"/>
                </a:moveTo>
                <a:lnTo>
                  <a:pt x="6096" y="6097"/>
                </a:lnTo>
                <a:lnTo>
                  <a:pt x="6096" y="0"/>
                </a:lnTo>
                <a:lnTo>
                  <a:pt x="0" y="0"/>
                </a:lnTo>
                <a:lnTo>
                  <a:pt x="0" y="6097"/>
                </a:lnTo>
                <a:close/>
              </a:path>
            </a:pathLst>
          </a:custGeom>
          <a:solidFill>
            <a:srgbClr val="000000"/>
          </a:solidFill>
          <a:ln w="1270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2" name="Freeform 126"/>
          <p:cNvSpPr>
            <a:spLocks/>
          </p:cNvSpPr>
          <p:nvPr/>
        </p:nvSpPr>
        <p:spPr bwMode="auto">
          <a:xfrm>
            <a:off x="0" y="0"/>
            <a:ext cx="6350" cy="6350"/>
          </a:xfrm>
          <a:custGeom>
            <a:avLst/>
            <a:gdLst/>
            <a:ahLst/>
            <a:cxnLst>
              <a:cxn ang="0">
                <a:pos x="0" y="6096"/>
              </a:cxn>
              <a:cxn ang="0">
                <a:pos x="6095" y="6096"/>
              </a:cxn>
              <a:cxn ang="0">
                <a:pos x="6095" y="0"/>
              </a:cxn>
              <a:cxn ang="0">
                <a:pos x="0" y="0"/>
              </a:cxn>
              <a:cxn ang="0">
                <a:pos x="0" y="6096"/>
              </a:cxn>
            </a:cxnLst>
            <a:rect l="0" t="0" r="r" b="b"/>
            <a:pathLst>
              <a:path w="6095" h="6096">
                <a:moveTo>
                  <a:pt x="0" y="6096"/>
                </a:moveTo>
                <a:lnTo>
                  <a:pt x="6095" y="6096"/>
                </a:lnTo>
                <a:lnTo>
                  <a:pt x="6095" y="0"/>
                </a:lnTo>
                <a:lnTo>
                  <a:pt x="0" y="0"/>
                </a:lnTo>
                <a:lnTo>
                  <a:pt x="0" y="6096"/>
                </a:lnTo>
                <a:close/>
              </a:path>
            </a:pathLst>
          </a:custGeom>
          <a:solidFill>
            <a:srgbClr val="000000"/>
          </a:solidFill>
          <a:ln w="1270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1" name="Freeform 127"/>
          <p:cNvSpPr>
            <a:spLocks/>
          </p:cNvSpPr>
          <p:nvPr/>
        </p:nvSpPr>
        <p:spPr bwMode="auto">
          <a:xfrm>
            <a:off x="2430463" y="0"/>
            <a:ext cx="6350" cy="6350"/>
          </a:xfrm>
          <a:custGeom>
            <a:avLst/>
            <a:gdLst/>
            <a:ahLst/>
            <a:cxnLst>
              <a:cxn ang="0">
                <a:pos x="0" y="6096"/>
              </a:cxn>
              <a:cxn ang="0">
                <a:pos x="6096" y="6096"/>
              </a:cxn>
              <a:cxn ang="0">
                <a:pos x="6096" y="0"/>
              </a:cxn>
              <a:cxn ang="0">
                <a:pos x="0" y="0"/>
              </a:cxn>
              <a:cxn ang="0">
                <a:pos x="0" y="6096"/>
              </a:cxn>
            </a:cxnLst>
            <a:rect l="0" t="0" r="r" b="b"/>
            <a:pathLst>
              <a:path w="6096" h="6096">
                <a:moveTo>
                  <a:pt x="0" y="6096"/>
                </a:moveTo>
                <a:lnTo>
                  <a:pt x="6096" y="6096"/>
                </a:lnTo>
                <a:lnTo>
                  <a:pt x="6096" y="0"/>
                </a:lnTo>
                <a:lnTo>
                  <a:pt x="0" y="0"/>
                </a:lnTo>
                <a:lnTo>
                  <a:pt x="0" y="6096"/>
                </a:lnTo>
                <a:close/>
              </a:path>
            </a:pathLst>
          </a:custGeom>
          <a:solidFill>
            <a:srgbClr val="000000"/>
          </a:solidFill>
          <a:ln w="1270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9" name="Freeform 139"/>
          <p:cNvSpPr>
            <a:spLocks/>
          </p:cNvSpPr>
          <p:nvPr/>
        </p:nvSpPr>
        <p:spPr bwMode="auto">
          <a:xfrm>
            <a:off x="3421063" y="-3175"/>
            <a:ext cx="6350" cy="6350"/>
          </a:xfrm>
          <a:custGeom>
            <a:avLst/>
            <a:gdLst/>
            <a:ahLst/>
            <a:cxnLst>
              <a:cxn ang="0">
                <a:pos x="0" y="6096"/>
              </a:cxn>
              <a:cxn ang="0">
                <a:pos x="6096" y="6096"/>
              </a:cxn>
              <a:cxn ang="0">
                <a:pos x="6096" y="0"/>
              </a:cxn>
              <a:cxn ang="0">
                <a:pos x="0" y="0"/>
              </a:cxn>
              <a:cxn ang="0">
                <a:pos x="0" y="6096"/>
              </a:cxn>
            </a:cxnLst>
            <a:rect l="0" t="0" r="r" b="b"/>
            <a:pathLst>
              <a:path w="6096" h="6096">
                <a:moveTo>
                  <a:pt x="0" y="6096"/>
                </a:moveTo>
                <a:lnTo>
                  <a:pt x="6096" y="6096"/>
                </a:lnTo>
                <a:lnTo>
                  <a:pt x="6096" y="0"/>
                </a:lnTo>
                <a:lnTo>
                  <a:pt x="0" y="0"/>
                </a:lnTo>
                <a:lnTo>
                  <a:pt x="0" y="6096"/>
                </a:lnTo>
                <a:close/>
              </a:path>
            </a:pathLst>
          </a:custGeom>
          <a:solidFill>
            <a:srgbClr val="000000"/>
          </a:solidFill>
          <a:ln w="1270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0" name="Freeform 6"/>
          <p:cNvSpPr>
            <a:spLocks/>
          </p:cNvSpPr>
          <p:nvPr/>
        </p:nvSpPr>
        <p:spPr bwMode="auto">
          <a:xfrm>
            <a:off x="3421063" y="0"/>
            <a:ext cx="6350" cy="6350"/>
          </a:xfrm>
          <a:custGeom>
            <a:avLst/>
            <a:gdLst/>
            <a:ahLst/>
            <a:cxnLst>
              <a:cxn ang="0">
                <a:pos x="0" y="6097"/>
              </a:cxn>
              <a:cxn ang="0">
                <a:pos x="6096" y="6097"/>
              </a:cxn>
              <a:cxn ang="0">
                <a:pos x="6096" y="0"/>
              </a:cxn>
              <a:cxn ang="0">
                <a:pos x="0" y="0"/>
              </a:cxn>
              <a:cxn ang="0">
                <a:pos x="0" y="6097"/>
              </a:cxn>
            </a:cxnLst>
            <a:rect l="0" t="0" r="r" b="b"/>
            <a:pathLst>
              <a:path w="6096" h="6097">
                <a:moveTo>
                  <a:pt x="0" y="6097"/>
                </a:moveTo>
                <a:lnTo>
                  <a:pt x="6096" y="6097"/>
                </a:lnTo>
                <a:lnTo>
                  <a:pt x="6096" y="0"/>
                </a:lnTo>
                <a:lnTo>
                  <a:pt x="0" y="0"/>
                </a:lnTo>
                <a:lnTo>
                  <a:pt x="0" y="6097"/>
                </a:lnTo>
                <a:close/>
              </a:path>
            </a:pathLst>
          </a:custGeom>
          <a:solidFill>
            <a:srgbClr val="000000"/>
          </a:solidFill>
          <a:ln w="1270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7" name="Freeform 3"/>
          <p:cNvSpPr>
            <a:spLocks/>
          </p:cNvSpPr>
          <p:nvPr/>
        </p:nvSpPr>
        <p:spPr bwMode="auto">
          <a:xfrm>
            <a:off x="3421063" y="-3175"/>
            <a:ext cx="6350" cy="6350"/>
          </a:xfrm>
          <a:custGeom>
            <a:avLst/>
            <a:gdLst/>
            <a:ahLst/>
            <a:cxnLst>
              <a:cxn ang="0">
                <a:pos x="0" y="6096"/>
              </a:cxn>
              <a:cxn ang="0">
                <a:pos x="6096" y="6096"/>
              </a:cxn>
              <a:cxn ang="0">
                <a:pos x="6096" y="0"/>
              </a:cxn>
              <a:cxn ang="0">
                <a:pos x="0" y="0"/>
              </a:cxn>
              <a:cxn ang="0">
                <a:pos x="0" y="6096"/>
              </a:cxn>
            </a:cxnLst>
            <a:rect l="0" t="0" r="r" b="b"/>
            <a:pathLst>
              <a:path w="6096" h="6096">
                <a:moveTo>
                  <a:pt x="0" y="6096"/>
                </a:moveTo>
                <a:lnTo>
                  <a:pt x="6096" y="6096"/>
                </a:lnTo>
                <a:lnTo>
                  <a:pt x="6096" y="0"/>
                </a:lnTo>
                <a:lnTo>
                  <a:pt x="0" y="0"/>
                </a:lnTo>
                <a:lnTo>
                  <a:pt x="0" y="6096"/>
                </a:lnTo>
                <a:close/>
              </a:path>
            </a:pathLst>
          </a:custGeom>
          <a:solidFill>
            <a:srgbClr val="000000"/>
          </a:solidFill>
          <a:ln w="1270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8" name="Freeform 4"/>
          <p:cNvSpPr>
            <a:spLocks/>
          </p:cNvSpPr>
          <p:nvPr/>
        </p:nvSpPr>
        <p:spPr bwMode="auto">
          <a:xfrm>
            <a:off x="3421063" y="0"/>
            <a:ext cx="6350" cy="6350"/>
          </a:xfrm>
          <a:custGeom>
            <a:avLst/>
            <a:gdLst/>
            <a:ahLst/>
            <a:cxnLst>
              <a:cxn ang="0">
                <a:pos x="0" y="6097"/>
              </a:cxn>
              <a:cxn ang="0">
                <a:pos x="6096" y="6097"/>
              </a:cxn>
              <a:cxn ang="0">
                <a:pos x="6096" y="0"/>
              </a:cxn>
              <a:cxn ang="0">
                <a:pos x="0" y="0"/>
              </a:cxn>
              <a:cxn ang="0">
                <a:pos x="0" y="6097"/>
              </a:cxn>
            </a:cxnLst>
            <a:rect l="0" t="0" r="r" b="b"/>
            <a:pathLst>
              <a:path w="6096" h="6097">
                <a:moveTo>
                  <a:pt x="0" y="6097"/>
                </a:moveTo>
                <a:lnTo>
                  <a:pt x="6096" y="6097"/>
                </a:lnTo>
                <a:lnTo>
                  <a:pt x="6096" y="0"/>
                </a:lnTo>
                <a:lnTo>
                  <a:pt x="0" y="0"/>
                </a:lnTo>
                <a:lnTo>
                  <a:pt x="0" y="6097"/>
                </a:lnTo>
                <a:close/>
              </a:path>
            </a:pathLst>
          </a:custGeom>
          <a:solidFill>
            <a:srgbClr val="000000"/>
          </a:solidFill>
          <a:ln w="1270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5" name="Freeform 1"/>
          <p:cNvSpPr>
            <a:spLocks/>
          </p:cNvSpPr>
          <p:nvPr/>
        </p:nvSpPr>
        <p:spPr bwMode="auto">
          <a:xfrm>
            <a:off x="3421063" y="-3175"/>
            <a:ext cx="6350" cy="6350"/>
          </a:xfrm>
          <a:custGeom>
            <a:avLst/>
            <a:gdLst/>
            <a:ahLst/>
            <a:cxnLst>
              <a:cxn ang="0">
                <a:pos x="0" y="6096"/>
              </a:cxn>
              <a:cxn ang="0">
                <a:pos x="6096" y="6096"/>
              </a:cxn>
              <a:cxn ang="0">
                <a:pos x="6096" y="0"/>
              </a:cxn>
              <a:cxn ang="0">
                <a:pos x="0" y="0"/>
              </a:cxn>
              <a:cxn ang="0">
                <a:pos x="0" y="6096"/>
              </a:cxn>
            </a:cxnLst>
            <a:rect l="0" t="0" r="r" b="b"/>
            <a:pathLst>
              <a:path w="6096" h="6096">
                <a:moveTo>
                  <a:pt x="0" y="6096"/>
                </a:moveTo>
                <a:lnTo>
                  <a:pt x="6096" y="6096"/>
                </a:lnTo>
                <a:lnTo>
                  <a:pt x="6096" y="0"/>
                </a:lnTo>
                <a:lnTo>
                  <a:pt x="0" y="0"/>
                </a:lnTo>
                <a:lnTo>
                  <a:pt x="0" y="6096"/>
                </a:lnTo>
                <a:close/>
              </a:path>
            </a:pathLst>
          </a:custGeom>
          <a:solidFill>
            <a:srgbClr val="000000"/>
          </a:solidFill>
          <a:ln w="1270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6" name="Freeform 2"/>
          <p:cNvSpPr>
            <a:spLocks/>
          </p:cNvSpPr>
          <p:nvPr/>
        </p:nvSpPr>
        <p:spPr bwMode="auto">
          <a:xfrm>
            <a:off x="3421063" y="0"/>
            <a:ext cx="6350" cy="6350"/>
          </a:xfrm>
          <a:custGeom>
            <a:avLst/>
            <a:gdLst/>
            <a:ahLst/>
            <a:cxnLst>
              <a:cxn ang="0">
                <a:pos x="0" y="6097"/>
              </a:cxn>
              <a:cxn ang="0">
                <a:pos x="6096" y="6097"/>
              </a:cxn>
              <a:cxn ang="0">
                <a:pos x="6096" y="0"/>
              </a:cxn>
              <a:cxn ang="0">
                <a:pos x="0" y="0"/>
              </a:cxn>
              <a:cxn ang="0">
                <a:pos x="0" y="6097"/>
              </a:cxn>
            </a:cxnLst>
            <a:rect l="0" t="0" r="r" b="b"/>
            <a:pathLst>
              <a:path w="6096" h="6097">
                <a:moveTo>
                  <a:pt x="0" y="6097"/>
                </a:moveTo>
                <a:lnTo>
                  <a:pt x="6096" y="6097"/>
                </a:lnTo>
                <a:lnTo>
                  <a:pt x="6096" y="0"/>
                </a:lnTo>
                <a:lnTo>
                  <a:pt x="0" y="0"/>
                </a:lnTo>
                <a:lnTo>
                  <a:pt x="0" y="6097"/>
                </a:lnTo>
                <a:close/>
              </a:path>
            </a:pathLst>
          </a:custGeom>
          <a:solidFill>
            <a:srgbClr val="000000"/>
          </a:solidFill>
          <a:ln w="1270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07504" y="71414"/>
            <a:ext cx="717914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altLang="en-US" sz="2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Интеграция предметного содержания </a:t>
            </a:r>
            <a:r>
              <a:rPr lang="ru-RU" alt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«Иностранный </a:t>
            </a:r>
            <a:r>
              <a:rPr lang="ru-RU" altLang="en-US" sz="2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язык» с ООД, ОПД, ПМ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0" y="1214422"/>
          <a:ext cx="9144002" cy="4754118"/>
        </p:xfrm>
        <a:graphic>
          <a:graphicData uri="http://schemas.openxmlformats.org/drawingml/2006/table">
            <a:tbl>
              <a:tblPr/>
              <a:tblGrid>
                <a:gridCol w="13252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863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0512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6838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6838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8279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50771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4297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Тема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Образовательные результаты </a:t>
                      </a:r>
                      <a:r>
                        <a:rPr lang="ru-RU" sz="1100" b="1" dirty="0" err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ПРб</a:t>
                      </a:r>
                      <a:r>
                        <a:rPr lang="ru-RU" sz="11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/Пру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ОК/ПК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err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Межпредметные</a:t>
                      </a:r>
                      <a:r>
                        <a:rPr lang="ru-RU" sz="11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связи с ООД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err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Межпредметные</a:t>
                      </a:r>
                      <a:r>
                        <a:rPr lang="ru-RU" sz="11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связи с ОПД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Межпредметные связи с ПМ (МДК)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Варианты межпредметных заданий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115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1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British Meals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ПРб</a:t>
                      </a:r>
                      <a:r>
                        <a:rPr lang="ru-RU" sz="11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01, </a:t>
                      </a:r>
                      <a:r>
                        <a:rPr lang="ru-RU" sz="110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ПРб</a:t>
                      </a:r>
                      <a:r>
                        <a:rPr lang="ru-RU" sz="11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02, </a:t>
                      </a:r>
                      <a:r>
                        <a:rPr lang="ru-RU" sz="110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ПРб</a:t>
                      </a:r>
                      <a:r>
                        <a:rPr lang="ru-RU" sz="11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04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ОК </a:t>
                      </a:r>
                      <a:r>
                        <a:rPr lang="ru-RU" sz="11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01, ОК 02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ПК 2.1-4.1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История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Литература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География</a:t>
                      </a:r>
                      <a:endParaRPr lang="en-US" sz="11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ОП.01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Основы микробиологии, физиологии питания, санитарии и гигиены</a:t>
                      </a:r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ПМ.01,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ПМ 03</a:t>
                      </a:r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-Сравнительный  анализ 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традиционного завтрака в России и Великобритании.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-Составление меню холодных закусок.</a:t>
                      </a:r>
                      <a:endParaRPr lang="ru-RU" sz="1100" dirty="0" smtClean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022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Customs and traditions</a:t>
                      </a:r>
                      <a:endParaRPr lang="ru-RU" sz="11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ПРб</a:t>
                      </a:r>
                      <a:r>
                        <a:rPr lang="ru-RU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02, </a:t>
                      </a:r>
                      <a:endParaRPr lang="ru-RU" sz="11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ПРб</a:t>
                      </a:r>
                      <a:r>
                        <a:rPr lang="ru-RU" sz="11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03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ОК 01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ОК 03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ОК 06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История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Литература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География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ОП.017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Иностранный язык в профессиональной деятельности</a:t>
                      </a:r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ПМ 02, ПМ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03, ПМ 04</a:t>
                      </a:r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- Комплексный анализ текста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«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What are their traditions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?»</a:t>
                      </a:r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-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Составление праздничного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календаря   Великобритании  и России.</a:t>
                      </a:r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2892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Travelling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ПРб</a:t>
                      </a:r>
                      <a:r>
                        <a:rPr lang="ru-RU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02, </a:t>
                      </a:r>
                      <a:endParaRPr lang="ru-RU" sz="11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ПРб</a:t>
                      </a:r>
                      <a:r>
                        <a:rPr lang="ru-RU" sz="11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03, </a:t>
                      </a:r>
                      <a:endParaRPr lang="ru-RU" sz="11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ПРб</a:t>
                      </a:r>
                      <a:r>
                        <a:rPr lang="ru-RU" sz="11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04, </a:t>
                      </a:r>
                      <a:endParaRPr lang="ru-RU" sz="11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ПРб</a:t>
                      </a:r>
                      <a:r>
                        <a:rPr lang="ru-RU" sz="11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ОК 01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ОК 03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ОК </a:t>
                      </a:r>
                      <a:r>
                        <a:rPr lang="ru-RU" sz="11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ОК 11</a:t>
                      </a:r>
                      <a:endParaRPr lang="ru-RU" sz="1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ПК 2.3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География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История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Литература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ОП.08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Основы финансовой грамотности, предпринимательства и трудоустройства на работу</a:t>
                      </a:r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ПМ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01,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ПМ 02, ПМ03, ПМ 04, ПМ 05</a:t>
                      </a:r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-Составление гастрономической карты туриста.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Ролевая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игра: « В ресторане», «Бронирование номера в отеле»</a:t>
                      </a:r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07504" y="71414"/>
            <a:ext cx="717914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altLang="en-US" sz="2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Варианты практических заданий с профессиональной направленностью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0" y="1000108"/>
            <a:ext cx="9144000" cy="60007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ru-RU" altLang="en-US" sz="2400" b="1" dirty="0" smtClean="0">
                <a:solidFill>
                  <a:srgbClr val="002060"/>
                </a:solidFill>
                <a:latin typeface="Arial" pitchFamily="34" charset="0"/>
              </a:rPr>
              <a:t>Иностранный язык:</a:t>
            </a:r>
          </a:p>
          <a:p>
            <a:pPr lvl="0">
              <a:spcBef>
                <a:spcPct val="0"/>
              </a:spcBef>
              <a:buFont typeface="Wingdings" pitchFamily="2" charset="2"/>
              <a:buChar char="Ø"/>
            </a:pPr>
            <a:r>
              <a:rPr lang="ru-RU" altLang="en-US" sz="2200" b="1" dirty="0" smtClean="0">
                <a:solidFill>
                  <a:srgbClr val="002060"/>
                </a:solidFill>
                <a:latin typeface="Arial" pitchFamily="34" charset="0"/>
              </a:rPr>
              <a:t>работа с текстом профессиональной направленности(примеры текстов из учебной литературы по профессии «Повар, кондитер»;</a:t>
            </a:r>
          </a:p>
          <a:p>
            <a:pPr lvl="0">
              <a:spcBef>
                <a:spcPct val="0"/>
              </a:spcBef>
              <a:buFont typeface="Wingdings" pitchFamily="2" charset="2"/>
              <a:buChar char="Ø"/>
            </a:pPr>
            <a:endParaRPr lang="ru-RU" altLang="en-US" sz="2200" b="1" dirty="0" smtClean="0">
              <a:solidFill>
                <a:srgbClr val="002060"/>
              </a:solidFill>
              <a:latin typeface="Arial" pitchFamily="34" charset="0"/>
            </a:endParaRPr>
          </a:p>
          <a:p>
            <a:pPr lvl="0">
              <a:spcBef>
                <a:spcPct val="0"/>
              </a:spcBef>
              <a:buFont typeface="Wingdings" pitchFamily="2" charset="2"/>
              <a:buChar char="Ø"/>
            </a:pPr>
            <a:r>
              <a:rPr lang="ru-RU" altLang="en-US" sz="2200" b="1" dirty="0" smtClean="0">
                <a:solidFill>
                  <a:srgbClr val="002060"/>
                </a:solidFill>
                <a:latin typeface="Arial" pitchFamily="34" charset="0"/>
              </a:rPr>
              <a:t> составление словаря по профессии «Повар, кондитер»;</a:t>
            </a:r>
          </a:p>
          <a:p>
            <a:pPr lvl="0">
              <a:spcBef>
                <a:spcPct val="0"/>
              </a:spcBef>
            </a:pPr>
            <a:endParaRPr lang="ru-RU" altLang="en-US" sz="2200" b="1" dirty="0" smtClean="0">
              <a:solidFill>
                <a:srgbClr val="002060"/>
              </a:solidFill>
              <a:latin typeface="Arial" pitchFamily="34" charset="0"/>
            </a:endParaRPr>
          </a:p>
          <a:p>
            <a:pPr lvl="0">
              <a:spcBef>
                <a:spcPct val="0"/>
              </a:spcBef>
              <a:buFont typeface="Wingdings" pitchFamily="2" charset="2"/>
              <a:buChar char="Ø"/>
            </a:pPr>
            <a:r>
              <a:rPr lang="ru-RU" altLang="en-US" sz="2200" b="1" dirty="0" smtClean="0">
                <a:solidFill>
                  <a:srgbClr val="002060"/>
                </a:solidFill>
                <a:latin typeface="Arial" pitchFamily="34" charset="0"/>
              </a:rPr>
              <a:t> подбор</a:t>
            </a:r>
            <a:r>
              <a:rPr lang="ru-RU" sz="2200" i="1" dirty="0" smtClean="0">
                <a:solidFill>
                  <a:srgbClr val="002060"/>
                </a:solidFill>
              </a:rPr>
              <a:t> </a:t>
            </a:r>
            <a:r>
              <a:rPr lang="ru-RU" altLang="en-US" sz="2200" b="1" dirty="0" smtClean="0">
                <a:solidFill>
                  <a:srgbClr val="002060"/>
                </a:solidFill>
                <a:latin typeface="Arial" pitchFamily="34" charset="0"/>
              </a:rPr>
              <a:t>пословиц и поговорок;</a:t>
            </a:r>
          </a:p>
          <a:p>
            <a:pPr lvl="0">
              <a:spcBef>
                <a:spcPct val="0"/>
              </a:spcBef>
              <a:buFont typeface="Wingdings" pitchFamily="2" charset="2"/>
              <a:buChar char="Ø"/>
            </a:pPr>
            <a:endParaRPr lang="ru-RU" altLang="en-US" sz="2200" b="1" dirty="0" smtClean="0">
              <a:solidFill>
                <a:srgbClr val="002060"/>
              </a:solidFill>
              <a:latin typeface="Arial" pitchFamily="34" charset="0"/>
            </a:endParaRPr>
          </a:p>
          <a:p>
            <a:pPr lvl="0">
              <a:spcBef>
                <a:spcPct val="0"/>
              </a:spcBef>
              <a:buFont typeface="Wingdings" pitchFamily="2" charset="2"/>
              <a:buChar char="Ø"/>
            </a:pPr>
            <a:r>
              <a:rPr lang="ru-RU" altLang="en-US" sz="2200" b="1" dirty="0" smtClean="0">
                <a:solidFill>
                  <a:srgbClr val="002060"/>
                </a:solidFill>
                <a:latin typeface="Arial" pitchFamily="34" charset="0"/>
              </a:rPr>
              <a:t> изучение рецептуры традиционных блюд Британской и Русской кухонь;</a:t>
            </a:r>
          </a:p>
          <a:p>
            <a:pPr lvl="0">
              <a:spcBef>
                <a:spcPct val="0"/>
              </a:spcBef>
            </a:pPr>
            <a:endParaRPr lang="ru-RU" altLang="en-US" sz="2200" b="1" dirty="0" smtClean="0">
              <a:solidFill>
                <a:srgbClr val="002060"/>
              </a:solidFill>
              <a:latin typeface="Arial" pitchFamily="34" charset="0"/>
            </a:endParaRPr>
          </a:p>
          <a:p>
            <a:pPr lvl="0">
              <a:spcBef>
                <a:spcPct val="0"/>
              </a:spcBef>
              <a:buFont typeface="Wingdings" pitchFamily="2" charset="2"/>
              <a:buChar char="Ø"/>
            </a:pPr>
            <a:r>
              <a:rPr lang="ru-RU" altLang="en-US" sz="2200" b="1" dirty="0" smtClean="0">
                <a:solidFill>
                  <a:srgbClr val="002060"/>
                </a:solidFill>
                <a:latin typeface="Arial" pitchFamily="34" charset="0"/>
              </a:rPr>
              <a:t> составление меню праздничного стола;</a:t>
            </a:r>
          </a:p>
          <a:p>
            <a:pPr lvl="0">
              <a:spcBef>
                <a:spcPct val="0"/>
              </a:spcBef>
            </a:pPr>
            <a:endParaRPr lang="ru-RU" altLang="en-US" sz="2200" b="1" dirty="0" smtClean="0">
              <a:solidFill>
                <a:srgbClr val="002060"/>
              </a:solidFill>
              <a:latin typeface="Arial" pitchFamily="34" charset="0"/>
            </a:endParaRPr>
          </a:p>
          <a:p>
            <a:pPr>
              <a:spcBef>
                <a:spcPct val="0"/>
              </a:spcBef>
              <a:buFont typeface="Wingdings" pitchFamily="2" charset="2"/>
              <a:buChar char="Ø"/>
            </a:pPr>
            <a:r>
              <a:rPr lang="ru-RU" sz="2200" i="1" dirty="0" smtClean="0">
                <a:solidFill>
                  <a:srgbClr val="002060"/>
                </a:solidFill>
              </a:rPr>
              <a:t> </a:t>
            </a:r>
            <a:r>
              <a:rPr lang="ru-RU" altLang="en-US" sz="2200" b="1" dirty="0" smtClean="0">
                <a:solidFill>
                  <a:srgbClr val="002060"/>
                </a:solidFill>
                <a:latin typeface="Arial" pitchFamily="34" charset="0"/>
              </a:rPr>
              <a:t>просмотр и анализ  фрагментов из фильмов и художественных произведений, описывающих трапезу.</a:t>
            </a:r>
          </a:p>
          <a:p>
            <a:pPr lvl="0">
              <a:spcBef>
                <a:spcPct val="0"/>
              </a:spcBef>
            </a:pPr>
            <a:endParaRPr lang="ru-RU" altLang="en-US" sz="2400" b="1" dirty="0">
              <a:solidFill>
                <a:schemeClr val="accent1">
                  <a:lumMod val="75000"/>
                </a:schemeClr>
              </a:solidFill>
              <a:latin typeface="Arial" pitchFamily="34" charset="0"/>
            </a:endParaRPr>
          </a:p>
          <a:p>
            <a:pPr lvl="0">
              <a:spcBef>
                <a:spcPct val="0"/>
              </a:spcBef>
              <a:buFont typeface="Wingdings" pitchFamily="2" charset="2"/>
              <a:buChar char="Ø"/>
            </a:pPr>
            <a:endParaRPr lang="ru-RU" sz="2400" b="1" i="1" dirty="0">
              <a:solidFill>
                <a:schemeClr val="accent1">
                  <a:lumMod val="75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130425"/>
            <a:ext cx="8643998" cy="1941517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1379</TotalTime>
  <Words>1013</Words>
  <Application>Microsoft Office PowerPoint</Application>
  <PresentationFormat>Экран (4:3)</PresentationFormat>
  <Paragraphs>138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Реализация профессиональной направленности на учебных занятиях по иностранному языку по профессии 43.01.09 Повар, кондитер</vt:lpstr>
      <vt:lpstr>Нормативные документы:</vt:lpstr>
      <vt:lpstr>Слайд 3</vt:lpstr>
      <vt:lpstr>Слайд 4</vt:lpstr>
      <vt:lpstr>Слайд 5</vt:lpstr>
      <vt:lpstr>Слайд 6</vt:lpstr>
      <vt:lpstr>Слайд 7</vt:lpstr>
      <vt:lpstr>Слайд 8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Опыт подготовки к демонстрационному экзамену студентов по профессии 43.01.09 «Повар, кондитер»: проблемы и пути решения</dc:title>
  <dc:creator>Методист</dc:creator>
  <cp:lastModifiedBy>Методист</cp:lastModifiedBy>
  <cp:revision>127</cp:revision>
  <dcterms:created xsi:type="dcterms:W3CDTF">2021-10-13T02:59:48Z</dcterms:created>
  <dcterms:modified xsi:type="dcterms:W3CDTF">2023-04-26T08:30:56Z</dcterms:modified>
</cp:coreProperties>
</file>