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2" r:id="rId3"/>
    <p:sldId id="257" r:id="rId4"/>
    <p:sldId id="258" r:id="rId5"/>
    <p:sldId id="264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74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672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3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77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6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0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0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0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75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7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81F6-25CC-4191-97F1-570789084F8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E95BA-5852-44B0-8CDB-279A68818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8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ro.com/ru/" TargetMode="External"/><Relationship Id="rId2" Type="http://schemas.openxmlformats.org/officeDocument/2006/relationships/hyperlink" Target="https://www.mindmeister.com/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ind42.com/" TargetMode="External"/><Relationship Id="rId5" Type="http://schemas.openxmlformats.org/officeDocument/2006/relationships/hyperlink" Target="https://www.mindmup.com/" TargetMode="External"/><Relationship Id="rId4" Type="http://schemas.openxmlformats.org/officeDocument/2006/relationships/hyperlink" Target="https://xmind.app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21F57-BFB2-49E8-88B6-E424BFBEF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1865954"/>
            <a:ext cx="8679915" cy="1748729"/>
          </a:xfrm>
        </p:spPr>
        <p:txBody>
          <a:bodyPr>
            <a:noAutofit/>
          </a:bodyPr>
          <a:lstStyle/>
          <a:p>
            <a:r>
              <a:rPr lang="ru-RU" sz="3300" b="1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"Использование проектной деятельности </a:t>
            </a:r>
            <a:br>
              <a:rPr lang="ru-RU" sz="3300" b="1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</a:br>
            <a:r>
              <a:rPr lang="ru-RU" sz="3300" b="1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на уроках английского языка в СПО: </a:t>
            </a:r>
            <a:br>
              <a:rPr lang="ru-RU" sz="3300" b="1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</a:br>
            <a:r>
              <a:rPr lang="ru-RU" sz="3300" b="1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опыт, преимущества и результаты</a:t>
            </a:r>
            <a:r>
              <a:rPr lang="ru-RU" sz="3300" dirty="0">
                <a:latin typeface="Arial" panose="020B0604020202020204" pitchFamily="34" charset="0"/>
                <a:ea typeface="Microsoft Himalaya" panose="01010100010101010101" pitchFamily="2" charset="0"/>
                <a:cs typeface="Arial" panose="020B0604020202020204" pitchFamily="34" charset="0"/>
              </a:rPr>
              <a:t>" </a:t>
            </a:r>
            <a:endParaRPr lang="ru-RU" sz="3300" dirty="0">
              <a:effectLst/>
              <a:latin typeface="Arial" panose="020B0604020202020204" pitchFamily="34" charset="0"/>
              <a:ea typeface="Microsoft Himalaya" panose="01010100010101010101" pitchFamily="2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7BFA93-C9EB-428D-A77F-A59F26A152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  <a:p>
            <a:pPr algn="r"/>
            <a:r>
              <a:rPr lang="ru-RU" dirty="0"/>
              <a:t>Короткова Александра Олеговна, </a:t>
            </a:r>
          </a:p>
          <a:p>
            <a:pPr algn="r"/>
            <a:r>
              <a:rPr lang="ru-RU" dirty="0"/>
              <a:t>преподаватель английского языка,</a:t>
            </a:r>
          </a:p>
          <a:p>
            <a:pPr algn="r"/>
            <a:r>
              <a:rPr lang="ru-RU" dirty="0"/>
              <a:t> Миасский геологоразведочный колледж</a:t>
            </a:r>
          </a:p>
        </p:txBody>
      </p:sp>
    </p:spTree>
    <p:extLst>
      <p:ext uri="{BB962C8B-B14F-4D97-AF65-F5344CB8AC3E}">
        <p14:creationId xmlns:p14="http://schemas.microsoft.com/office/powerpoint/2010/main" val="237979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71AFC-65C0-4533-B429-58E320F1B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81" y="2286000"/>
            <a:ext cx="3498979" cy="190124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Проектная деятельность (ПД) в СПО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4761AB-729C-475B-AA7B-680902A91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244" y="673055"/>
            <a:ext cx="5934075" cy="551188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dirty="0"/>
              <a:t> Профессиональные компетенции студента:</a:t>
            </a:r>
          </a:p>
          <a:p>
            <a:pPr marL="0" lvl="0" indent="0" algn="ctr">
              <a:buNone/>
            </a:pPr>
            <a:endParaRPr lang="ru-RU" sz="2800" dirty="0"/>
          </a:p>
          <a:p>
            <a:pPr marL="1234350" lvl="0" indent="-514350">
              <a:buAutoNum type="arabicPeriod"/>
            </a:pPr>
            <a:r>
              <a:rPr lang="ru-RU" sz="2800" dirty="0"/>
              <a:t>Аналитические навыки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Креативность и инновации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Решение проблем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Самоорганизация и планирование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Технические навыки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Адаптивность и гибкость</a:t>
            </a:r>
          </a:p>
          <a:p>
            <a:pPr marL="1234350" lvl="0" indent="-514350">
              <a:buAutoNum type="arabicPeriod"/>
            </a:pPr>
            <a:r>
              <a:rPr lang="ru-RU" sz="2800" dirty="0"/>
              <a:t>Руководство и управление</a:t>
            </a:r>
            <a:br>
              <a:rPr lang="ru-RU" sz="2800" dirty="0"/>
            </a:b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3910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5D5CA-F898-464C-9422-F8852A0C0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197" y="2295329"/>
            <a:ext cx="3500828" cy="2470065"/>
          </a:xfrm>
        </p:spPr>
        <p:txBody>
          <a:bodyPr>
            <a:normAutofit/>
          </a:bodyPr>
          <a:lstStyle/>
          <a:p>
            <a:r>
              <a:rPr lang="ru-RU" dirty="0"/>
              <a:t>Аргументация выбора темы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E0D5D-EABB-4444-96DC-5D10B12BA1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67226" y="1345727"/>
            <a:ext cx="3333751" cy="50142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u="sng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A9CA1B85-B855-4584-B33F-7387A6A73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984" y="2784228"/>
            <a:ext cx="6570819" cy="2083273"/>
          </a:xfrm>
        </p:spPr>
        <p:txBody>
          <a:bodyPr>
            <a:normAutofit/>
          </a:bodyPr>
          <a:lstStyle/>
          <a:p>
            <a:r>
              <a:rPr lang="ru-RU" dirty="0"/>
              <a:t>интересно и увлекательно;</a:t>
            </a:r>
          </a:p>
          <a:p>
            <a:r>
              <a:rPr lang="ru-RU" dirty="0"/>
              <a:t>развитие навыков работы с различными технологиями;</a:t>
            </a:r>
          </a:p>
          <a:p>
            <a:r>
              <a:rPr lang="ru-RU" dirty="0"/>
              <a:t>изучение английского языка;</a:t>
            </a:r>
          </a:p>
          <a:p>
            <a:r>
              <a:rPr lang="ru-RU" dirty="0"/>
              <a:t>возможность выбора собственной (реальной проблемы).</a:t>
            </a: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07319E-03E7-40EB-8C74-DC4C89829353}"/>
              </a:ext>
            </a:extLst>
          </p:cNvPr>
          <p:cNvSpPr txBox="1"/>
          <p:nvPr/>
        </p:nvSpPr>
        <p:spPr>
          <a:xfrm>
            <a:off x="4456035" y="1679776"/>
            <a:ext cx="39133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/>
              <a:t>Интеллектуальная карта </a:t>
            </a:r>
          </a:p>
          <a:p>
            <a:endParaRPr lang="ru-RU" dirty="0"/>
          </a:p>
        </p:txBody>
      </p:sp>
      <p:pic>
        <p:nvPicPr>
          <p:cNvPr id="2050" name="Picture 2" descr="Интеллект-карта (mind map): как легко запоминать и анализировать">
            <a:extLst>
              <a:ext uri="{FF2B5EF4-FFF2-40B4-BE49-F238E27FC236}">
                <a16:creationId xmlns:a16="http://schemas.microsoft.com/office/drawing/2014/main" id="{F0C4E3E9-065A-40FD-98A0-46207D9EA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6" y="757238"/>
            <a:ext cx="3627594" cy="241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285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89299-3203-4663-8EF6-29E36A802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8CD65E79-C766-43BD-960F-998CD222E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8108" y="942975"/>
            <a:ext cx="3498979" cy="5600699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Rockwell (Основной текст)"/>
              </a:rPr>
              <a:t>Термин интеллектуальных карт и область их применения </a:t>
            </a:r>
          </a:p>
          <a:p>
            <a:r>
              <a:rPr lang="ru-RU" dirty="0">
                <a:latin typeface="Rockwell (Основной текст)"/>
              </a:rPr>
              <a:t>Темы для карт, которые соответствуют учебному плану, (НО НЕ ВВОДИЛА ЭТОТ ПУНКТ КАК ОБЯЗАТЕЛЬНЫЙ)</a:t>
            </a:r>
          </a:p>
          <a:p>
            <a:r>
              <a:rPr lang="ru-RU" dirty="0">
                <a:latin typeface="Rockwell (Основной текст)"/>
              </a:rPr>
              <a:t>Использование специальной программы для создания схем на английском языке, для возможности изучения новых слов. </a:t>
            </a:r>
          </a:p>
          <a:p>
            <a:r>
              <a:rPr lang="ru-RU" dirty="0">
                <a:latin typeface="Rockwell (Основной текст)"/>
              </a:rPr>
              <a:t>Проведение презентации, где учащиеся могли поделиться своими проектами. 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973694-8E31-445E-9A58-F2DBBF6C49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94" t="23467" r="29453" b="12084"/>
          <a:stretch/>
        </p:blipFill>
        <p:spPr>
          <a:xfrm>
            <a:off x="8507585" y="1375661"/>
            <a:ext cx="3385207" cy="311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ECCF0A-E464-4E7F-B080-C900F4AAD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Площадки для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4A9261-C894-4CD2-B4CC-00DA24CCB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Существует множество цифровых сервисов, которые предлагают удобные инструменты и готовые шаблоны для создания интеллект-карт:</a:t>
            </a:r>
            <a:endParaRPr lang="ru-RU" dirty="0">
              <a:hlinkClick r:id="rId2"/>
            </a:endParaRPr>
          </a:p>
          <a:p>
            <a:r>
              <a:rPr lang="en-US" dirty="0">
                <a:hlinkClick r:id="rId2"/>
              </a:rPr>
              <a:t>https://www.mindmeister.com/ru</a:t>
            </a:r>
            <a:endParaRPr lang="ru-RU" dirty="0"/>
          </a:p>
          <a:p>
            <a:r>
              <a:rPr lang="en-US" dirty="0">
                <a:hlinkClick r:id="rId3"/>
              </a:rPr>
              <a:t>https://miro.com/ru/</a:t>
            </a:r>
            <a:endParaRPr lang="ru-RU" dirty="0"/>
          </a:p>
          <a:p>
            <a:r>
              <a:rPr lang="en-US" dirty="0">
                <a:hlinkClick r:id="rId4"/>
              </a:rPr>
              <a:t>https://xmind.app/</a:t>
            </a:r>
            <a:endParaRPr lang="ru-RU" dirty="0"/>
          </a:p>
          <a:p>
            <a:r>
              <a:rPr lang="en-US" b="1" u="sng" dirty="0">
                <a:hlinkClick r:id="rId5"/>
              </a:rPr>
              <a:t>https://www.mindmup.com/</a:t>
            </a:r>
            <a:endParaRPr lang="ru-RU" b="1" u="sng" dirty="0"/>
          </a:p>
          <a:p>
            <a:r>
              <a:rPr lang="en-US" dirty="0">
                <a:hlinkClick r:id="rId6"/>
              </a:rPr>
              <a:t>https://mind42.com/</a:t>
            </a:r>
            <a:endParaRPr lang="ru-RU" dirty="0"/>
          </a:p>
          <a:p>
            <a:r>
              <a:rPr lang="ru-RU" dirty="0"/>
              <a:t>И другие</a:t>
            </a:r>
          </a:p>
        </p:txBody>
      </p:sp>
    </p:spTree>
    <p:extLst>
      <p:ext uri="{BB962C8B-B14F-4D97-AF65-F5344CB8AC3E}">
        <p14:creationId xmlns:p14="http://schemas.microsoft.com/office/powerpoint/2010/main" val="2512799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F1F0F-B451-4A64-9A7F-AC69B4693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97778A-0280-4F52-BF7A-A465EE9B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2DBD752-EB8D-429B-BDE7-5ED1A4D39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921" y="4065892"/>
            <a:ext cx="2721637" cy="226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08DFFB3-3D5D-4B74-AB36-075E60F29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432" y="361135"/>
            <a:ext cx="45624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8F0FA6B-8561-4E1E-B432-70C00B7CE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495" y="3427497"/>
            <a:ext cx="3608589" cy="202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640A642D-8A09-499C-B6C5-89846C563E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65" b="47425"/>
          <a:stretch/>
        </p:blipFill>
        <p:spPr bwMode="auto">
          <a:xfrm>
            <a:off x="5822403" y="5565696"/>
            <a:ext cx="3086100" cy="125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8591BEE9-6192-4987-A895-242F09D7C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836" y="253013"/>
            <a:ext cx="2541808" cy="348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245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ECCF0A-E464-4E7F-B080-C900F4AAD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выбранной темы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4A9261-C894-4CD2-B4CC-00DA24CCB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600" dirty="0"/>
          </a:p>
          <a:p>
            <a:pPr marL="457200" lvl="1" indent="0">
              <a:buNone/>
            </a:pPr>
            <a:r>
              <a:rPr lang="ru-RU" sz="2400" dirty="0"/>
              <a:t>1. Улучшение понимания;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2. Экономия времени;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3. Систематизация знаний;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4. Развитие творческого мышления;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5. Улучшение коммуникации;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6. Развитие устной речи;</a:t>
            </a:r>
          </a:p>
          <a:p>
            <a:pPr marL="457200" lvl="1" indent="0">
              <a:buNone/>
            </a:pPr>
            <a:r>
              <a:rPr lang="ru-RU" sz="2400" dirty="0"/>
              <a:t>7. Развитие технических навыков работы с программным обеспечением;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98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8FF08FF-72AA-4046-9F26-938E22D7D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504" y="804689"/>
            <a:ext cx="11449879" cy="5248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</a:rPr>
              <a:t>Б л а г о д а р ю    з а    в н и м а н и е</a:t>
            </a:r>
          </a:p>
        </p:txBody>
      </p:sp>
    </p:spTree>
    <p:extLst>
      <p:ext uri="{BB962C8B-B14F-4D97-AF65-F5344CB8AC3E}">
        <p14:creationId xmlns:p14="http://schemas.microsoft.com/office/powerpoint/2010/main" val="4011119530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226</TotalTime>
  <Words>160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 Light</vt:lpstr>
      <vt:lpstr>Century</vt:lpstr>
      <vt:lpstr>Rockwell</vt:lpstr>
      <vt:lpstr>Rockwell (Основной текст)</vt:lpstr>
      <vt:lpstr>Wingdings</vt:lpstr>
      <vt:lpstr>Атлас</vt:lpstr>
      <vt:lpstr>"Использование проектной деятельности  на уроках английского языка в СПО:  опыт, преимущества и результаты" </vt:lpstr>
      <vt:lpstr>Проектная деятельность (ПД) в СПО</vt:lpstr>
      <vt:lpstr>Аргументация выбора темы проекта </vt:lpstr>
      <vt:lpstr>Реализация проекта </vt:lpstr>
      <vt:lpstr>Площадки для работы </vt:lpstr>
      <vt:lpstr>Результаты работы </vt:lpstr>
      <vt:lpstr>Преимущества выбранной темы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"Использование проектной деятельности на уроках английского языка в СПО:  опыт, преимущества и результаты" </dc:title>
  <dc:creator>Александра</dc:creator>
  <cp:lastModifiedBy>Александра</cp:lastModifiedBy>
  <cp:revision>25</cp:revision>
  <dcterms:created xsi:type="dcterms:W3CDTF">2023-04-20T14:47:07Z</dcterms:created>
  <dcterms:modified xsi:type="dcterms:W3CDTF">2023-04-24T10:09:39Z</dcterms:modified>
</cp:coreProperties>
</file>