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1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8" r:id="rId14"/>
    <p:sldId id="267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F0372-21FF-4346-A6AD-D067A9F71D4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C925-0DCF-436F-9BB5-5C61F7E39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F0372-21FF-4346-A6AD-D067A9F71D4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C925-0DCF-436F-9BB5-5C61F7E39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F0372-21FF-4346-A6AD-D067A9F71D4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C925-0DCF-436F-9BB5-5C61F7E39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F0372-21FF-4346-A6AD-D067A9F71D4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C925-0DCF-436F-9BB5-5C61F7E39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F0372-21FF-4346-A6AD-D067A9F71D4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C925-0DCF-436F-9BB5-5C61F7E39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F0372-21FF-4346-A6AD-D067A9F71D4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C925-0DCF-436F-9BB5-5C61F7E39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F0372-21FF-4346-A6AD-D067A9F71D4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C925-0DCF-436F-9BB5-5C61F7E39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F0372-21FF-4346-A6AD-D067A9F71D4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C925-0DCF-436F-9BB5-5C61F7E39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F0372-21FF-4346-A6AD-D067A9F71D4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C925-0DCF-436F-9BB5-5C61F7E39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F0372-21FF-4346-A6AD-D067A9F71D4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C925-0DCF-436F-9BB5-5C61F7E39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F0372-21FF-4346-A6AD-D067A9F71D4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C925-0DCF-436F-9BB5-5C61F7E39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F0372-21FF-4346-A6AD-D067A9F71D4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DC925-0DCF-436F-9BB5-5C61F7E39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Проектные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технологии как средство формирования общих и профессиональных компетенций студентов СПО на уроках иностранного языка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785786" y="5929330"/>
            <a:ext cx="7215238" cy="500066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 преподаватель иностранных языков  Хасанова Нелли Фаритовна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357290" y="195539"/>
            <a:ext cx="707236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Министерство образования и науки Челябинской области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«Копейский политехнический колледж имени С.В. Хохрякова»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(ГБПОУ «КПК имени С.В. Хохрякова»)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xn----btb1bbcge2a.xn--p1ai/_bl/13/505841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857496"/>
            <a:ext cx="428625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ocuments and Settings\Админ\Рабочий стол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214290"/>
            <a:ext cx="1113078" cy="1031534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00034" y="303248"/>
            <a:ext cx="6786610" cy="181588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работе над проектами у студентов возникают проблемы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связанные: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 лексикой и грамматикой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 материалом (выбор материала по выбранной теме)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 оформлением работы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 презентацией проекта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D:\Documents and Settings\Админ\Рабочий стол\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786058"/>
            <a:ext cx="6081728" cy="34195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496"/>
            <a:ext cx="33575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проекте «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Измерительные приборы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студенты демонстрировали на занятиях различные измерительные приборы, такие как амперметр, вольтметр, омметр и рассказывали о принципе их работы.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s://encrypted-tbn0.gstatic.com/images?q=tbn:ANd9GcRL1rc_BpeSITQ6OzHdXbNy-Md3m-H1REAjOacl3nNP3ohLWSyvIVnebM3YBw&amp;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1343025" cy="1333501"/>
          </a:xfrm>
          <a:prstGeom prst="rect">
            <a:avLst/>
          </a:prstGeom>
          <a:noFill/>
        </p:spPr>
      </p:pic>
      <p:pic>
        <p:nvPicPr>
          <p:cNvPr id="23556" name="Picture 4" descr="https://encrypted-tbn0.gstatic.com/images?q=tbn:ANd9GcQzAJJchylK8dLg1HI_my4Pc8RpiZXngSSq5lksCD5KJVNp_oLaaNiXROZtJQ&amp;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428736"/>
            <a:ext cx="1314450" cy="1333501"/>
          </a:xfrm>
          <a:prstGeom prst="rect">
            <a:avLst/>
          </a:prstGeom>
          <a:noFill/>
        </p:spPr>
      </p:pic>
      <p:pic>
        <p:nvPicPr>
          <p:cNvPr id="23558" name="Picture 6" descr="https://encrypted-tbn0.gstatic.com/images?q=tbn:ANd9GcRga5CWhXF_ANtV1QlYAYoTIhie_dbgfrlxXrXO-JGYDjA-8_lhYDCwoz7T4Q&amp;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0"/>
            <a:ext cx="1333500" cy="1333501"/>
          </a:xfrm>
          <a:prstGeom prst="rect">
            <a:avLst/>
          </a:prstGeom>
          <a:noFill/>
        </p:spPr>
      </p:pic>
      <p:pic>
        <p:nvPicPr>
          <p:cNvPr id="23560" name="Picture 8" descr="https://encrypted-tbn0.gstatic.com/images?q=tbn:ANd9GcQBWreVqrhGTWJ4kvSp-sKYEPMZOV9F6ZdULbWweNjIa_Tm5TYKZLs2hk1l0A&amp;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1428736"/>
            <a:ext cx="1228725" cy="1333501"/>
          </a:xfrm>
          <a:prstGeom prst="rect">
            <a:avLst/>
          </a:prstGeom>
          <a:noFill/>
        </p:spPr>
      </p:pic>
      <p:pic>
        <p:nvPicPr>
          <p:cNvPr id="23561" name="Picture 9" descr="D:\Documents and Settings\Админ\Рабочий стол\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484086">
            <a:off x="6681789" y="280942"/>
            <a:ext cx="2172051" cy="2896067"/>
          </a:xfrm>
          <a:prstGeom prst="rect">
            <a:avLst/>
          </a:prstGeom>
          <a:noFill/>
        </p:spPr>
      </p:pic>
      <p:pic>
        <p:nvPicPr>
          <p:cNvPr id="23562" name="Picture 10" descr="D:\Documents and Settings\Админ\Рабочий стол\1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83149">
            <a:off x="6654120" y="3660058"/>
            <a:ext cx="2132797" cy="2843729"/>
          </a:xfrm>
          <a:prstGeom prst="rect">
            <a:avLst/>
          </a:prstGeom>
          <a:noFill/>
        </p:spPr>
      </p:pic>
      <p:pic>
        <p:nvPicPr>
          <p:cNvPr id="23563" name="Picture 11" descr="D:\Documents and Settings\Админ\Рабочий стол\1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18637">
            <a:off x="4493330" y="3494889"/>
            <a:ext cx="2047402" cy="2910425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57158" y="5214950"/>
            <a:ext cx="4000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проектной работе "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электроцехе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 студенты инсценируют диалог между электриками в цехе о ремонте трансформатора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F:\метод.раз.2017-2018г\открытый урок\фото\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593587">
            <a:off x="4153738" y="287088"/>
            <a:ext cx="2209138" cy="30412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20956516">
            <a:off x="2573522" y="399267"/>
            <a:ext cx="44037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Студентам было также предложено представить проекты по социальной тематике: «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Help your follow man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 («Помоги тем, кто рядом»)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лужба помощи «Милосердие» призывает модниц поделиться вещами для  благотворительной распродажи / Православие.Ru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29682">
            <a:off x="3077571" y="1871964"/>
            <a:ext cx="1588011" cy="151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Documents and Settings\Админ\Рабочий стол\фото 2020-21\1I_Uj3XO69M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51406">
            <a:off x="527939" y="641623"/>
            <a:ext cx="2015891" cy="2462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Documents and Settings\Админ\Рабочий стол\фото 2020-21\3nWpUJ91uqw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22881">
            <a:off x="5918741" y="1347719"/>
            <a:ext cx="2133093" cy="269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Documents and Settings\Админ\Рабочий стол\фото 2020-21\горка\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78431">
            <a:off x="258819" y="3411265"/>
            <a:ext cx="2409756" cy="2464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Documents and Settings\Админ\Рабочий стол\фото 2020-21\горка\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855839">
            <a:off x="3112274" y="3586035"/>
            <a:ext cx="2419385" cy="2686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 rot="20838954">
            <a:off x="5590263" y="4109121"/>
            <a:ext cx="31432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Ребята самостоятельно решали вопросы по планированию и организации помощи детям реабилитационного центра, самостоятельно посещали социально-реабилитационный центр и оказывали помощь. 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Общие и профессиональные компетенции, формируемые при проектной деятельности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1142984"/>
            <a:ext cx="2571768" cy="121444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Этап «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информационное обеспечение»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формируются ОК 2, ОК 4, ОК 5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1142984"/>
            <a:ext cx="2643206" cy="121444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Этап «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первичной обработки информации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, формируются ОК 2, ОК 3, ОК 7, ОК8</a:t>
            </a:r>
          </a:p>
          <a:p>
            <a:pPr algn="ctr"/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43636" y="2643182"/>
            <a:ext cx="2643206" cy="128588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Этап «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обработка информации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вместе с преподавателем» , формируются</a:t>
            </a:r>
            <a:r>
              <a:rPr lang="ru-RU" sz="1600" dirty="0" smtClean="0"/>
              <a:t>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 2, ОК 4, ОК 5, ОК 6, ОК 8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4071942"/>
            <a:ext cx="2643206" cy="107157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Этап 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«Защита проекта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формируется ОК 7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2643182"/>
            <a:ext cx="2643206" cy="114300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Этап «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оценка проекта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формируются ОК 6, ОК 7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14678" y="5214950"/>
            <a:ext cx="2643206" cy="142876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На этапе «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осмысление, сравнение, анализ и коррекция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- ОК 2, ОК 3, ОК 4, ОК 5, ОК 8 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43636" y="4143380"/>
            <a:ext cx="2643206" cy="121444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На этапе «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дополнительный сбор информации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формируются ОК 2, ОК 3, ОК 4, ОК 5, ОК 8 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D:\Documents and Settings\Админ\Рабочий стол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3915142"/>
            <a:ext cx="1571636" cy="114986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357554" y="2643182"/>
            <a:ext cx="2643206" cy="107157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Этап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«мотивация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формируется ОК 1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Выгнутая вправо стрелка 20"/>
          <p:cNvSpPr/>
          <p:nvPr/>
        </p:nvSpPr>
        <p:spPr>
          <a:xfrm rot="2427215">
            <a:off x="6493458" y="5367461"/>
            <a:ext cx="239294" cy="116648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Выгнутая вправо стрелка 21"/>
          <p:cNvSpPr/>
          <p:nvPr/>
        </p:nvSpPr>
        <p:spPr>
          <a:xfrm rot="7308316">
            <a:off x="2443365" y="5259465"/>
            <a:ext cx="318494" cy="105199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Выгнутая вправо стрелка 22"/>
          <p:cNvSpPr/>
          <p:nvPr/>
        </p:nvSpPr>
        <p:spPr>
          <a:xfrm rot="7417711">
            <a:off x="3032170" y="2270264"/>
            <a:ext cx="150701" cy="67193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Выгнутая вправо стрелка 23"/>
          <p:cNvSpPr/>
          <p:nvPr/>
        </p:nvSpPr>
        <p:spPr>
          <a:xfrm rot="16200000">
            <a:off x="4621720" y="950388"/>
            <a:ext cx="114874" cy="50006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Выгнутая вправо стрелка 24"/>
          <p:cNvSpPr/>
          <p:nvPr/>
        </p:nvSpPr>
        <p:spPr>
          <a:xfrm rot="19441813">
            <a:off x="8098590" y="1667342"/>
            <a:ext cx="304931" cy="88011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Выгнутая вправо стрелка 25"/>
          <p:cNvSpPr/>
          <p:nvPr/>
        </p:nvSpPr>
        <p:spPr>
          <a:xfrm>
            <a:off x="8858280" y="3857628"/>
            <a:ext cx="142876" cy="35719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800000">
            <a:off x="142844" y="3500438"/>
            <a:ext cx="142876" cy="642942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28794" y="357166"/>
            <a:ext cx="58098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принципы проектной работы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1500174"/>
            <a:ext cx="242889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Вариативность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928794" y="2500306"/>
            <a:ext cx="278608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Когнитивный подход к грамматике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1500174"/>
            <a:ext cx="23505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Личностный фактор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2643182"/>
            <a:ext cx="2234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Адаптация заданий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D:\Documents and Settings\Админ\Рабочий стол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1861" y="3500438"/>
            <a:ext cx="4958499" cy="2802630"/>
          </a:xfrm>
          <a:prstGeom prst="rect">
            <a:avLst/>
          </a:prstGeom>
          <a:noFill/>
        </p:spPr>
      </p:pic>
      <p:cxnSp>
        <p:nvCxnSpPr>
          <p:cNvPr id="10" name="Прямая со стрелкой 9"/>
          <p:cNvCxnSpPr/>
          <p:nvPr/>
        </p:nvCxnSpPr>
        <p:spPr>
          <a:xfrm rot="10800000" flipV="1">
            <a:off x="2143108" y="857232"/>
            <a:ext cx="78581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2857488" y="1357298"/>
            <a:ext cx="128588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4679157" y="1035827"/>
            <a:ext cx="71438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6036479" y="1393017"/>
            <a:ext cx="135732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214290"/>
            <a:ext cx="38576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Проектная работа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позволяет оценить способность обучающихся самостоятельно конструировать свои знания в процессе решения практических задач и проблем, ориентироваться в информационном пространстве; оценить уровень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аналитических, исследовательских навыков, навыков творческого мышления.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Documents and Settings\Админ\Рабочий стол\доклад на англ\картинки\5bdb0e9df9e8a1e927f8d9ff9eab34c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357562"/>
            <a:ext cx="2054309" cy="318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D:\Documents and Settings\Админ\Рабочий стол\доклад на англ\картинки\в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5325" y="382188"/>
            <a:ext cx="2124696" cy="2832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F:\метод.раз.2017-2018г\открытый урок\фото\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1" y="428604"/>
            <a:ext cx="2075688" cy="2857520"/>
          </a:xfrm>
          <a:prstGeom prst="rect">
            <a:avLst/>
          </a:prstGeom>
          <a:noFill/>
        </p:spPr>
      </p:pic>
      <p:pic>
        <p:nvPicPr>
          <p:cNvPr id="7" name="Picture 3" descr="F:\метод.раз.2017-2018г\открытый урок\фото\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3429000"/>
            <a:ext cx="2214578" cy="3120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4154494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Целью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обучения иностранному языку в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16200000" flipH="1">
            <a:off x="4679157" y="1750207"/>
            <a:ext cx="1000132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2821769" y="1821645"/>
            <a:ext cx="1000132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Скругленный прямоугольник 4"/>
          <p:cNvSpPr/>
          <p:nvPr/>
        </p:nvSpPr>
        <p:spPr>
          <a:xfrm>
            <a:off x="642910" y="2928934"/>
            <a:ext cx="2500330" cy="114300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общей коммуникативной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компетенции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72132" y="2928934"/>
            <a:ext cx="2714644" cy="114300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профессионально-коммуникативной компетенции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098" name="Picture 2" descr="D:\Documents and Settings\Админ\Рабочий стол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4500570"/>
            <a:ext cx="1857388" cy="17213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ходе реализации требований государственного образовательного стандарта среднего профессионального образования преподавателям приходится сталкиваться с рядом проблем: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трелка вниз 2"/>
          <p:cNvSpPr/>
          <p:nvPr/>
        </p:nvSpPr>
        <p:spPr>
          <a:xfrm>
            <a:off x="1928794" y="1643050"/>
            <a:ext cx="214314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6215074" y="1643050"/>
            <a:ext cx="214314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928934"/>
            <a:ext cx="34290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процесс обучения происходит</a:t>
            </a:r>
          </a:p>
          <a:p>
            <a:pPr marL="342900" indent="-342900"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искусственной языковой среде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2928934"/>
            <a:ext cx="30718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иностранный язык рассматривается как второстепенная дисциплина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Documents and Settings\Админ\Рабочий стол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5357826"/>
            <a:ext cx="1233484" cy="11431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xn----btb1bbcge2a.xn--p1ai/_bl/16/482356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9609" y="2357430"/>
            <a:ext cx="5965597" cy="397318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Применение проектной методики повышает интерес студентов к изучению иностранных языков путём развития внутренней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мотивации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помощью переноса центра процесса обучения преподавателя на студента.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Documents and Settings\Админ\Рабочий стол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75090" y="142852"/>
            <a:ext cx="1002109" cy="9286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47149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метода проекта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развитие активного самостоятельного мышления, применение приобретенных знаний ( лексических и грамматических) на практике, которая дает нам, преподавателям, возможность включить учащихся в реальное общение, которое опирается на исследовательскую деятельность, на совместный труд, и увидеть реальные результаты совместного труда.  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Documents and Settings\Админ\Рабочий стол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142852"/>
            <a:ext cx="1233365" cy="1143008"/>
          </a:xfrm>
          <a:prstGeom prst="rect">
            <a:avLst/>
          </a:prstGeom>
          <a:noFill/>
        </p:spPr>
      </p:pic>
      <p:pic>
        <p:nvPicPr>
          <p:cNvPr id="2051" name="Picture 3" descr="D:\Documents and Settings\Админ\Рабочий стол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76" y="3071810"/>
            <a:ext cx="4786266" cy="3589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74638"/>
            <a:ext cx="4857784" cy="65403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Проектная  деятельность: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трелка вправо 2"/>
          <p:cNvSpPr/>
          <p:nvPr/>
        </p:nvSpPr>
        <p:spPr>
          <a:xfrm>
            <a:off x="500034" y="1214422"/>
            <a:ext cx="97840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571472" y="2357430"/>
            <a:ext cx="97840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571472" y="3714752"/>
            <a:ext cx="97840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71472" y="5000636"/>
            <a:ext cx="97840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785918" y="1214422"/>
            <a:ext cx="6072230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Направленность на достижение конкретных целей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5984" y="2143116"/>
            <a:ext cx="55721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Координированное выполнение взаимосвязанных действий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57422" y="3500438"/>
            <a:ext cx="5715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Ограниченная протяжённость во времени с определённым началом и концом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28860" y="478632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Неповторимость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уникальность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D:\Documents and Settings\Админ\Рабочий стол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404" y="214290"/>
            <a:ext cx="847938" cy="7858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Виды проектов: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57158" y="1000108"/>
            <a:ext cx="2357454" cy="128588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428728" y="2428868"/>
            <a:ext cx="2143140" cy="135732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357422" y="3857628"/>
            <a:ext cx="2071702" cy="121444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Информационные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857620" y="5000636"/>
            <a:ext cx="2071702" cy="135732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286380" y="3857628"/>
            <a:ext cx="2000264" cy="127159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Практико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- Ориентированные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072198" y="2500306"/>
            <a:ext cx="2000264" cy="127159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286512" y="1000108"/>
            <a:ext cx="2428892" cy="134302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Межпредметные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1428736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Исследовательские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85918" y="2928934"/>
            <a:ext cx="14478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Творческие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57620" y="5500702"/>
            <a:ext cx="2035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Ролевые</a:t>
            </a:r>
            <a:r>
              <a:rPr lang="ru-RU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проекты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86512" y="2928934"/>
            <a:ext cx="1669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Монопроекты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 descr="D:\Documents and Settings\Админ\Рабочий стол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428736"/>
            <a:ext cx="1898896" cy="17597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6000792" cy="51115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работы над проектом: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472" y="767222"/>
          <a:ext cx="8143932" cy="5835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/>
                <a:gridCol w="5715040"/>
              </a:tblGrid>
              <a:tr h="1499789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Организационный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этап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начальный этап работы, на котором очень важно сформулировать тему, цель проекта, определить временные рамки, продумать материалы и источники, которые могли бы использовать учащиеся, составить план проекта, выбрать оптимальную форму презентации результатов.</a:t>
                      </a:r>
                      <a:endParaRPr lang="ru-RU" sz="16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64422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Подготовительный этап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ставятся задачи и формируются группы. На данном этапе я считаю очень важно правильно распределить обязанности, учитывая особенности учащихся.</a:t>
                      </a:r>
                      <a:endParaRPr lang="ru-RU" sz="1600" b="0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05572">
                <a:tc>
                  <a:txBody>
                    <a:bodyPr/>
                    <a:lstStyle/>
                    <a:p>
                      <a:pPr algn="ctr"/>
                      <a:endParaRPr lang="ru-RU" sz="2000" b="1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Выполнение проекта 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трудоемкий и продолжительный по времени этап работы над проектом, т.к. на этом этапе происходит сбор информации и взаимодействие учителя и ученика, а также учеников – участников проекты между собой, роль учителя здесь очень велика, он - наставник и в то же время, осуществляет контроль правильности употребления языковых единиц, грамматических явлений и структур.</a:t>
                      </a:r>
                      <a:endParaRPr lang="ru-RU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85563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Презентация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демонстрация результатов деятельности по проекту, представление его одноклассникам и учителю, защита и обсуждение проекта.</a:t>
                      </a:r>
                      <a:endParaRPr lang="ru-RU" sz="1800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857884" y="142852"/>
            <a:ext cx="2500330" cy="9144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работы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2357430"/>
            <a:ext cx="2714644" cy="13430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Проектная работа вызывает у преподавателя определенные проблемы:</a:t>
            </a:r>
            <a:r>
              <a:rPr lang="ru-RU" b="1" dirty="0" smtClean="0"/>
              <a:t>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14876" y="1142984"/>
            <a:ext cx="2500330" cy="98583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Дополнительная нагрузка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929322" y="2214554"/>
            <a:ext cx="2500330" cy="1057276"/>
          </a:xfrm>
          <a:prstGeom prst="roundRect">
            <a:avLst>
              <a:gd name="adj" fmla="val 8334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Планирование занятий, на которых планируется проведение проектной работы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14876" y="3357562"/>
            <a:ext cx="2643206" cy="121444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Отслеживание и регуляция деятельности учащихся на каждом этапе работы над проектом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00760" y="4714884"/>
            <a:ext cx="2428892" cy="78581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Оценка работы учащихся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86314" y="5572140"/>
            <a:ext cx="2643206" cy="92869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Трудности, связанные с личностью ученика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3143240" y="714356"/>
            <a:ext cx="2000264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286116" y="1857364"/>
            <a:ext cx="114300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3286116" y="2716208"/>
            <a:ext cx="1857388" cy="698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286116" y="3143248"/>
            <a:ext cx="128588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143240" y="3571876"/>
            <a:ext cx="2000264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928926" y="3929066"/>
            <a:ext cx="1500198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2" descr="D:\Documents and Settings\Админ\Рабочий стол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1079194" cy="1000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565</TotalTime>
  <Words>681</Words>
  <Application>Microsoft Office PowerPoint</Application>
  <PresentationFormat>Экран (4:3)</PresentationFormat>
  <Paragraphs>73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Проектные технологии как средство формирования общих и профессиональных компетенций студентов СПО на уроках иностранного языка </vt:lpstr>
      <vt:lpstr>        Целью обучения иностранному языку в СПО является развитие и формирование                    </vt:lpstr>
      <vt:lpstr>  В ходе реализации требований государственного образовательного стандарта среднего профессионального образования преподавателям приходится сталкиваться с рядом проблем: </vt:lpstr>
      <vt:lpstr>Слайд 4</vt:lpstr>
      <vt:lpstr>Слайд 5</vt:lpstr>
      <vt:lpstr> Проектная  деятельность: </vt:lpstr>
      <vt:lpstr>Виды проектов:</vt:lpstr>
      <vt:lpstr> Этапы работы над проектом: </vt:lpstr>
      <vt:lpstr>Слайд 9</vt:lpstr>
      <vt:lpstr>Слайд 10</vt:lpstr>
      <vt:lpstr>Слайд 11</vt:lpstr>
      <vt:lpstr>Слайд 12</vt:lpstr>
      <vt:lpstr>Общие и профессиональные компетенции, формируемые при проектной деятельности  </vt:lpstr>
      <vt:lpstr>Слайд 14</vt:lpstr>
      <vt:lpstr>Слайд 15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Проектные технологии как средство формирования общих и профессиональных компетенций студентов СПО на уроках иностранного языка </dc:title>
  <dc:creator>Админ</dc:creator>
  <cp:lastModifiedBy>univer</cp:lastModifiedBy>
  <cp:revision>59</cp:revision>
  <dcterms:created xsi:type="dcterms:W3CDTF">2023-04-23T05:40:09Z</dcterms:created>
  <dcterms:modified xsi:type="dcterms:W3CDTF">2023-04-24T05:08:57Z</dcterms:modified>
</cp:coreProperties>
</file>