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 bookmarkIdSeed="2">
  <p:sldMasterIdLst>
    <p:sldMasterId id="2147483673" r:id="rId1"/>
  </p:sldMasterIdLst>
  <p:notesMasterIdLst>
    <p:notesMasterId r:id="rId22"/>
  </p:notesMasterIdLst>
  <p:sldIdLst>
    <p:sldId id="291" r:id="rId2"/>
    <p:sldId id="274" r:id="rId3"/>
    <p:sldId id="275" r:id="rId4"/>
    <p:sldId id="276" r:id="rId5"/>
    <p:sldId id="277" r:id="rId6"/>
    <p:sldId id="280" r:id="rId7"/>
    <p:sldId id="279" r:id="rId8"/>
    <p:sldId id="293" r:id="rId9"/>
    <p:sldId id="281" r:id="rId10"/>
    <p:sldId id="282" r:id="rId11"/>
    <p:sldId id="283" r:id="rId12"/>
    <p:sldId id="284" r:id="rId13"/>
    <p:sldId id="287" r:id="rId14"/>
    <p:sldId id="286" r:id="rId15"/>
    <p:sldId id="288" r:id="rId16"/>
    <p:sldId id="289" r:id="rId17"/>
    <p:sldId id="285" r:id="rId18"/>
    <p:sldId id="290" r:id="rId19"/>
    <p:sldId id="259" r:id="rId20"/>
    <p:sldId id="292" r:id="rId21"/>
  </p:sldIdLst>
  <p:sldSz cx="12192000" cy="6858000"/>
  <p:notesSz cx="6797675" cy="9926638"/>
  <p:embeddedFontLst>
    <p:embeddedFont>
      <p:font typeface="Helvetica Neue Light" panose="020B0604020202020204" charset="0"/>
      <p:regular r:id="rId23"/>
      <p:bold r:id="rId24"/>
      <p:italic r:id="rId25"/>
      <p:boldItalic r:id="rId26"/>
    </p:embeddedFont>
    <p:embeddedFont>
      <p:font typeface="Verdana" panose="020B0604030504040204" pitchFamily="34" charset="0"/>
      <p:regular r:id="rId27"/>
      <p:bold r:id="rId28"/>
      <p:italic r:id="rId29"/>
      <p:boldItalic r:id="rId30"/>
    </p:embeddedFont>
    <p:embeddedFont>
      <p:font typeface="Calibri" panose="020F0502020204030204" pitchFamily="34" charset="0"/>
      <p:regular r:id="rId31"/>
      <p:bold r:id="rId32"/>
      <p:italic r:id="rId33"/>
      <p:boldItalic r:id="rId34"/>
    </p:embeddedFont>
    <p:embeddedFont>
      <p:font typeface="Wingdings 3" panose="05040102010807070707" pitchFamily="18" charset="2"/>
      <p:regular r:id="rId35"/>
    </p:embeddedFont>
    <p:embeddedFont>
      <p:font typeface="Arial Narrow" panose="020B0606020202030204" pitchFamily="34" charset="0"/>
      <p:regular r:id="rId36"/>
      <p:bold r:id="rId37"/>
      <p:italic r:id="rId38"/>
      <p:boldItalic r:id="rId39"/>
    </p:embeddedFont>
    <p:embeddedFont>
      <p:font typeface="Lucida Sans Unicode" panose="020B0602030504020204" pitchFamily="34" charset="0"/>
      <p:regular r:id="rId40"/>
    </p:embeddedFont>
    <p:embeddedFont>
      <p:font typeface="Wingdings 2" panose="05020102010507070707" pitchFamily="18" charset="2"/>
      <p:regular r:id="rId4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047">
          <p15:clr>
            <a:srgbClr val="A4A3A4"/>
          </p15:clr>
        </p15:guide>
        <p15:guide id="2" pos="574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2" roundtripDataSignature="AMtx7miY5v4UIBOPuKgaDVu13/yKFZFHe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D1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6" d="100"/>
          <a:sy n="116" d="100"/>
        </p:scale>
        <p:origin x="276" y="114"/>
      </p:cViewPr>
      <p:guideLst>
        <p:guide orient="horz" pos="2047"/>
        <p:guide pos="57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9" Type="http://schemas.openxmlformats.org/officeDocument/2006/relationships/font" Target="fonts/font17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2.fntdata"/><Relationship Id="rId42" Type="http://customschemas.google.com/relationships/presentationmetadata" Target="meta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38" Type="http://schemas.openxmlformats.org/officeDocument/2006/relationships/font" Target="fonts/font16.fntdata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41" Type="http://schemas.openxmlformats.org/officeDocument/2006/relationships/font" Target="fonts/font1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font" Target="fonts/font15.fntdata"/><Relationship Id="rId40" Type="http://schemas.openxmlformats.org/officeDocument/2006/relationships/font" Target="fonts/font18.fntdata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font" Target="fonts/font1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font" Target="fonts/font13.fntdata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8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9688" y="0"/>
            <a:ext cx="2946400" cy="498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28163"/>
            <a:ext cx="2946400" cy="498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9688" y="9428163"/>
            <a:ext cx="2946400" cy="498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1719876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4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04124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12201452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5019" y="4953000"/>
            <a:ext cx="12197020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4848907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4600352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969376" y="6407944"/>
            <a:ext cx="25603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5840097" y="6407945"/>
            <a:ext cx="313424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11552149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11303595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481329"/>
            <a:ext cx="10972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8969376" y="6407944"/>
            <a:ext cx="256032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5840097" y="6407945"/>
            <a:ext cx="313424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1529696" y="6407945"/>
            <a:ext cx="48768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4689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ПРОФЕССИОНАЛИЗАЦИЯ ОБЩЕОБРАЗОВАТЕЛЬНОЙ ПОДГОТОВКИ</a:t>
            </a:r>
          </a:p>
          <a:p>
            <a:pPr algn="ctr">
              <a:buNone/>
            </a:pPr>
            <a:endParaRPr lang="ru-RU" b="1" dirty="0" smtClean="0"/>
          </a:p>
          <a:p>
            <a:pPr algn="r">
              <a:buNone/>
            </a:pPr>
            <a:r>
              <a:rPr lang="ru-RU" dirty="0" smtClean="0">
                <a:solidFill>
                  <a:schemeClr val="tx1"/>
                </a:solidFill>
              </a:rPr>
              <a:t>                                            Докладчик:  </a:t>
            </a:r>
            <a:r>
              <a:rPr lang="ru-RU" dirty="0" err="1" smtClean="0">
                <a:solidFill>
                  <a:schemeClr val="tx1"/>
                </a:solidFill>
              </a:rPr>
              <a:t>Исламгулова</a:t>
            </a:r>
            <a:r>
              <a:rPr lang="ru-RU" dirty="0" smtClean="0">
                <a:solidFill>
                  <a:schemeClr val="tx1"/>
                </a:solidFill>
              </a:rPr>
              <a:t> Г.Р., </a:t>
            </a:r>
          </a:p>
          <a:p>
            <a:pPr algn="r">
              <a:buNone/>
            </a:pPr>
            <a:r>
              <a:rPr lang="ru-RU" dirty="0" smtClean="0">
                <a:solidFill>
                  <a:schemeClr val="tx1"/>
                </a:solidFill>
              </a:rPr>
              <a:t>                                    преподаватель ИЯ </a:t>
            </a:r>
          </a:p>
          <a:p>
            <a:pPr algn="r">
              <a:buNone/>
            </a:pPr>
            <a:r>
              <a:rPr lang="ru-RU" dirty="0" smtClean="0">
                <a:solidFill>
                  <a:schemeClr val="tx1"/>
                </a:solidFill>
              </a:rPr>
              <a:t>                                            ГАПОУ ЧО  «Политехнический        колледж»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</a:p>
          <a:p>
            <a:pPr algn="ctr">
              <a:buNone/>
            </a:pPr>
            <a:r>
              <a:rPr lang="ru-RU" i="1" dirty="0" smtClean="0">
                <a:solidFill>
                  <a:schemeClr val="tx1"/>
                </a:solidFill>
              </a:rPr>
              <a:t>Магнитогорск, 2023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8565" y="365125"/>
            <a:ext cx="10883153" cy="1325563"/>
          </a:xfrm>
        </p:spPr>
        <p:txBody>
          <a:bodyPr>
            <a:normAutofit/>
          </a:bodyPr>
          <a:lstStyle/>
          <a:p>
            <a:pPr algn="ctr"/>
            <a:r>
              <a:rPr lang="ru-RU" sz="3200"/>
              <a:t>Заседание областного методического объединения преподавателей иностранного языка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just">
              <a:buNone/>
            </a:pPr>
            <a:r>
              <a:rPr lang="ru-RU" sz="3200" dirty="0"/>
              <a:t>Распоряжение </a:t>
            </a:r>
            <a:r>
              <a:rPr lang="ru-RU" sz="3200" dirty="0" err="1"/>
              <a:t>Минпросвещения</a:t>
            </a:r>
            <a:r>
              <a:rPr lang="ru-RU" sz="3200" dirty="0"/>
              <a:t> России от 30.04.2021 № р-98 «Об утверждении концепции преподавания общеобразовательных дисциплин с учетом профессиональной направленности программ среднего профессионального образования, реализуемых на базе основного общего образования</a:t>
            </a:r>
            <a:r>
              <a:rPr lang="ru-RU" sz="3200" dirty="0" smtClean="0"/>
              <a:t>».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</a:t>
            </a:r>
            <a:r>
              <a:rPr lang="ru-RU" dirty="0" smtClean="0"/>
              <a:t>одержания </a:t>
            </a:r>
            <a:r>
              <a:rPr lang="ru-RU" dirty="0"/>
              <a:t>прикладного модуля </a:t>
            </a:r>
          </a:p>
        </p:txBody>
      </p:sp>
    </p:spTree>
    <p:extLst>
      <p:ext uri="{BB962C8B-B14F-4D97-AF65-F5344CB8AC3E}">
        <p14:creationId xmlns:p14="http://schemas.microsoft.com/office/powerpoint/2010/main" val="53862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sz="3200" dirty="0" smtClean="0"/>
              <a:t>ориентация </a:t>
            </a:r>
            <a:r>
              <a:rPr lang="ru-RU" sz="3200" dirty="0"/>
              <a:t>на индивидуальную траекторию развития </a:t>
            </a:r>
            <a:r>
              <a:rPr lang="ru-RU" sz="3200" dirty="0" smtClean="0"/>
              <a:t>обучающегося</a:t>
            </a:r>
            <a:r>
              <a:rPr lang="ru-RU" sz="3200" dirty="0"/>
              <a:t>, в соответствии с его «входным» уровнем языка;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3200" dirty="0" smtClean="0"/>
              <a:t>интеграция </a:t>
            </a:r>
            <a:r>
              <a:rPr lang="ru-RU" sz="3200" dirty="0"/>
              <a:t>системно-</a:t>
            </a:r>
            <a:r>
              <a:rPr lang="ru-RU" sz="3200" dirty="0" err="1"/>
              <a:t>деятельностного</a:t>
            </a:r>
            <a:r>
              <a:rPr lang="ru-RU" sz="3200" dirty="0"/>
              <a:t>, </a:t>
            </a:r>
            <a:r>
              <a:rPr lang="ru-RU" sz="3200" dirty="0" err="1"/>
              <a:t>компетентностного</a:t>
            </a:r>
            <a:r>
              <a:rPr lang="ru-RU" sz="3200" dirty="0"/>
              <a:t> и коммуникативного подхода;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3200" dirty="0" smtClean="0"/>
              <a:t>синхронизация </a:t>
            </a:r>
            <a:r>
              <a:rPr lang="ru-RU" sz="3200" dirty="0"/>
              <a:t>предметных результатов с общими и профессиональными компетенциями.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Особенности программы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8888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8341226"/>
              </p:ext>
            </p:extLst>
          </p:nvPr>
        </p:nvGraphicFramePr>
        <p:xfrm>
          <a:off x="244444" y="65313"/>
          <a:ext cx="11778558" cy="81646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09755">
                  <a:extLst>
                    <a:ext uri="{9D8B030D-6E8A-4147-A177-3AD203B41FA5}">
                      <a16:colId xmlns:a16="http://schemas.microsoft.com/office/drawing/2014/main" val="1180066563"/>
                    </a:ext>
                  </a:extLst>
                </a:gridCol>
                <a:gridCol w="4219700">
                  <a:extLst>
                    <a:ext uri="{9D8B030D-6E8A-4147-A177-3AD203B41FA5}">
                      <a16:colId xmlns:a16="http://schemas.microsoft.com/office/drawing/2014/main" val="726061780"/>
                    </a:ext>
                  </a:extLst>
                </a:gridCol>
                <a:gridCol w="3149103">
                  <a:extLst>
                    <a:ext uri="{9D8B030D-6E8A-4147-A177-3AD203B41FA5}">
                      <a16:colId xmlns:a16="http://schemas.microsoft.com/office/drawing/2014/main" val="3621471884"/>
                    </a:ext>
                  </a:extLst>
                </a:gridCol>
              </a:tblGrid>
              <a:tr h="1613684">
                <a:tc gridSpan="3"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Пример связи результатов обучения дисциплины «Иностранный язык» с профессиональными компетенциями ФГОС СПО </a:t>
                      </a:r>
                    </a:p>
                    <a:p>
                      <a:pPr algn="ctr"/>
                      <a:r>
                        <a:rPr lang="ru-RU" sz="2800" b="1" dirty="0" smtClean="0"/>
                        <a:t>(Тема 2.2 Промышленные технологии)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4338328"/>
                  </a:ext>
                </a:extLst>
              </a:tr>
              <a:tr h="349336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Дисциплинарные планируемые</a:t>
                      </a:r>
                      <a:r>
                        <a:rPr lang="ru-RU" sz="1600" b="1" baseline="0" dirty="0" smtClean="0"/>
                        <a:t> результаты освоения дисциплины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ПК</a:t>
                      </a:r>
                      <a:endParaRPr lang="ru-RU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9354396"/>
                  </a:ext>
                </a:extLst>
              </a:tr>
              <a:tr h="2096956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2000" dirty="0" smtClean="0"/>
                        <a:t>Составьте текст диалога специалиста с зарубежным бизнес-партнером на тему «</a:t>
                      </a:r>
                      <a:r>
                        <a:rPr lang="ru-RU" sz="2000" b="0" dirty="0" smtClean="0"/>
                        <a:t>Конструкторская, производственно-технологическая </a:t>
                      </a:r>
                      <a:r>
                        <a:rPr lang="ru-RU" sz="2000" dirty="0" smtClean="0"/>
                        <a:t>и нормативная документация» (10-12 реплик);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ru-RU" sz="2000" dirty="0" smtClean="0"/>
                        <a:t>- знание и понимание речевых различий в ситуациях делового общения в рамках тематического содержания речи и использовать лексико-грамматические средства с учетом этих различий; </a:t>
                      </a:r>
                    </a:p>
                    <a:p>
                      <a:r>
                        <a:rPr lang="ru-RU" sz="2000" dirty="0" smtClean="0"/>
                        <a:t>- ведение разных видов диалога с использованием профессиональной лексики; </a:t>
                      </a:r>
                    </a:p>
                    <a:p>
                      <a:r>
                        <a:rPr lang="ru-RU" sz="2000" dirty="0" smtClean="0"/>
                        <a:t>- знание и соблюдение норм вежливости в межкультурном общении; </a:t>
                      </a:r>
                    </a:p>
                    <a:p>
                      <a:endParaRPr lang="ru-RU" sz="2000" dirty="0" smtClean="0"/>
                    </a:p>
                    <a:p>
                      <a:endParaRPr lang="ru-RU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ru-RU" sz="2000" dirty="0" smtClean="0"/>
                        <a:t>ПК 3.1. Планировать работы по монтажу, наладке и техническому обслуживанию систем и средств автоматизации на основе организационно-распорядительных документов и требований технической документации.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5835223"/>
                  </a:ext>
                </a:extLst>
              </a:tr>
              <a:tr h="158111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Составьте текст телефонного разговора специалиста с клиентом на тему «Схема и принципы работы «интеллектуальных» датчиков» (10-12 реплик);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968297"/>
                  </a:ext>
                </a:extLst>
              </a:tr>
              <a:tr h="1489554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52056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208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4238772"/>
              </p:ext>
            </p:extLst>
          </p:nvPr>
        </p:nvGraphicFramePr>
        <p:xfrm>
          <a:off x="391885" y="65313"/>
          <a:ext cx="11439330" cy="9489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53778">
                  <a:extLst>
                    <a:ext uri="{9D8B030D-6E8A-4147-A177-3AD203B41FA5}">
                      <a16:colId xmlns:a16="http://schemas.microsoft.com/office/drawing/2014/main" val="1180066563"/>
                    </a:ext>
                  </a:extLst>
                </a:gridCol>
                <a:gridCol w="4042557">
                  <a:extLst>
                    <a:ext uri="{9D8B030D-6E8A-4147-A177-3AD203B41FA5}">
                      <a16:colId xmlns:a16="http://schemas.microsoft.com/office/drawing/2014/main" val="726061780"/>
                    </a:ext>
                  </a:extLst>
                </a:gridCol>
                <a:gridCol w="3442995">
                  <a:extLst>
                    <a:ext uri="{9D8B030D-6E8A-4147-A177-3AD203B41FA5}">
                      <a16:colId xmlns:a16="http://schemas.microsoft.com/office/drawing/2014/main" val="3621471884"/>
                    </a:ext>
                  </a:extLst>
                </a:gridCol>
              </a:tblGrid>
              <a:tr h="1613684">
                <a:tc gridSpan="3"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Пример связи результатов обучения дисциплины «Иностранный язык» с профессиональными компетенциями ФГОС СПО (Тема 2.3 Технический прогресс: перспективы и последствия. Современные средства связи.)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4338328"/>
                  </a:ext>
                </a:extLst>
              </a:tr>
              <a:tr h="575672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Дисциплинарные планируемые</a:t>
                      </a:r>
                      <a:r>
                        <a:rPr lang="ru-RU" sz="1800" b="1" baseline="0" dirty="0" smtClean="0"/>
                        <a:t> результаты освоения дисциплины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ПК</a:t>
                      </a:r>
                      <a:endParaRPr lang="ru-RU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9476790"/>
                  </a:ext>
                </a:extLst>
              </a:tr>
              <a:tr h="1555506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Диалог на тему «Современные компьютерные технологии в моей будущей профессии»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- ведение разных видов диалога с использованием профессиональной лексики;</a:t>
                      </a:r>
                      <a:endParaRPr lang="ru-RU" sz="20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ru-RU" sz="2000" dirty="0" smtClean="0"/>
                        <a:t>ПК 3.1. Планировать работы по монтажу, наладке и техническому обслуживанию систем и средств автоматизации на основе организационно-распорядительных документов и требований технической документации.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3885525"/>
                  </a:ext>
                </a:extLst>
              </a:tr>
              <a:tr h="3457085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Круглый стол-дебаты «Преимущества и недостатки современных технологий в моей будущей профессии»</a:t>
                      </a:r>
                      <a:endParaRPr lang="ru-RU" sz="20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2000" dirty="0" smtClean="0"/>
                        <a:t>-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ru-RU" sz="2000" dirty="0" smtClean="0"/>
                        <a:t> создание устных связных монологических высказываний с изложением своего мнения и краткой аргументацией в рамках профессионального содержания речи; </a:t>
                      </a:r>
                      <a:endParaRPr lang="ru-RU" sz="2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5835223"/>
                  </a:ext>
                </a:extLst>
              </a:tr>
              <a:tr h="1489554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52056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670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8447513"/>
              </p:ext>
            </p:extLst>
          </p:nvPr>
        </p:nvGraphicFramePr>
        <p:xfrm>
          <a:off x="391885" y="65313"/>
          <a:ext cx="11439330" cy="8432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5668">
                  <a:extLst>
                    <a:ext uri="{9D8B030D-6E8A-4147-A177-3AD203B41FA5}">
                      <a16:colId xmlns:a16="http://schemas.microsoft.com/office/drawing/2014/main" val="1180066563"/>
                    </a:ext>
                  </a:extLst>
                </a:gridCol>
                <a:gridCol w="4210667">
                  <a:extLst>
                    <a:ext uri="{9D8B030D-6E8A-4147-A177-3AD203B41FA5}">
                      <a16:colId xmlns:a16="http://schemas.microsoft.com/office/drawing/2014/main" val="726061780"/>
                    </a:ext>
                  </a:extLst>
                </a:gridCol>
                <a:gridCol w="3442995">
                  <a:extLst>
                    <a:ext uri="{9D8B030D-6E8A-4147-A177-3AD203B41FA5}">
                      <a16:colId xmlns:a16="http://schemas.microsoft.com/office/drawing/2014/main" val="3621471884"/>
                    </a:ext>
                  </a:extLst>
                </a:gridCol>
              </a:tblGrid>
              <a:tr h="1613684">
                <a:tc gridSpan="3"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Пример связи результатов обучения дисциплины «Иностранный язык» с профессиональными компетенциями ФГОС СПО (Тема 2.1 Современный мир профессий. Проблемы выбора профессии. Роль иностранного языка в вашей профессии.)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4338328"/>
                  </a:ext>
                </a:extLst>
              </a:tr>
              <a:tr h="447717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Дисциплинарные планируемые</a:t>
                      </a:r>
                      <a:endParaRPr lang="ru-RU" sz="1800" b="1" baseline="0" dirty="0" smtClean="0"/>
                    </a:p>
                    <a:p>
                      <a:pPr algn="ctr"/>
                      <a:r>
                        <a:rPr lang="ru-RU" sz="1800" b="1" baseline="0" dirty="0" smtClean="0"/>
                        <a:t>результаты освоения дисциплины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ПК</a:t>
                      </a:r>
                      <a:endParaRPr lang="ru-RU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2970333"/>
                  </a:ext>
                </a:extLst>
              </a:tr>
              <a:tr h="5293335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Используя профессиональную терминологию, опишите траекторию вашего профессионального развития.</a:t>
                      </a:r>
                      <a:endParaRPr lang="ru-RU" sz="2000" dirty="0"/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- знание и владение навыками распознавания и употребления в устной и письменной речи изученных морфологических форм и синтаксических конструкций изучаемого иностранного языка в рамках профессионального содержания речи в соответствии с решаемой коммуникативной задачей;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ПК 3.1. Планировать работы по монтажу, наладке и техническому обслуживанию систем и средств автоматизации на основе организационно-распорядительных документов и требований технической документации.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58352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68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3163832"/>
              </p:ext>
            </p:extLst>
          </p:nvPr>
        </p:nvGraphicFramePr>
        <p:xfrm>
          <a:off x="391885" y="65313"/>
          <a:ext cx="11439330" cy="81775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903">
                  <a:extLst>
                    <a:ext uri="{9D8B030D-6E8A-4147-A177-3AD203B41FA5}">
                      <a16:colId xmlns:a16="http://schemas.microsoft.com/office/drawing/2014/main" val="1180066563"/>
                    </a:ext>
                  </a:extLst>
                </a:gridCol>
                <a:gridCol w="5286432">
                  <a:extLst>
                    <a:ext uri="{9D8B030D-6E8A-4147-A177-3AD203B41FA5}">
                      <a16:colId xmlns:a16="http://schemas.microsoft.com/office/drawing/2014/main" val="726061780"/>
                    </a:ext>
                  </a:extLst>
                </a:gridCol>
                <a:gridCol w="3442995">
                  <a:extLst>
                    <a:ext uri="{9D8B030D-6E8A-4147-A177-3AD203B41FA5}">
                      <a16:colId xmlns:a16="http://schemas.microsoft.com/office/drawing/2014/main" val="3621471884"/>
                    </a:ext>
                  </a:extLst>
                </a:gridCol>
              </a:tblGrid>
              <a:tr h="1613684">
                <a:tc gridSpan="3"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Пример связи результатов обучения дисциплины «Иностранный язык» с профессиональными компетенциями ФГОС СПО (Тема 2.1 Современный мир профессий. Проблемы выбора профессии. Роль иностранного языка в вашей профессии.)</a:t>
                      </a:r>
                    </a:p>
                    <a:p>
                      <a:pPr algn="ctr"/>
                      <a:endParaRPr lang="ru-RU" sz="2800" b="1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4338328"/>
                  </a:ext>
                </a:extLst>
              </a:tr>
              <a:tr h="460693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Дисциплинарные планируемые</a:t>
                      </a:r>
                      <a:r>
                        <a:rPr lang="ru-RU" sz="1600" b="1" baseline="0" dirty="0" smtClean="0"/>
                        <a:t> результаты освоения дисциплины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ПК</a:t>
                      </a:r>
                      <a:endParaRPr lang="ru-RU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5878455"/>
                  </a:ext>
                </a:extLst>
              </a:tr>
              <a:tr h="4946639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Составьте  профессиональный глоссарий на основе пройденных текстов «Оснащение средствами автоматизации технологических процессов».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dirty="0" smtClean="0"/>
                        <a:t>чтение про себя и понимание профессиональных  текстов, содержащих отдельные неизученные языковые явления, с различной глубиной проникновения в их содержание: с пониманием основного содержания, с пониманием нужной/ интересующей/ запрашиваемой информации, с полным пониманием содержания;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dirty="0" smtClean="0"/>
                        <a:t> знание и умение использовать иноязычные словари и справочники, в том числе информационно-справочные системы в электронной форме.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ПК 3.1. Планировать работы по монтажу, наладке и техническому обслуживанию систем и средств автоматизации на основе организационно-распорядительных документов и требований технической документации.</a:t>
                      </a:r>
                    </a:p>
                    <a:p>
                      <a:endParaRPr lang="ru-RU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58352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20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845339"/>
              </p:ext>
            </p:extLst>
          </p:nvPr>
        </p:nvGraphicFramePr>
        <p:xfrm>
          <a:off x="391885" y="65313"/>
          <a:ext cx="11439330" cy="99738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53778">
                  <a:extLst>
                    <a:ext uri="{9D8B030D-6E8A-4147-A177-3AD203B41FA5}">
                      <a16:colId xmlns:a16="http://schemas.microsoft.com/office/drawing/2014/main" val="1180066563"/>
                    </a:ext>
                  </a:extLst>
                </a:gridCol>
                <a:gridCol w="4042557">
                  <a:extLst>
                    <a:ext uri="{9D8B030D-6E8A-4147-A177-3AD203B41FA5}">
                      <a16:colId xmlns:a16="http://schemas.microsoft.com/office/drawing/2014/main" val="726061780"/>
                    </a:ext>
                  </a:extLst>
                </a:gridCol>
                <a:gridCol w="3442995">
                  <a:extLst>
                    <a:ext uri="{9D8B030D-6E8A-4147-A177-3AD203B41FA5}">
                      <a16:colId xmlns:a16="http://schemas.microsoft.com/office/drawing/2014/main" val="3621471884"/>
                    </a:ext>
                  </a:extLst>
                </a:gridCol>
              </a:tblGrid>
              <a:tr h="1613684">
                <a:tc gridSpan="3"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Пример связи результатов обучения дисциплины «Иностранный язык» с профессиональными компетенциями ФГОС СПО (Тема 2.4 Выдающиеся люди родной страны и страны и стран изучаемого языка, их вклад в науку и мировую культуру.)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4338328"/>
                  </a:ext>
                </a:extLst>
              </a:tr>
              <a:tr h="651863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Дисциплинарные планируемые</a:t>
                      </a:r>
                      <a:r>
                        <a:rPr lang="ru-RU" sz="1600" b="1" baseline="0" dirty="0" smtClean="0"/>
                        <a:t> результаты освоения дисциплины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ПК</a:t>
                      </a:r>
                      <a:endParaRPr lang="ru-RU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9476790"/>
                  </a:ext>
                </a:extLst>
              </a:tr>
              <a:tr h="5333051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Доклад с презентацией «Знаменитые личности в моей профессии»</a:t>
                      </a:r>
                      <a:endParaRPr lang="ru-RU" sz="20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ru-RU" sz="2000" dirty="0" smtClean="0"/>
                        <a:t>-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ru-RU" sz="2000" dirty="0" err="1" smtClean="0"/>
                        <a:t>сформированность</a:t>
                      </a:r>
                      <a:r>
                        <a:rPr lang="ru-RU" sz="2000" dirty="0" smtClean="0"/>
                        <a:t> умения использовать иностранный язык как средство для получения информации по своей специальности из иноязычных источников; </a:t>
                      </a:r>
                    </a:p>
                    <a:p>
                      <a:r>
                        <a:rPr lang="ru-RU" sz="2000" dirty="0" smtClean="0"/>
                        <a:t>-</a:t>
                      </a:r>
                      <a:r>
                        <a:rPr lang="ru-RU" sz="2000" baseline="0" dirty="0" smtClean="0"/>
                        <a:t>  </a:t>
                      </a:r>
                      <a:r>
                        <a:rPr lang="ru-RU" sz="2000" dirty="0" smtClean="0"/>
                        <a:t>передача основного содержания прочитанного текста с выражением своего отношения; </a:t>
                      </a:r>
                      <a:endParaRPr lang="ru-RU" sz="20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2000" dirty="0" smtClean="0"/>
                        <a:t>ПК 3.1. Планировать работы по монтажу, наладке и техническому обслуживанию систем и средств автоматизации на основе организационно-распорядительных документов и требований технической документации.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3885525"/>
                  </a:ext>
                </a:extLst>
              </a:tr>
              <a:tr h="1489554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52056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883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ru-RU" sz="3200" b="1" dirty="0" smtClean="0"/>
              <a:t>субъект-субъектные отношения:</a:t>
            </a:r>
          </a:p>
          <a:p>
            <a:pPr marL="114300" indent="0">
              <a:buNone/>
            </a:pPr>
            <a:endParaRPr lang="ru-RU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/>
              <a:t>преподаватель- </a:t>
            </a:r>
            <a:r>
              <a:rPr lang="ru-RU" sz="2800" dirty="0" smtClean="0"/>
              <a:t>студент;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/>
              <a:t>преподаватель- </a:t>
            </a:r>
            <a:r>
              <a:rPr lang="ru-RU" sz="2800" dirty="0" smtClean="0"/>
              <a:t>студенты;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/>
              <a:t>студент-студент;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/>
              <a:t>студент- </a:t>
            </a:r>
            <a:r>
              <a:rPr lang="ru-RU" sz="2800" dirty="0" smtClean="0"/>
              <a:t>студенты.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Интенсификация общеобразовательной подготовки </a:t>
            </a:r>
          </a:p>
        </p:txBody>
      </p:sp>
    </p:spTree>
    <p:extLst>
      <p:ext uri="{BB962C8B-B14F-4D97-AF65-F5344CB8AC3E}">
        <p14:creationId xmlns:p14="http://schemas.microsoft.com/office/powerpoint/2010/main" val="351081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4000" dirty="0" smtClean="0"/>
              <a:t> направляющий;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4000" dirty="0" smtClean="0"/>
              <a:t> организующий;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4000" dirty="0" smtClean="0"/>
              <a:t> корректирующий.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Триединая </a:t>
            </a:r>
            <a:r>
              <a:rPr lang="ru-RU" b="1" dirty="0"/>
              <a:t>роль </a:t>
            </a:r>
            <a:r>
              <a:rPr lang="ru-RU" b="1" dirty="0" smtClean="0"/>
              <a:t>преподавателя: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8485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4"/>
          <p:cNvSpPr/>
          <p:nvPr/>
        </p:nvSpPr>
        <p:spPr>
          <a:xfrm>
            <a:off x="-2908977" y="-544384"/>
            <a:ext cx="8783462" cy="8783462"/>
          </a:xfrm>
          <a:prstGeom prst="ellipse">
            <a:avLst/>
          </a:prstGeom>
          <a:solidFill>
            <a:srgbClr val="0072BC"/>
          </a:solidFill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0" i="0" u="none" strike="noStrike" cap="none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pic>
        <p:nvPicPr>
          <p:cNvPr id="148" name="Google Shape;148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800225" y="393700"/>
            <a:ext cx="6799263" cy="8670925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4"/>
          <p:cNvSpPr txBox="1"/>
          <p:nvPr/>
        </p:nvSpPr>
        <p:spPr>
          <a:xfrm>
            <a:off x="6453554" y="691967"/>
            <a:ext cx="5263784" cy="5750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i="1" u="none" strike="noStrike" cap="none" dirty="0">
                <a:solidFill>
                  <a:srgbClr val="2271BA"/>
                </a:solidFill>
                <a:sym typeface="Arial"/>
              </a:rPr>
              <a:t>Способы реализации профессиональной направленности</a:t>
            </a:r>
            <a:endParaRPr b="1" i="1" dirty="0"/>
          </a:p>
          <a:p>
            <a:pPr marL="0" marR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2000" b="0" i="0" u="none" strike="noStrike" cap="none" dirty="0">
                <a:solidFill>
                  <a:srgbClr val="2271BA"/>
                </a:solidFill>
                <a:latin typeface="Arial"/>
                <a:ea typeface="Arial"/>
                <a:cs typeface="Arial"/>
                <a:sym typeface="Arial"/>
              </a:rPr>
              <a:t>Выделение профильного модуля: отбор содержания и методически обоснованное применение конкретного учебного материала дисциплины для определенной группы профессий/специальностей с учетом основных видов профессиональной деятельности</a:t>
            </a:r>
            <a:endParaRPr dirty="0"/>
          </a:p>
          <a:p>
            <a:pPr marL="164465" marR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000" b="0" i="0" u="none" strike="noStrike" cap="none" dirty="0">
              <a:solidFill>
                <a:srgbClr val="2271BA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2000" b="0" i="0" u="none" strike="noStrike" cap="none" dirty="0">
                <a:solidFill>
                  <a:srgbClr val="FF0000"/>
                </a:solidFill>
                <a:sym typeface="Arial"/>
              </a:rPr>
              <a:t>Включение в содержание разделов и тем практико-ориентированных </a:t>
            </a:r>
            <a:r>
              <a:rPr lang="ru-RU" sz="2000" b="0" i="0" u="none" strike="noStrike" cap="none" dirty="0" smtClean="0">
                <a:solidFill>
                  <a:srgbClr val="FF0000"/>
                </a:solidFill>
                <a:sym typeface="Arial"/>
              </a:rPr>
              <a:t>заданий, </a:t>
            </a:r>
            <a:r>
              <a:rPr lang="ru-RU" sz="2000" b="0" i="0" u="none" strike="noStrike" cap="none" dirty="0">
                <a:solidFill>
                  <a:srgbClr val="FF0000"/>
                </a:solidFill>
                <a:sym typeface="Arial"/>
              </a:rPr>
              <a:t>непосредственно связанных с будущей профессиональной деятельностью для формирования определенных практических навыков, ориентированных на будущую профессиональную деятельность </a:t>
            </a:r>
            <a:endParaRPr dirty="0">
              <a:solidFill>
                <a:srgbClr val="FF0000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rgbClr val="2271B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4"/>
          <p:cNvSpPr/>
          <p:nvPr/>
        </p:nvSpPr>
        <p:spPr>
          <a:xfrm>
            <a:off x="1512888" y="1470025"/>
            <a:ext cx="2590800" cy="4697413"/>
          </a:xfrm>
          <a:prstGeom prst="rect">
            <a:avLst/>
          </a:prstGeom>
          <a:solidFill>
            <a:srgbClr val="1B3281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4"/>
          <p:cNvSpPr txBox="1"/>
          <p:nvPr/>
        </p:nvSpPr>
        <p:spPr>
          <a:xfrm>
            <a:off x="582613" y="936625"/>
            <a:ext cx="4213225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4"/>
          <p:cNvSpPr/>
          <p:nvPr/>
        </p:nvSpPr>
        <p:spPr>
          <a:xfrm>
            <a:off x="1512888" y="1643123"/>
            <a:ext cx="2590800" cy="43027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Профессиональная направленность – </a:t>
            </a:r>
            <a:r>
              <a:rPr lang="ru-RU" sz="1800" b="0" i="0" u="sng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профессионализация</a:t>
            </a:r>
            <a:r>
              <a:rPr lang="ru-RU"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- дисциплины демонстрирует применимость получаемых знаний и умений, способы применения на практике знаний изучаемых основ наук, влияние на развитие техники и технологий, обеспечивает мотивацию студентов и опережающий вход в профессию/ специальность.</a:t>
            </a:r>
            <a:endParaRPr/>
          </a:p>
        </p:txBody>
      </p:sp>
      <p:sp>
        <p:nvSpPr>
          <p:cNvPr id="153" name="Google Shape;153;p4"/>
          <p:cNvSpPr/>
          <p:nvPr/>
        </p:nvSpPr>
        <p:spPr>
          <a:xfrm>
            <a:off x="6166281" y="1346261"/>
            <a:ext cx="269875" cy="296862"/>
          </a:xfrm>
          <a:custGeom>
            <a:avLst/>
            <a:gdLst/>
            <a:ahLst/>
            <a:cxnLst/>
            <a:rect l="l" t="t" r="r" b="b"/>
            <a:pathLst>
              <a:path w="1701800" h="1341120" extrusionOk="0">
                <a:moveTo>
                  <a:pt x="1498600" y="0"/>
                </a:moveTo>
                <a:lnTo>
                  <a:pt x="1701800" y="203200"/>
                </a:lnTo>
                <a:lnTo>
                  <a:pt x="563880" y="1341120"/>
                </a:lnTo>
                <a:lnTo>
                  <a:pt x="0" y="777240"/>
                </a:lnTo>
                <a:lnTo>
                  <a:pt x="195580" y="581660"/>
                </a:lnTo>
                <a:lnTo>
                  <a:pt x="558800" y="944880"/>
                </a:lnTo>
                <a:lnTo>
                  <a:pt x="1498600" y="0"/>
                </a:lnTo>
                <a:close/>
              </a:path>
            </a:pathLst>
          </a:custGeom>
          <a:solidFill>
            <a:srgbClr val="1B328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lt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154" name="Google Shape;154;p4"/>
          <p:cNvSpPr/>
          <p:nvPr/>
        </p:nvSpPr>
        <p:spPr>
          <a:xfrm>
            <a:off x="6187222" y="3847347"/>
            <a:ext cx="269875" cy="296862"/>
          </a:xfrm>
          <a:custGeom>
            <a:avLst/>
            <a:gdLst/>
            <a:ahLst/>
            <a:cxnLst/>
            <a:rect l="l" t="t" r="r" b="b"/>
            <a:pathLst>
              <a:path w="1701800" h="1341120" extrusionOk="0">
                <a:moveTo>
                  <a:pt x="1498600" y="0"/>
                </a:moveTo>
                <a:lnTo>
                  <a:pt x="1701800" y="203200"/>
                </a:lnTo>
                <a:lnTo>
                  <a:pt x="563880" y="1341120"/>
                </a:lnTo>
                <a:lnTo>
                  <a:pt x="0" y="777240"/>
                </a:lnTo>
                <a:lnTo>
                  <a:pt x="195580" y="581660"/>
                </a:lnTo>
                <a:lnTo>
                  <a:pt x="558800" y="944880"/>
                </a:lnTo>
                <a:lnTo>
                  <a:pt x="1498600" y="0"/>
                </a:lnTo>
                <a:close/>
              </a:path>
            </a:pathLst>
          </a:custGeom>
          <a:solidFill>
            <a:srgbClr val="1B328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lt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298764" y="63374"/>
            <a:ext cx="11525062" cy="6491335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dirty="0"/>
              <a:t>Федеральный закон от 29.12.2012 г. № 273-ФЗ «Об образовании в Российской Федерации»; 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/>
              <a:t>Приказ </a:t>
            </a:r>
            <a:r>
              <a:rPr lang="ru-RU" dirty="0" err="1"/>
              <a:t>Минобрнауки</a:t>
            </a:r>
            <a:r>
              <a:rPr lang="ru-RU" dirty="0"/>
              <a:t> России от 17.05.2012 г. № 413 «Об утверждении федерального государственного образовательного стандарта среднего общего образования»;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/>
              <a:t>Приказ </a:t>
            </a:r>
            <a:r>
              <a:rPr lang="ru-RU" dirty="0" err="1"/>
              <a:t>Минобрнауки</a:t>
            </a:r>
            <a:r>
              <a:rPr lang="ru-RU" dirty="0"/>
              <a:t> России от 14.06.2013 г. № 464 «Об утверждении Порядка организации и осуществления образовательной деятельности по образовательным программам среднего профессионального образования»; 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/>
              <a:t>Распоряжение </a:t>
            </a:r>
            <a:r>
              <a:rPr lang="ru-RU" dirty="0" err="1"/>
              <a:t>Минпросвещения</a:t>
            </a:r>
            <a:r>
              <a:rPr lang="ru-RU" dirty="0"/>
              <a:t> России от 30.04.2021 № р-98 «Об утверждении концепции преподавания общеобразовательных дисциплин с учетом профессиональной направленности программ среднего профессионального образования, реализуемых на базе основного общего образования».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3139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85216" y="2713038"/>
            <a:ext cx="10972800" cy="11430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262550" y="1825625"/>
            <a:ext cx="11091250" cy="4351338"/>
          </a:xfrm>
        </p:spPr>
        <p:txBody>
          <a:bodyPr>
            <a:normAutofit fontScale="92500"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ru-RU" dirty="0" smtClean="0"/>
              <a:t>Национальные </a:t>
            </a:r>
            <a:r>
              <a:rPr lang="ru-RU" dirty="0"/>
              <a:t>проекты «Образование», «Национальная программа «Цифровая экономика Российской Федерации</a:t>
            </a:r>
            <a:r>
              <a:rPr lang="ru-RU" dirty="0" smtClean="0"/>
              <a:t>»</a:t>
            </a:r>
          </a:p>
          <a:p>
            <a:pPr marL="114300" indent="0" algn="just">
              <a:buNone/>
            </a:pPr>
            <a:r>
              <a:rPr lang="ru-RU" sz="4000" b="1" dirty="0" smtClean="0"/>
              <a:t>  Документы стратегического планирования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 smtClean="0"/>
              <a:t>Стратегия развития среднего профессионального образования до 2030 года, Постановление Правительства Российской Федерации от 16.03.2022 г. № 387 «О проведении эксперимента по разработке, апробации и внедрению новой образовательной технологии конструирования образовательных программ среднего профессионального образования в рамках федерального проекта «</a:t>
            </a:r>
            <a:r>
              <a:rPr lang="ru-RU" dirty="0" err="1" smtClean="0"/>
              <a:t>Профессионалитет</a:t>
            </a:r>
            <a:r>
              <a:rPr lang="ru-RU" dirty="0" smtClean="0"/>
              <a:t>» и др.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550" y="365125"/>
            <a:ext cx="11091250" cy="1325563"/>
          </a:xfrm>
        </p:spPr>
        <p:txBody>
          <a:bodyPr/>
          <a:lstStyle/>
          <a:p>
            <a:pPr algn="ctr"/>
            <a:r>
              <a:rPr lang="ru-RU" sz="4000" b="1" dirty="0" smtClean="0"/>
              <a:t>Законодательные инициативы </a:t>
            </a:r>
            <a:r>
              <a:rPr lang="ru-RU" sz="4000" b="1" dirty="0"/>
              <a:t>Президента Российской Федерации </a:t>
            </a:r>
          </a:p>
        </p:txBody>
      </p:sp>
    </p:spTree>
    <p:extLst>
      <p:ext uri="{BB962C8B-B14F-4D97-AF65-F5344CB8AC3E}">
        <p14:creationId xmlns:p14="http://schemas.microsoft.com/office/powerpoint/2010/main" val="210281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407406" y="1825625"/>
            <a:ext cx="10946394" cy="4351338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dirty="0" smtClean="0"/>
              <a:t>приказ </a:t>
            </a:r>
            <a:r>
              <a:rPr lang="ru-RU" dirty="0" err="1"/>
              <a:t>Минпросвещения</a:t>
            </a:r>
            <a:r>
              <a:rPr lang="ru-RU" dirty="0"/>
              <a:t> России от 17.12.2020 г. № 747 «Изменения, которые вносятся в федеральные государственные образовательные стандарты среднего профессионального образования</a:t>
            </a:r>
            <a:r>
              <a:rPr lang="ru-RU" dirty="0" smtClean="0"/>
              <a:t>»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 smtClean="0"/>
              <a:t> </a:t>
            </a:r>
            <a:r>
              <a:rPr lang="ru-RU" dirty="0"/>
              <a:t>приказ </a:t>
            </a:r>
            <a:r>
              <a:rPr lang="ru-RU" dirty="0" err="1"/>
              <a:t>Минпросвещения</a:t>
            </a:r>
            <a:r>
              <a:rPr lang="ru-RU" dirty="0"/>
              <a:t> России от 17.05.2021 г. № 253 «О внесении изменений в федеральные государственные образовательные стандарты среднего профессионального образования</a:t>
            </a:r>
            <a:r>
              <a:rPr lang="ru-RU" dirty="0" smtClean="0"/>
              <a:t>»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1481"/>
            <a:ext cx="10515600" cy="1403287"/>
          </a:xfrm>
        </p:spPr>
        <p:txBody>
          <a:bodyPr/>
          <a:lstStyle/>
          <a:p>
            <a:r>
              <a:rPr lang="ru-RU" sz="4000" b="1" dirty="0"/>
              <a:t>П</a:t>
            </a:r>
            <a:r>
              <a:rPr lang="ru-RU" sz="4000" b="1" dirty="0" smtClean="0"/>
              <a:t>одзаконные акты </a:t>
            </a:r>
            <a:r>
              <a:rPr lang="ru-RU" sz="4000" b="1" dirty="0" err="1"/>
              <a:t>Минпросвещения</a:t>
            </a:r>
            <a:r>
              <a:rPr lang="ru-RU" sz="4000" b="1" dirty="0"/>
              <a:t> России </a:t>
            </a:r>
          </a:p>
        </p:txBody>
      </p:sp>
    </p:spTree>
    <p:extLst>
      <p:ext uri="{BB962C8B-B14F-4D97-AF65-F5344CB8AC3E}">
        <p14:creationId xmlns:p14="http://schemas.microsoft.com/office/powerpoint/2010/main" val="351959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479834" y="172016"/>
            <a:ext cx="10873966" cy="6004947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dirty="0"/>
              <a:t>приказ </a:t>
            </a:r>
            <a:r>
              <a:rPr lang="ru-RU" dirty="0" err="1"/>
              <a:t>Минпросвещения</a:t>
            </a:r>
            <a:r>
              <a:rPr lang="ru-RU" dirty="0"/>
              <a:t> России от 8.11.2021 г. № 800 «Порядок проведения государственной итоговой аттестации по образовательным программам среднего профессионального образования</a:t>
            </a:r>
            <a:r>
              <a:rPr lang="ru-RU" dirty="0" smtClean="0"/>
              <a:t>»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 smtClean="0"/>
              <a:t> </a:t>
            </a:r>
            <a:r>
              <a:rPr lang="ru-RU" dirty="0"/>
              <a:t>приказ </a:t>
            </a:r>
            <a:r>
              <a:rPr lang="ru-RU" dirty="0" err="1"/>
              <a:t>Минпросвещения</a:t>
            </a:r>
            <a:r>
              <a:rPr lang="ru-RU" dirty="0"/>
              <a:t> России от 12.08.2022 г. № 732 «О внесении изменений в федеральный государственный образовательный стандарт среднего общего образования, утвержденный приказом Министерства образования и науки Российской Федерации от 17 мая 2012 г. № 413</a:t>
            </a:r>
            <a:r>
              <a:rPr lang="ru-RU" dirty="0" smtClean="0"/>
              <a:t>»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 smtClean="0"/>
              <a:t> </a:t>
            </a:r>
            <a:r>
              <a:rPr lang="ru-RU" dirty="0"/>
              <a:t>приказ </a:t>
            </a:r>
            <a:r>
              <a:rPr lang="ru-RU" dirty="0" err="1"/>
              <a:t>Минпросвещения</a:t>
            </a:r>
            <a:r>
              <a:rPr lang="ru-RU" dirty="0"/>
              <a:t> России от 01.09.2022 г. № 796 «О внесении изменений в федеральные государственные образовательные стандарты среднего профессионального образования»</a:t>
            </a:r>
          </a:p>
        </p:txBody>
      </p:sp>
    </p:spTree>
    <p:extLst>
      <p:ext uri="{BB962C8B-B14F-4D97-AF65-F5344CB8AC3E}">
        <p14:creationId xmlns:p14="http://schemas.microsoft.com/office/powerpoint/2010/main" val="89450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389299" y="217283"/>
            <a:ext cx="11624650" cy="6509442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sz="3200" dirty="0"/>
              <a:t>ОК 01. Выбирать способы решения задач профессиональной деятельности</a:t>
            </a:r>
            <a:r>
              <a:rPr lang="ru-RU" sz="3200" dirty="0" smtClean="0"/>
              <a:t>, применительно к </a:t>
            </a:r>
            <a:r>
              <a:rPr lang="ru-RU" sz="3200" dirty="0"/>
              <a:t>различным контекстам 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3200" dirty="0"/>
              <a:t>ОК </a:t>
            </a:r>
            <a:r>
              <a:rPr lang="ru-RU" sz="3200" dirty="0" smtClean="0"/>
              <a:t>02. </a:t>
            </a:r>
            <a:r>
              <a:rPr lang="ru-RU" sz="3200" dirty="0"/>
              <a:t>Осуществлять поиск, анализ и интерпретацию информации, необходимой для выполнения задач профессиональной деятельности</a:t>
            </a:r>
            <a:r>
              <a:rPr lang="ru-RU" sz="3200" dirty="0" smtClean="0"/>
              <a:t>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3200" dirty="0"/>
              <a:t>ОК 04. </a:t>
            </a:r>
            <a:r>
              <a:rPr lang="ru-RU" sz="3200" dirty="0" smtClean="0"/>
              <a:t>Работать </a:t>
            </a:r>
            <a:r>
              <a:rPr lang="ru-RU" sz="3200" dirty="0"/>
              <a:t>в коллективе и команде, эффективно взаимодействовать с коллегами, руководством, клиентами</a:t>
            </a:r>
            <a:r>
              <a:rPr lang="ru-RU" sz="3200" dirty="0" smtClean="0"/>
              <a:t>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3200" dirty="0"/>
              <a:t>ОК 10. Пользоваться профессиональной документацией на государственном и иностранном языках. </a:t>
            </a:r>
            <a:endParaRPr lang="ru-RU" sz="3200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3200" dirty="0" smtClean="0"/>
              <a:t>ПК </a:t>
            </a:r>
            <a:r>
              <a:rPr lang="ru-RU" sz="3200" dirty="0"/>
              <a:t>3.1. Планировать работы по монтажу, наладке и техническому обслуживанию систем и средств автоматизации на основе организационно-распорядительных документов и требований технической документации.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716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838200" y="1048872"/>
            <a:ext cx="10515600" cy="5128092"/>
          </a:xfrm>
        </p:spPr>
        <p:txBody>
          <a:bodyPr/>
          <a:lstStyle/>
          <a:p>
            <a:pPr marL="114300" indent="0" algn="just">
              <a:buNone/>
            </a:pPr>
            <a:r>
              <a:rPr lang="ru-RU" sz="3200" b="1" dirty="0"/>
              <a:t>1.2.2. Планируемые результаты освоения общеобразовательной дисциплины в соответствии с ФГОС СПО и на основе ФГОС СОО</a:t>
            </a:r>
          </a:p>
          <a:p>
            <a:pPr marL="114300" indent="0" algn="just">
              <a:buNone/>
            </a:pPr>
            <a:r>
              <a:rPr lang="ru-RU" sz="3200" dirty="0"/>
              <a:t>Особое значение дисциплина имеет при формировании и развитии ОК и ПК 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299881"/>
          </a:xfrm>
        </p:spPr>
        <p:txBody>
          <a:bodyPr/>
          <a:lstStyle/>
          <a:p>
            <a:pPr algn="ctr"/>
            <a:r>
              <a:rPr lang="ru-RU" sz="3600" b="1" dirty="0" smtClean="0"/>
              <a:t>Учебная дисциплина «Иностранный язык»</a:t>
            </a:r>
            <a:endParaRPr lang="ru-RU" sz="3600" b="1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120033"/>
              </p:ext>
            </p:extLst>
          </p:nvPr>
        </p:nvGraphicFramePr>
        <p:xfrm>
          <a:off x="1502876" y="4001292"/>
          <a:ext cx="9741528" cy="21097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7176">
                  <a:extLst>
                    <a:ext uri="{9D8B030D-6E8A-4147-A177-3AD203B41FA5}">
                      <a16:colId xmlns:a16="http://schemas.microsoft.com/office/drawing/2014/main" val="4185283242"/>
                    </a:ext>
                  </a:extLst>
                </a:gridCol>
                <a:gridCol w="3247176">
                  <a:extLst>
                    <a:ext uri="{9D8B030D-6E8A-4147-A177-3AD203B41FA5}">
                      <a16:colId xmlns:a16="http://schemas.microsoft.com/office/drawing/2014/main" val="3759976275"/>
                    </a:ext>
                  </a:extLst>
                </a:gridCol>
                <a:gridCol w="3247176">
                  <a:extLst>
                    <a:ext uri="{9D8B030D-6E8A-4147-A177-3AD203B41FA5}">
                      <a16:colId xmlns:a16="http://schemas.microsoft.com/office/drawing/2014/main" val="3898953614"/>
                    </a:ext>
                  </a:extLst>
                </a:gridCol>
              </a:tblGrid>
              <a:tr h="1054898">
                <a:tc rowSpan="2">
                  <a:txBody>
                    <a:bodyPr/>
                    <a:lstStyle/>
                    <a:p>
                      <a:r>
                        <a:rPr lang="ru-RU" sz="2000" dirty="0" smtClean="0"/>
                        <a:t>Код и наименование формируемых компетенций</a:t>
                      </a:r>
                      <a:endParaRPr lang="ru-RU" sz="2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2800" dirty="0" smtClean="0"/>
                        <a:t>Планируемые результаты освоения дисциплины</a:t>
                      </a:r>
                      <a:endParaRPr lang="ru-RU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9937098"/>
                  </a:ext>
                </a:extLst>
              </a:tr>
              <a:tr h="105489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Общие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Дисциплинарные 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2298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327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676834" y="0"/>
            <a:ext cx="10515600" cy="6176964"/>
          </a:xfrm>
        </p:spPr>
        <p:txBody>
          <a:bodyPr/>
          <a:lstStyle/>
          <a:p>
            <a:pPr marL="114300" indent="0" algn="just">
              <a:buNone/>
            </a:pPr>
            <a:r>
              <a:rPr lang="ru-RU" sz="3200" b="1" dirty="0"/>
              <a:t>1.2.2. Планируемые результаты освоения общеобразовательной дисциплины в соответствии с ФГОС СПО и на основе ФГОС СОО</a:t>
            </a:r>
          </a:p>
          <a:p>
            <a:endParaRPr lang="ru-RU" dirty="0"/>
          </a:p>
          <a:p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120033"/>
              </p:ext>
            </p:extLst>
          </p:nvPr>
        </p:nvGraphicFramePr>
        <p:xfrm>
          <a:off x="462970" y="1479177"/>
          <a:ext cx="11244936" cy="72328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47030">
                  <a:extLst>
                    <a:ext uri="{9D8B030D-6E8A-4147-A177-3AD203B41FA5}">
                      <a16:colId xmlns:a16="http://schemas.microsoft.com/office/drawing/2014/main" val="4185283242"/>
                    </a:ext>
                  </a:extLst>
                </a:gridCol>
                <a:gridCol w="3487271">
                  <a:extLst>
                    <a:ext uri="{9D8B030D-6E8A-4147-A177-3AD203B41FA5}">
                      <a16:colId xmlns:a16="http://schemas.microsoft.com/office/drawing/2014/main" val="3759976275"/>
                    </a:ext>
                  </a:extLst>
                </a:gridCol>
                <a:gridCol w="4410635">
                  <a:extLst>
                    <a:ext uri="{9D8B030D-6E8A-4147-A177-3AD203B41FA5}">
                      <a16:colId xmlns:a16="http://schemas.microsoft.com/office/drawing/2014/main" val="3898953614"/>
                    </a:ext>
                  </a:extLst>
                </a:gridCol>
              </a:tblGrid>
              <a:tr h="519952">
                <a:tc rowSpan="2">
                  <a:txBody>
                    <a:bodyPr/>
                    <a:lstStyle/>
                    <a:p>
                      <a:r>
                        <a:rPr lang="ru-RU" sz="2000" dirty="0" smtClean="0"/>
                        <a:t>Код и наименование формируемых компетенций</a:t>
                      </a:r>
                      <a:endParaRPr lang="ru-RU" sz="2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2400" dirty="0" smtClean="0"/>
                        <a:t>Планируемые результаты освоения дисциплины</a:t>
                      </a:r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9937098"/>
                  </a:ext>
                </a:extLst>
              </a:tr>
              <a:tr h="51334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Общие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Дисциплинарные 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2298667"/>
                  </a:ext>
                </a:extLst>
              </a:tr>
              <a:tr h="61995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ПК 3.1. Планировать работы по монтажу, наладке и техническому обслуживанию систем и средств автоматизации на основе организационно-распорядительных документов и требований технической документации.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-использование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нормативной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документации и инструкций на иностранном языке по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эксплуатации систем и средств автоматизации;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планирование проведения контроля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соответствия качества систем и средств автоматизации требованиям технической документации.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сформированность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умения использовать иностранный язык как средство для получения информации по своей специальности из иноязычных источников; 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сформированность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умения перевода с иностранного языка на русский при работе с текстами в русле выбранного профиля;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создание устных связных монологических высказываний с изложением своего мнения и краткой аргументацией в рамках профессионального содержания речи; 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ведение разных видов диалога с использованием профессиональной лексики;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327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431800" y="0"/>
            <a:ext cx="11760200" cy="995363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/>
            </a:r>
            <a:br>
              <a:rPr lang="ru-RU" sz="3200" dirty="0"/>
            </a:br>
            <a:r>
              <a:rPr lang="ru-RU" sz="3200" b="1" dirty="0"/>
              <a:t>2.1. Объем учебной дисциплины и виды учебной работы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7627" y="666697"/>
            <a:ext cx="7029578" cy="578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00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803</TotalTime>
  <Words>1405</Words>
  <Application>Microsoft Office PowerPoint</Application>
  <PresentationFormat>Широкоэкранный</PresentationFormat>
  <Paragraphs>114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30" baseType="lpstr">
      <vt:lpstr>Helvetica Neue Light</vt:lpstr>
      <vt:lpstr>Verdana</vt:lpstr>
      <vt:lpstr>Calibri</vt:lpstr>
      <vt:lpstr>Wingdings 3</vt:lpstr>
      <vt:lpstr>Arial</vt:lpstr>
      <vt:lpstr>Arial Narrow</vt:lpstr>
      <vt:lpstr>Lucida Sans Unicode</vt:lpstr>
      <vt:lpstr>Wingdings 2</vt:lpstr>
      <vt:lpstr>Wingdings</vt:lpstr>
      <vt:lpstr>Открытая</vt:lpstr>
      <vt:lpstr>Заседание областного методического объединения преподавателей иностранного языка</vt:lpstr>
      <vt:lpstr>Презентация PowerPoint</vt:lpstr>
      <vt:lpstr>Законодательные инициативы Президента Российской Федерации </vt:lpstr>
      <vt:lpstr>Подзаконные акты Минпросвещения России </vt:lpstr>
      <vt:lpstr>Презентация PowerPoint</vt:lpstr>
      <vt:lpstr>Презентация PowerPoint</vt:lpstr>
      <vt:lpstr>Учебная дисциплина «Иностранный язык»</vt:lpstr>
      <vt:lpstr>Презентация PowerPoint</vt:lpstr>
      <vt:lpstr> 2.1. Объем учебной дисциплины и виды учебной работы </vt:lpstr>
      <vt:lpstr>Содержания прикладного модуля </vt:lpstr>
      <vt:lpstr>Особенности программы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Интенсификация общеобразовательной подготовки </vt:lpstr>
      <vt:lpstr>Триединая роль преподавателя: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</cp:lastModifiedBy>
  <cp:revision>57</cp:revision>
  <dcterms:created xsi:type="dcterms:W3CDTF">2021-09-20T09:17:18Z</dcterms:created>
  <dcterms:modified xsi:type="dcterms:W3CDTF">2023-04-25T17:55:02Z</dcterms:modified>
</cp:coreProperties>
</file>